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
  </p:handoutMasterIdLst>
  <p:sldIdLst>
    <p:sldId id="258" r:id="rId2"/>
    <p:sldId id="259" r:id="rId3"/>
    <p:sldId id="260" r:id="rId4"/>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1275" y="0"/>
            <a:ext cx="2946400" cy="498475"/>
          </a:xfrm>
          <a:prstGeom prst="rect">
            <a:avLst/>
          </a:prstGeom>
        </p:spPr>
        <p:txBody>
          <a:bodyPr vert="horz" lIns="91440" tIns="45720" rIns="91440" bIns="45720" rtlCol="0"/>
          <a:lstStyle>
            <a:lvl1pPr algn="r">
              <a:defRPr sz="1200"/>
            </a:lvl1pPr>
          </a:lstStyle>
          <a:p>
            <a:fld id="{5D471069-EC7B-4ED0-9E17-39F743785FF5}" type="datetimeFigureOut">
              <a:rPr lang="en-GB" smtClean="0"/>
              <a:t>03/09/2021</a:t>
            </a:fld>
            <a:endParaRPr lang="en-GB"/>
          </a:p>
        </p:txBody>
      </p:sp>
      <p:sp>
        <p:nvSpPr>
          <p:cNvPr id="4" name="Footer Placeholder 3"/>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1275" y="9431338"/>
            <a:ext cx="2946400" cy="498475"/>
          </a:xfrm>
          <a:prstGeom prst="rect">
            <a:avLst/>
          </a:prstGeom>
        </p:spPr>
        <p:txBody>
          <a:bodyPr vert="horz" lIns="91440" tIns="45720" rIns="91440" bIns="45720" rtlCol="0" anchor="b"/>
          <a:lstStyle>
            <a:lvl1pPr algn="r">
              <a:defRPr sz="1200"/>
            </a:lvl1pPr>
          </a:lstStyle>
          <a:p>
            <a:fld id="{F336F30E-CC83-482F-9EDA-F79C5E164604}" type="slidenum">
              <a:rPr lang="en-GB" smtClean="0"/>
              <a:t>‹#›</a:t>
            </a:fld>
            <a:endParaRPr lang="en-GB"/>
          </a:p>
        </p:txBody>
      </p:sp>
    </p:spTree>
    <p:extLst>
      <p:ext uri="{BB962C8B-B14F-4D97-AF65-F5344CB8AC3E}">
        <p14:creationId xmlns:p14="http://schemas.microsoft.com/office/powerpoint/2010/main" val="8324208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844D0B2-0D55-43AB-AC4D-10F708D5A7DC}"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1900313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44D0B2-0D55-43AB-AC4D-10F708D5A7DC}"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1967890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44D0B2-0D55-43AB-AC4D-10F708D5A7DC}"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275204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44D0B2-0D55-43AB-AC4D-10F708D5A7DC}"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2085522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844D0B2-0D55-43AB-AC4D-10F708D5A7DC}"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310080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844D0B2-0D55-43AB-AC4D-10F708D5A7DC}" type="datetimeFigureOut">
              <a:rPr lang="en-GB" smtClean="0"/>
              <a:t>03/09/2021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2479034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844D0B2-0D55-43AB-AC4D-10F708D5A7DC}" type="datetimeFigureOut">
              <a:rPr lang="en-GB" smtClean="0"/>
              <a:t>03/09/2021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206407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844D0B2-0D55-43AB-AC4D-10F708D5A7DC}" type="datetimeFigureOut">
              <a:rPr lang="en-GB" smtClean="0"/>
              <a:t>03/09/2021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1708045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44D0B2-0D55-43AB-AC4D-10F708D5A7DC}" type="datetimeFigureOut">
              <a:rPr lang="en-GB" smtClean="0"/>
              <a:t>03/09/2021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1398443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44D0B2-0D55-43AB-AC4D-10F708D5A7DC}" type="datetimeFigureOut">
              <a:rPr lang="en-GB" smtClean="0"/>
              <a:t>03/09/2021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355966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44D0B2-0D55-43AB-AC4D-10F708D5A7DC}" type="datetimeFigureOut">
              <a:rPr lang="en-GB" smtClean="0"/>
              <a:t>03/09/2021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077221-C4AF-46D9-8C8A-2549FF24EA13}" type="slidenum">
              <a:rPr lang="en-GB" smtClean="0"/>
              <a:t>‹#›</a:t>
            </a:fld>
            <a:endParaRPr lang="en-GB"/>
          </a:p>
        </p:txBody>
      </p:sp>
    </p:spTree>
    <p:extLst>
      <p:ext uri="{BB962C8B-B14F-4D97-AF65-F5344CB8AC3E}">
        <p14:creationId xmlns:p14="http://schemas.microsoft.com/office/powerpoint/2010/main" val="1110491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44D0B2-0D55-43AB-AC4D-10F708D5A7DC}" type="datetimeFigureOut">
              <a:rPr lang="en-GB" smtClean="0"/>
              <a:t>03/09/2021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077221-C4AF-46D9-8C8A-2549FF24EA13}" type="slidenum">
              <a:rPr lang="en-GB" smtClean="0"/>
              <a:t>‹#›</a:t>
            </a:fld>
            <a:endParaRPr lang="en-GB"/>
          </a:p>
        </p:txBody>
      </p:sp>
    </p:spTree>
    <p:extLst>
      <p:ext uri="{BB962C8B-B14F-4D97-AF65-F5344CB8AC3E}">
        <p14:creationId xmlns:p14="http://schemas.microsoft.com/office/powerpoint/2010/main" val="511660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616" y="-182880"/>
            <a:ext cx="10515600" cy="1325563"/>
          </a:xfrm>
        </p:spPr>
        <p:txBody>
          <a:bodyPr/>
          <a:lstStyle/>
          <a:p>
            <a:pPr algn="ctr"/>
            <a:r>
              <a:rPr lang="en-GB" b="1" u="sng" dirty="0" smtClean="0">
                <a:latin typeface="Comic Sans MS" panose="030F0702030302020204" pitchFamily="66" charset="0"/>
              </a:rPr>
              <a:t>Intent and Rationale</a:t>
            </a:r>
            <a:endParaRPr lang="en-GB" b="1" u="sng" dirty="0">
              <a:latin typeface="Comic Sans MS" panose="030F0702030302020204" pitchFamily="66" charset="0"/>
            </a:endParaRPr>
          </a:p>
        </p:txBody>
      </p:sp>
      <p:sp>
        <p:nvSpPr>
          <p:cNvPr id="3" name="Content Placeholder 2"/>
          <p:cNvSpPr>
            <a:spLocks noGrp="1"/>
          </p:cNvSpPr>
          <p:nvPr>
            <p:ph idx="1"/>
          </p:nvPr>
        </p:nvSpPr>
        <p:spPr>
          <a:xfrm>
            <a:off x="182881" y="1142683"/>
            <a:ext cx="12009120" cy="5264333"/>
          </a:xfrm>
        </p:spPr>
        <p:txBody>
          <a:bodyPr>
            <a:normAutofit fontScale="70000" lnSpcReduction="20000"/>
          </a:bodyPr>
          <a:lstStyle/>
          <a:p>
            <a:pPr marL="0" indent="0">
              <a:lnSpc>
                <a:spcPct val="110000"/>
              </a:lnSpc>
              <a:buNone/>
            </a:pPr>
            <a:r>
              <a:rPr lang="en-GB" sz="2400" dirty="0" smtClean="0">
                <a:latin typeface="Comic Sans MS" panose="030F0702030302020204" pitchFamily="66" charset="0"/>
              </a:rPr>
              <a:t>The teaching and learning of Art and Design at Brentry Primary school helps us achieve our school Mission. It impacts directly on the areas of </a:t>
            </a:r>
            <a:r>
              <a:rPr lang="en-GB" sz="2400" dirty="0" smtClean="0">
                <a:solidFill>
                  <a:srgbClr val="0070C0"/>
                </a:solidFill>
                <a:latin typeface="Comic Sans MS" panose="030F0702030302020204" pitchFamily="66" charset="0"/>
              </a:rPr>
              <a:t>Achievement</a:t>
            </a:r>
            <a:r>
              <a:rPr lang="en-GB" sz="2400" dirty="0" smtClean="0">
                <a:latin typeface="Comic Sans MS" panose="030F0702030302020204" pitchFamily="66" charset="0"/>
              </a:rPr>
              <a:t>, </a:t>
            </a:r>
            <a:r>
              <a:rPr lang="en-GB" sz="2400" dirty="0" smtClean="0">
                <a:solidFill>
                  <a:srgbClr val="FF00FF"/>
                </a:solidFill>
                <a:latin typeface="Comic Sans MS" panose="030F0702030302020204" pitchFamily="66" charset="0"/>
              </a:rPr>
              <a:t>Responsibility</a:t>
            </a:r>
            <a:r>
              <a:rPr lang="en-GB" sz="2400" dirty="0" smtClean="0">
                <a:latin typeface="Comic Sans MS" panose="030F0702030302020204" pitchFamily="66" charset="0"/>
              </a:rPr>
              <a:t> and </a:t>
            </a:r>
            <a:r>
              <a:rPr lang="en-GB" sz="2400" dirty="0" smtClean="0">
                <a:solidFill>
                  <a:srgbClr val="FFC000"/>
                </a:solidFill>
                <a:latin typeface="Comic Sans MS" panose="030F0702030302020204" pitchFamily="66" charset="0"/>
              </a:rPr>
              <a:t>Enjoyment. </a:t>
            </a:r>
            <a:endParaRPr lang="en-GB" sz="2400" dirty="0">
              <a:solidFill>
                <a:srgbClr val="FFC000"/>
              </a:solidFill>
              <a:latin typeface="Comic Sans MS" panose="030F0702030302020204" pitchFamily="66" charset="0"/>
            </a:endParaRPr>
          </a:p>
          <a:p>
            <a:pPr marL="0" indent="0">
              <a:lnSpc>
                <a:spcPct val="110000"/>
              </a:lnSpc>
              <a:buNone/>
            </a:pPr>
            <a:r>
              <a:rPr lang="en-GB" sz="2400" dirty="0" smtClean="0">
                <a:latin typeface="Comic Sans MS" panose="030F0702030302020204" pitchFamily="66" charset="0"/>
              </a:rPr>
              <a:t>Our intent for the children of </a:t>
            </a:r>
            <a:r>
              <a:rPr lang="en-GB" sz="2400" dirty="0" err="1" smtClean="0">
                <a:latin typeface="Comic Sans MS" panose="030F0702030302020204" pitchFamily="66" charset="0"/>
              </a:rPr>
              <a:t>Brentry</a:t>
            </a:r>
            <a:r>
              <a:rPr lang="en-GB" sz="2400" dirty="0" smtClean="0">
                <a:latin typeface="Comic Sans MS" panose="030F0702030302020204" pitchFamily="66" charset="0"/>
              </a:rPr>
              <a:t> Primary School is to progressively develop Artistic skills and knowledge of Artists, previous and present, to gain a balance between skill and understanding. The high quality teaching of Art will enable the children at </a:t>
            </a:r>
            <a:r>
              <a:rPr lang="en-GB" sz="2400" dirty="0" err="1" smtClean="0">
                <a:latin typeface="Comic Sans MS" panose="030F0702030302020204" pitchFamily="66" charset="0"/>
              </a:rPr>
              <a:t>Brentry</a:t>
            </a:r>
            <a:r>
              <a:rPr lang="en-GB" sz="2400" dirty="0" smtClean="0">
                <a:latin typeface="Comic Sans MS" panose="030F0702030302020204" pitchFamily="66" charset="0"/>
              </a:rPr>
              <a:t> Primary School express themselves artistically and find enjoyment in many areas of the National Curriculum, through Art. We will excite children by exposing them to creativity created through many different mediums and styles of Art.</a:t>
            </a:r>
          </a:p>
          <a:p>
            <a:pPr marL="0" indent="0">
              <a:lnSpc>
                <a:spcPct val="110000"/>
              </a:lnSpc>
              <a:buNone/>
            </a:pPr>
            <a:r>
              <a:rPr lang="en-GB" sz="2400" dirty="0" smtClean="0">
                <a:latin typeface="Comic Sans MS" panose="030F0702030302020204" pitchFamily="66" charset="0"/>
              </a:rPr>
              <a:t>We aim to deliver an engaging Art curriculum that provides pupils with a sense of amazement and respect about the beautiful world around them. We intend for pupils to develop a love for Art expressed as an interest into famous Artists, past and present, and a curiosity around colour, pattern, print and 3D sculpture. Through a stimulating learning environment, passionate teachers delivering Art and opportunities to explore art in different contexts (cross curricular links), pupils should begin to develop a unique set of artistic skills. Pupils should start to not only use these skills during their art lessons but across the wider National Curriculum, developing on the skills from previous learning. Through this, they should begin to develop their own artistic flair and a love for all things Art. Our teaching should equip pupils with the skills needed to be a successful learner in Art and Design. </a:t>
            </a:r>
            <a:endParaRPr lang="en-GB" sz="2400" dirty="0">
              <a:latin typeface="Comic Sans MS" panose="030F0702030302020204" pitchFamily="66" charset="0"/>
            </a:endParaRPr>
          </a:p>
          <a:p>
            <a:pPr marL="0" indent="0">
              <a:lnSpc>
                <a:spcPct val="110000"/>
              </a:lnSpc>
              <a:buNone/>
            </a:pPr>
            <a:r>
              <a:rPr lang="en-GB" sz="2400" dirty="0" smtClean="0">
                <a:latin typeface="Comic Sans MS" panose="030F0702030302020204" pitchFamily="66" charset="0"/>
              </a:rPr>
              <a:t>To </a:t>
            </a:r>
            <a:r>
              <a:rPr lang="en-GB" sz="2400" dirty="0">
                <a:latin typeface="Comic Sans MS" panose="030F0702030302020204" pitchFamily="66" charset="0"/>
              </a:rPr>
              <a:t>ensure facilitation this vision, we will deliver the </a:t>
            </a:r>
            <a:r>
              <a:rPr lang="en-GB" sz="2400" dirty="0" err="1">
                <a:latin typeface="Comic Sans MS" panose="030F0702030302020204" pitchFamily="66" charset="0"/>
              </a:rPr>
              <a:t>Twinkl</a:t>
            </a:r>
            <a:r>
              <a:rPr lang="en-GB" sz="2400" dirty="0">
                <a:latin typeface="Comic Sans MS" panose="030F0702030302020204" pitchFamily="66" charset="0"/>
              </a:rPr>
              <a:t> unit plans for each year group which have been planned in accordance with the 2014 National Curriculum guidelines for Art and Design.  As well as the programmes of study, KS1 and KS2 children will have the opportunity to develop cultural capital through exploring, studying and recreating pieces of artwork based on a wide variety of Global Artists. All units intend to celebrate diversity amongst Artists, giving our pupils the motivation and belief that anyone can achieve anything.</a:t>
            </a:r>
          </a:p>
          <a:p>
            <a:pPr marL="0" indent="0">
              <a:lnSpc>
                <a:spcPct val="110000"/>
              </a:lnSpc>
              <a:buNone/>
            </a:pPr>
            <a:endParaRPr lang="en-GB" sz="2400" dirty="0" smtClean="0">
              <a:latin typeface="Comic Sans MS" panose="030F0702030302020204" pitchFamily="66" charset="0"/>
            </a:endParaRPr>
          </a:p>
        </p:txBody>
      </p:sp>
    </p:spTree>
    <p:extLst>
      <p:ext uri="{BB962C8B-B14F-4D97-AF65-F5344CB8AC3E}">
        <p14:creationId xmlns:p14="http://schemas.microsoft.com/office/powerpoint/2010/main" val="2923024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u="sng" dirty="0" smtClean="0">
                <a:latin typeface="Comic Sans MS" panose="030F0702030302020204" pitchFamily="66" charset="0"/>
              </a:rPr>
              <a:t>Implementation</a:t>
            </a:r>
            <a:endParaRPr lang="en-GB" b="1" u="sng" dirty="0">
              <a:latin typeface="Comic Sans MS" panose="030F0702030302020204" pitchFamily="66" charset="0"/>
            </a:endParaRPr>
          </a:p>
        </p:txBody>
      </p:sp>
      <p:sp>
        <p:nvSpPr>
          <p:cNvPr id="3" name="Content Placeholder 2"/>
          <p:cNvSpPr>
            <a:spLocks noGrp="1"/>
          </p:cNvSpPr>
          <p:nvPr>
            <p:ph idx="1"/>
          </p:nvPr>
        </p:nvSpPr>
        <p:spPr>
          <a:xfrm>
            <a:off x="185057" y="1690688"/>
            <a:ext cx="11821885" cy="4827678"/>
          </a:xfrm>
        </p:spPr>
        <p:txBody>
          <a:bodyPr>
            <a:normAutofit fontScale="62500" lnSpcReduction="20000"/>
          </a:bodyPr>
          <a:lstStyle/>
          <a:p>
            <a:pPr marL="0" indent="0">
              <a:lnSpc>
                <a:spcPct val="120000"/>
              </a:lnSpc>
              <a:buNone/>
            </a:pPr>
            <a:r>
              <a:rPr lang="en-GB" dirty="0">
                <a:latin typeface="Comic Sans MS" panose="030F0702030302020204" pitchFamily="66" charset="0"/>
              </a:rPr>
              <a:t>We have a whole school curriculum map which outlines when we will deliver the units in the </a:t>
            </a:r>
            <a:r>
              <a:rPr lang="en-GB" dirty="0" smtClean="0">
                <a:latin typeface="Comic Sans MS" panose="030F0702030302020204" pitchFamily="66" charset="0"/>
              </a:rPr>
              <a:t>Art and Design </a:t>
            </a:r>
            <a:r>
              <a:rPr lang="en-GB" dirty="0">
                <a:latin typeface="Comic Sans MS" panose="030F0702030302020204" pitchFamily="66" charset="0"/>
              </a:rPr>
              <a:t>national curriculum programmes of study.  To ensure a consistent </a:t>
            </a:r>
            <a:r>
              <a:rPr lang="en-GB" dirty="0" smtClean="0">
                <a:latin typeface="Comic Sans MS" panose="030F0702030302020204" pitchFamily="66" charset="0"/>
              </a:rPr>
              <a:t>approach, </a:t>
            </a:r>
            <a:r>
              <a:rPr lang="en-GB" dirty="0">
                <a:latin typeface="Comic Sans MS" panose="030F0702030302020204" pitchFamily="66" charset="0"/>
              </a:rPr>
              <a:t>we use the </a:t>
            </a:r>
            <a:r>
              <a:rPr lang="en-GB" dirty="0" err="1">
                <a:latin typeface="Comic Sans MS" panose="030F0702030302020204" pitchFamily="66" charset="0"/>
              </a:rPr>
              <a:t>Twinkl</a:t>
            </a:r>
            <a:r>
              <a:rPr lang="en-GB" dirty="0">
                <a:latin typeface="Comic Sans MS" panose="030F0702030302020204" pitchFamily="66" charset="0"/>
              </a:rPr>
              <a:t> scheme of </a:t>
            </a:r>
            <a:r>
              <a:rPr lang="en-GB" dirty="0" smtClean="0">
                <a:latin typeface="Comic Sans MS" panose="030F0702030302020204" pitchFamily="66" charset="0"/>
              </a:rPr>
              <a:t>work as well as the Assessment Grids to match the objectives taught. Art is taught weekly, in a </a:t>
            </a:r>
            <a:r>
              <a:rPr lang="en-GB" dirty="0">
                <a:latin typeface="Comic Sans MS" panose="030F0702030302020204" pitchFamily="66" charset="0"/>
              </a:rPr>
              <a:t>blocked teaching </a:t>
            </a:r>
            <a:r>
              <a:rPr lang="en-GB" dirty="0" smtClean="0">
                <a:latin typeface="Comic Sans MS" panose="030F0702030302020204" pitchFamily="66" charset="0"/>
              </a:rPr>
              <a:t>sequence in the Summer Term.  </a:t>
            </a:r>
            <a:r>
              <a:rPr lang="en-GB" dirty="0">
                <a:latin typeface="Comic Sans MS" panose="030F0702030302020204" pitchFamily="66" charset="0"/>
              </a:rPr>
              <a:t>Teaching staff are clear on objectives they are targeting for each topic as these are clearly outlined on the plans.  Using the </a:t>
            </a:r>
            <a:r>
              <a:rPr lang="en-GB" dirty="0" smtClean="0">
                <a:latin typeface="Comic Sans MS" panose="030F0702030302020204" pitchFamily="66" charset="0"/>
              </a:rPr>
              <a:t>progression </a:t>
            </a:r>
            <a:r>
              <a:rPr lang="en-GB" dirty="0">
                <a:latin typeface="Comic Sans MS" panose="030F0702030302020204" pitchFamily="66" charset="0"/>
              </a:rPr>
              <a:t>of skills </a:t>
            </a:r>
            <a:r>
              <a:rPr lang="en-GB" dirty="0" smtClean="0">
                <a:latin typeface="Comic Sans MS" panose="030F0702030302020204" pitchFamily="66" charset="0"/>
              </a:rPr>
              <a:t>grid, </a:t>
            </a:r>
            <a:r>
              <a:rPr lang="en-GB" dirty="0">
                <a:latin typeface="Comic Sans MS" panose="030F0702030302020204" pitchFamily="66" charset="0"/>
              </a:rPr>
              <a:t>we teach skills that are progressive and developed as pupils move up through the school. </a:t>
            </a:r>
            <a:endParaRPr lang="en-GB" dirty="0" smtClean="0">
              <a:latin typeface="Comic Sans MS" panose="030F0702030302020204" pitchFamily="66" charset="0"/>
            </a:endParaRPr>
          </a:p>
          <a:p>
            <a:pPr marL="0" indent="0">
              <a:lnSpc>
                <a:spcPct val="120000"/>
              </a:lnSpc>
              <a:buNone/>
            </a:pPr>
            <a:r>
              <a:rPr lang="en-GB" dirty="0" smtClean="0">
                <a:latin typeface="Comic Sans MS" panose="030F0702030302020204" pitchFamily="66" charset="0"/>
              </a:rPr>
              <a:t>We </a:t>
            </a:r>
            <a:r>
              <a:rPr lang="en-GB" dirty="0">
                <a:latin typeface="Comic Sans MS" panose="030F0702030302020204" pitchFamily="66" charset="0"/>
              </a:rPr>
              <a:t>will ensure our pupils are able to describe </a:t>
            </a:r>
            <a:r>
              <a:rPr lang="en-GB" dirty="0" smtClean="0">
                <a:latin typeface="Comic Sans MS" panose="030F0702030302020204" pitchFamily="66" charset="0"/>
              </a:rPr>
              <a:t>artistic skills and processes and use technical </a:t>
            </a:r>
            <a:r>
              <a:rPr lang="en-GB" dirty="0">
                <a:latin typeface="Comic Sans MS" panose="030F0702030302020204" pitchFamily="66" charset="0"/>
              </a:rPr>
              <a:t>vocabulary, accurate and precisely.  Pupils will apply their </a:t>
            </a:r>
            <a:r>
              <a:rPr lang="en-GB" dirty="0" smtClean="0">
                <a:latin typeface="Comic Sans MS" panose="030F0702030302020204" pitchFamily="66" charset="0"/>
              </a:rPr>
              <a:t>knowledge of specific Artists, being able to confidently describe the style of work they create and compare to that of their own. The children will be able to choose materials according to the style of work of the Artist and will use each with confidence.  </a:t>
            </a:r>
            <a:r>
              <a:rPr lang="en-GB" dirty="0">
                <a:latin typeface="Comic Sans MS" panose="030F0702030302020204" pitchFamily="66" charset="0"/>
              </a:rPr>
              <a:t>Each classroom will have </a:t>
            </a:r>
            <a:r>
              <a:rPr lang="en-GB" dirty="0" smtClean="0">
                <a:latin typeface="Comic Sans MS" panose="030F0702030302020204" pitchFamily="66" charset="0"/>
              </a:rPr>
              <a:t>an Art and Design </a:t>
            </a:r>
            <a:r>
              <a:rPr lang="en-GB" dirty="0">
                <a:latin typeface="Comic Sans MS" panose="030F0702030302020204" pitchFamily="66" charset="0"/>
              </a:rPr>
              <a:t>display which links to the topic which is being delivered, identifies key vocabulary, </a:t>
            </a:r>
            <a:r>
              <a:rPr lang="en-GB" dirty="0" smtClean="0">
                <a:latin typeface="Comic Sans MS" panose="030F0702030302020204" pitchFamily="66" charset="0"/>
              </a:rPr>
              <a:t>key techniques which will be taught and shares examples of Artists’ and Pupils’ work.</a:t>
            </a:r>
            <a:endParaRPr lang="en-GB" dirty="0">
              <a:latin typeface="Comic Sans MS" panose="030F0702030302020204" pitchFamily="66" charset="0"/>
            </a:endParaRPr>
          </a:p>
          <a:p>
            <a:pPr marL="0" indent="0">
              <a:lnSpc>
                <a:spcPct val="120000"/>
              </a:lnSpc>
              <a:buNone/>
            </a:pPr>
            <a:r>
              <a:rPr lang="en-GB" dirty="0">
                <a:latin typeface="Comic Sans MS" panose="030F0702030302020204" pitchFamily="66" charset="0"/>
              </a:rPr>
              <a:t>Where possible teachers </a:t>
            </a:r>
            <a:r>
              <a:rPr lang="en-GB" dirty="0" smtClean="0">
                <a:latin typeface="Comic Sans MS" panose="030F0702030302020204" pitchFamily="66" charset="0"/>
              </a:rPr>
              <a:t>will </a:t>
            </a:r>
            <a:r>
              <a:rPr lang="en-GB" dirty="0">
                <a:latin typeface="Comic Sans MS" panose="030F0702030302020204" pitchFamily="66" charset="0"/>
              </a:rPr>
              <a:t>use different contexts to maximise their pupils’ engagement and motivation to study </a:t>
            </a:r>
            <a:r>
              <a:rPr lang="en-GB" dirty="0" smtClean="0">
                <a:latin typeface="Comic Sans MS" panose="030F0702030302020204" pitchFamily="66" charset="0"/>
              </a:rPr>
              <a:t>Art, meaning cross-curricular links will enable the children to use, maintain and develop the skills taught explicitly through different subjects. </a:t>
            </a:r>
            <a:endParaRPr lang="en-GB" dirty="0">
              <a:latin typeface="Comic Sans MS" panose="030F0702030302020204" pitchFamily="66" charset="0"/>
            </a:endParaRPr>
          </a:p>
        </p:txBody>
      </p:sp>
    </p:spTree>
    <p:extLst>
      <p:ext uri="{BB962C8B-B14F-4D97-AF65-F5344CB8AC3E}">
        <p14:creationId xmlns:p14="http://schemas.microsoft.com/office/powerpoint/2010/main" val="295090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u="sng" dirty="0" smtClean="0">
                <a:latin typeface="Comic Sans MS" panose="030F0702030302020204" pitchFamily="66" charset="0"/>
              </a:rPr>
              <a:t>Impact</a:t>
            </a:r>
            <a:endParaRPr lang="en-GB" b="1" u="sng" dirty="0">
              <a:latin typeface="Comic Sans MS" panose="030F0702030302020204" pitchFamily="66" charset="0"/>
            </a:endParaRPr>
          </a:p>
        </p:txBody>
      </p:sp>
      <p:sp>
        <p:nvSpPr>
          <p:cNvPr id="3" name="Content Placeholder 2"/>
          <p:cNvSpPr>
            <a:spLocks noGrp="1"/>
          </p:cNvSpPr>
          <p:nvPr>
            <p:ph idx="1"/>
          </p:nvPr>
        </p:nvSpPr>
        <p:spPr>
          <a:xfrm>
            <a:off x="117565" y="1825625"/>
            <a:ext cx="11965577" cy="4679678"/>
          </a:xfrm>
        </p:spPr>
        <p:txBody>
          <a:bodyPr>
            <a:noAutofit/>
          </a:bodyPr>
          <a:lstStyle/>
          <a:p>
            <a:pPr marL="0" indent="0">
              <a:lnSpc>
                <a:spcPct val="120000"/>
              </a:lnSpc>
              <a:buNone/>
            </a:pPr>
            <a:r>
              <a:rPr lang="en-GB" sz="1600" dirty="0">
                <a:latin typeface="Comic Sans MS" panose="030F0702030302020204" pitchFamily="66" charset="0"/>
              </a:rPr>
              <a:t>The impact of teaching and learning is monitored through scrutiny of pupil books, display </a:t>
            </a:r>
            <a:r>
              <a:rPr lang="en-GB" sz="1600" dirty="0" smtClean="0">
                <a:latin typeface="Comic Sans MS" panose="030F0702030302020204" pitchFamily="66" charset="0"/>
              </a:rPr>
              <a:t>audits, quality of use of assessment grids </a:t>
            </a:r>
            <a:r>
              <a:rPr lang="en-GB" sz="1600" dirty="0">
                <a:latin typeface="Comic Sans MS" panose="030F0702030302020204" pitchFamily="66" charset="0"/>
              </a:rPr>
              <a:t>and pupil conferencing.  This ensures a consistent approach towards the delivery of </a:t>
            </a:r>
            <a:r>
              <a:rPr lang="en-GB" sz="1600" dirty="0" smtClean="0">
                <a:latin typeface="Comic Sans MS" panose="030F0702030302020204" pitchFamily="66" charset="0"/>
              </a:rPr>
              <a:t>Art and Design, </a:t>
            </a:r>
            <a:r>
              <a:rPr lang="en-GB" sz="1600" dirty="0">
                <a:latin typeface="Comic Sans MS" panose="030F0702030302020204" pitchFamily="66" charset="0"/>
              </a:rPr>
              <a:t>highlights the progression of skills as well as helping to identify areas for development. </a:t>
            </a:r>
          </a:p>
          <a:p>
            <a:pPr marL="0" indent="0">
              <a:lnSpc>
                <a:spcPct val="120000"/>
              </a:lnSpc>
              <a:buNone/>
            </a:pPr>
            <a:endParaRPr lang="en-GB" sz="1600" dirty="0">
              <a:latin typeface="Comic Sans MS" panose="030F0702030302020204" pitchFamily="66" charset="0"/>
            </a:endParaRPr>
          </a:p>
          <a:p>
            <a:pPr marL="0" indent="0">
              <a:lnSpc>
                <a:spcPct val="120000"/>
              </a:lnSpc>
              <a:buNone/>
            </a:pPr>
            <a:r>
              <a:rPr lang="en-GB" sz="1600" dirty="0">
                <a:latin typeface="Comic Sans MS" panose="030F0702030302020204" pitchFamily="66" charset="0"/>
              </a:rPr>
              <a:t>Our teachers use </a:t>
            </a:r>
            <a:r>
              <a:rPr lang="en-GB" sz="1600" dirty="0" smtClean="0">
                <a:latin typeface="Comic Sans MS" panose="030F0702030302020204" pitchFamily="66" charset="0"/>
              </a:rPr>
              <a:t>assessment grids to assess how well a child has met a skill or technique during the lesson. These will help the teacher and subject leader to identify which skills the children are mastering and which might need more support. Using this tool, teachers can assess whether more teaching input is needed and the subject leader can assess if training and support is needed to help ensure the high quality delivery of the skill. </a:t>
            </a:r>
          </a:p>
          <a:p>
            <a:pPr marL="0" indent="0">
              <a:lnSpc>
                <a:spcPct val="120000"/>
              </a:lnSpc>
              <a:buNone/>
            </a:pPr>
            <a:endParaRPr lang="en-GB" sz="1600" dirty="0">
              <a:latin typeface="Comic Sans MS" panose="030F0702030302020204" pitchFamily="66" charset="0"/>
            </a:endParaRPr>
          </a:p>
          <a:p>
            <a:pPr marL="0" indent="0">
              <a:lnSpc>
                <a:spcPct val="120000"/>
              </a:lnSpc>
              <a:buNone/>
            </a:pPr>
            <a:r>
              <a:rPr lang="en-GB" sz="1600" dirty="0">
                <a:latin typeface="Comic Sans MS" panose="030F0702030302020204" pitchFamily="66" charset="0"/>
              </a:rPr>
              <a:t>The successful approach to the teaching of </a:t>
            </a:r>
            <a:r>
              <a:rPr lang="en-GB" sz="1600" dirty="0" smtClean="0">
                <a:latin typeface="Comic Sans MS" panose="030F0702030302020204" pitchFamily="66" charset="0"/>
              </a:rPr>
              <a:t>Art and Design </a:t>
            </a:r>
            <a:r>
              <a:rPr lang="en-GB" sz="1600" dirty="0">
                <a:latin typeface="Comic Sans MS" panose="030F0702030302020204" pitchFamily="66" charset="0"/>
              </a:rPr>
              <a:t>at </a:t>
            </a:r>
            <a:r>
              <a:rPr lang="en-GB" sz="1600" dirty="0" err="1">
                <a:latin typeface="Comic Sans MS" panose="030F0702030302020204" pitchFamily="66" charset="0"/>
              </a:rPr>
              <a:t>Brentry</a:t>
            </a:r>
            <a:r>
              <a:rPr lang="en-GB" sz="1600" dirty="0">
                <a:latin typeface="Comic Sans MS" panose="030F0702030302020204" pitchFamily="66" charset="0"/>
              </a:rPr>
              <a:t> Primary School will result in a fun, engaging, high quality </a:t>
            </a:r>
            <a:r>
              <a:rPr lang="en-GB" sz="1600" dirty="0" smtClean="0">
                <a:latin typeface="Comic Sans MS" panose="030F0702030302020204" pitchFamily="66" charset="0"/>
              </a:rPr>
              <a:t>Art </a:t>
            </a:r>
            <a:r>
              <a:rPr lang="en-GB" sz="1600" dirty="0">
                <a:latin typeface="Comic Sans MS" panose="030F0702030302020204" pitchFamily="66" charset="0"/>
              </a:rPr>
              <a:t>education, that provides children with the foundations for understanding the world that they can take with them once they complete their primary education. Pupils will have built up sufficient understanding to engage meaningfully in more sophisticated discussions about </a:t>
            </a:r>
            <a:r>
              <a:rPr lang="en-GB" sz="1600" dirty="0" smtClean="0">
                <a:latin typeface="Comic Sans MS" panose="030F0702030302020204" pitchFamily="66" charset="0"/>
              </a:rPr>
              <a:t>skills, design, techniques, materials and the Artists that inspire and motivate them.</a:t>
            </a:r>
            <a:endParaRPr lang="en-GB" sz="1600" dirty="0">
              <a:latin typeface="Comic Sans MS" panose="030F0702030302020204" pitchFamily="66" charset="0"/>
            </a:endParaRPr>
          </a:p>
          <a:p>
            <a:pPr marL="0" indent="0">
              <a:lnSpc>
                <a:spcPct val="120000"/>
              </a:lnSpc>
              <a:buNone/>
            </a:pPr>
            <a:endParaRPr lang="en-GB" sz="1600" dirty="0">
              <a:latin typeface="Comic Sans MS" panose="030F0702030302020204" pitchFamily="66" charset="0"/>
            </a:endParaRPr>
          </a:p>
          <a:p>
            <a:pPr marL="0" indent="0">
              <a:buNone/>
            </a:pPr>
            <a:endParaRPr lang="en-GB" sz="1600" dirty="0"/>
          </a:p>
          <a:p>
            <a:pPr marL="0" indent="0">
              <a:buNone/>
            </a:pPr>
            <a:r>
              <a:rPr lang="en-GB" sz="1600" dirty="0"/>
              <a:t> </a:t>
            </a:r>
          </a:p>
          <a:p>
            <a:pPr marL="0" indent="0">
              <a:buNone/>
            </a:pPr>
            <a:endParaRPr lang="en-GB" sz="1600" dirty="0"/>
          </a:p>
        </p:txBody>
      </p:sp>
    </p:spTree>
    <p:extLst>
      <p:ext uri="{BB962C8B-B14F-4D97-AF65-F5344CB8AC3E}">
        <p14:creationId xmlns:p14="http://schemas.microsoft.com/office/powerpoint/2010/main" val="5071199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857</Words>
  <Application>Microsoft Office PowerPoint</Application>
  <PresentationFormat>Widescreen</PresentationFormat>
  <Paragraphs>18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Comic Sans MS</vt:lpstr>
      <vt:lpstr>Office Theme</vt:lpstr>
      <vt:lpstr>Intent and Rationale</vt:lpstr>
      <vt:lpstr>Implementation</vt:lpstr>
      <vt:lpstr>Impact</vt:lpstr>
    </vt:vector>
  </TitlesOfParts>
  <Company>NSO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Ogleby</dc:creator>
  <cp:lastModifiedBy>Zoe Garland</cp:lastModifiedBy>
  <cp:revision>25</cp:revision>
  <cp:lastPrinted>2020-01-22T17:30:45Z</cp:lastPrinted>
  <dcterms:created xsi:type="dcterms:W3CDTF">2019-09-24T16:34:00Z</dcterms:created>
  <dcterms:modified xsi:type="dcterms:W3CDTF">2021-09-03T09:08:37Z</dcterms:modified>
</cp:coreProperties>
</file>