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0CA0FD-D85F-48B1-843F-11D7DA879FFA}"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167232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0CA0FD-D85F-48B1-843F-11D7DA879FFA}"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3888662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0CA0FD-D85F-48B1-843F-11D7DA879FFA}"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1049383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0CA0FD-D85F-48B1-843F-11D7DA879FFA}"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3776567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0CA0FD-D85F-48B1-843F-11D7DA879FFA}" type="datetimeFigureOut">
              <a:rPr lang="en-GB" smtClean="0"/>
              <a:t>03/09/2021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70462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0CA0FD-D85F-48B1-843F-11D7DA879FFA}" type="datetimeFigureOut">
              <a:rPr lang="en-GB" smtClean="0"/>
              <a:t>03/09/2021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3442624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0CA0FD-D85F-48B1-843F-11D7DA879FFA}" type="datetimeFigureOut">
              <a:rPr lang="en-GB" smtClean="0"/>
              <a:t>03/09/2021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26654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0CA0FD-D85F-48B1-843F-11D7DA879FFA}" type="datetimeFigureOut">
              <a:rPr lang="en-GB" smtClean="0"/>
              <a:t>03/09/2021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416135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CA0FD-D85F-48B1-843F-11D7DA879FFA}" type="datetimeFigureOut">
              <a:rPr lang="en-GB" smtClean="0"/>
              <a:t>03/09/2021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787798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0CA0FD-D85F-48B1-843F-11D7DA879FFA}" type="datetimeFigureOut">
              <a:rPr lang="en-GB" smtClean="0"/>
              <a:t>03/09/2021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462950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0CA0FD-D85F-48B1-843F-11D7DA879FFA}" type="datetimeFigureOut">
              <a:rPr lang="en-GB" smtClean="0"/>
              <a:t>03/09/2021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E16830-21D0-474D-826D-C8E48B30F02D}" type="slidenum">
              <a:rPr lang="en-GB" smtClean="0"/>
              <a:t>‹#›</a:t>
            </a:fld>
            <a:endParaRPr lang="en-GB"/>
          </a:p>
        </p:txBody>
      </p:sp>
    </p:spTree>
    <p:extLst>
      <p:ext uri="{BB962C8B-B14F-4D97-AF65-F5344CB8AC3E}">
        <p14:creationId xmlns:p14="http://schemas.microsoft.com/office/powerpoint/2010/main" val="968798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0CA0FD-D85F-48B1-843F-11D7DA879FFA}" type="datetimeFigureOut">
              <a:rPr lang="en-GB" smtClean="0"/>
              <a:t>03/09/2021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E16830-21D0-474D-826D-C8E48B30F02D}" type="slidenum">
              <a:rPr lang="en-GB" smtClean="0"/>
              <a:t>‹#›</a:t>
            </a:fld>
            <a:endParaRPr lang="en-GB"/>
          </a:p>
        </p:txBody>
      </p:sp>
    </p:spTree>
    <p:extLst>
      <p:ext uri="{BB962C8B-B14F-4D97-AF65-F5344CB8AC3E}">
        <p14:creationId xmlns:p14="http://schemas.microsoft.com/office/powerpoint/2010/main" val="1593669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b="1" u="sng" dirty="0" smtClean="0">
                <a:latin typeface="Comic Sans MS" panose="030F0702030302020204" pitchFamily="66" charset="0"/>
              </a:rPr>
              <a:t>Intent and Rationale</a:t>
            </a:r>
            <a:endParaRPr lang="en-GB" b="1" u="sng" dirty="0">
              <a:latin typeface="Comic Sans MS" panose="030F0702030302020204" pitchFamily="66" charset="0"/>
            </a:endParaRPr>
          </a:p>
        </p:txBody>
      </p:sp>
      <p:sp>
        <p:nvSpPr>
          <p:cNvPr id="5" name="Content Placeholder 4"/>
          <p:cNvSpPr>
            <a:spLocks noGrp="1"/>
          </p:cNvSpPr>
          <p:nvPr>
            <p:ph idx="1"/>
          </p:nvPr>
        </p:nvSpPr>
        <p:spPr>
          <a:xfrm>
            <a:off x="365760" y="1825625"/>
            <a:ext cx="11547566" cy="4705804"/>
          </a:xfrm>
        </p:spPr>
        <p:txBody>
          <a:bodyPr>
            <a:normAutofit fontScale="70000" lnSpcReduction="20000"/>
          </a:bodyPr>
          <a:lstStyle/>
          <a:p>
            <a:pPr marL="0" indent="0">
              <a:buNone/>
            </a:pPr>
            <a:r>
              <a:rPr lang="en-GB" dirty="0" smtClean="0">
                <a:latin typeface="Comic Sans MS" panose="030F0702030302020204" pitchFamily="66" charset="0"/>
              </a:rPr>
              <a:t>The </a:t>
            </a:r>
            <a:r>
              <a:rPr lang="en-GB" dirty="0">
                <a:latin typeface="Comic Sans MS" panose="030F0702030302020204" pitchFamily="66" charset="0"/>
              </a:rPr>
              <a:t>teaching and learning of Art and Design at </a:t>
            </a:r>
            <a:r>
              <a:rPr lang="en-GB" dirty="0" err="1">
                <a:latin typeface="Comic Sans MS" panose="030F0702030302020204" pitchFamily="66" charset="0"/>
              </a:rPr>
              <a:t>Brentry</a:t>
            </a:r>
            <a:r>
              <a:rPr lang="en-GB" dirty="0">
                <a:latin typeface="Comic Sans MS" panose="030F0702030302020204" pitchFamily="66" charset="0"/>
              </a:rPr>
              <a:t> Primary school helps us achieve our school Mission. It impacts directly on the areas of </a:t>
            </a:r>
            <a:r>
              <a:rPr lang="en-GB" dirty="0">
                <a:solidFill>
                  <a:srgbClr val="0070C0"/>
                </a:solidFill>
                <a:latin typeface="Comic Sans MS" panose="030F0702030302020204" pitchFamily="66" charset="0"/>
              </a:rPr>
              <a:t>Achievement</a:t>
            </a:r>
            <a:r>
              <a:rPr lang="en-GB" dirty="0">
                <a:latin typeface="Comic Sans MS" panose="030F0702030302020204" pitchFamily="66" charset="0"/>
              </a:rPr>
              <a:t>, </a:t>
            </a:r>
            <a:r>
              <a:rPr lang="en-GB" dirty="0">
                <a:solidFill>
                  <a:srgbClr val="FF00FF"/>
                </a:solidFill>
                <a:latin typeface="Comic Sans MS" panose="030F0702030302020204" pitchFamily="66" charset="0"/>
              </a:rPr>
              <a:t>Responsibility</a:t>
            </a:r>
            <a:r>
              <a:rPr lang="en-GB" dirty="0">
                <a:latin typeface="Comic Sans MS" panose="030F0702030302020204" pitchFamily="66" charset="0"/>
              </a:rPr>
              <a:t> and </a:t>
            </a:r>
            <a:r>
              <a:rPr lang="en-GB" dirty="0">
                <a:solidFill>
                  <a:srgbClr val="FFC000"/>
                </a:solidFill>
                <a:latin typeface="Comic Sans MS" panose="030F0702030302020204" pitchFamily="66" charset="0"/>
              </a:rPr>
              <a:t>Enjoyment. </a:t>
            </a:r>
            <a:r>
              <a:rPr lang="en-GB" dirty="0" smtClean="0">
                <a:latin typeface="Comic Sans MS" panose="030F0702030302020204" pitchFamily="66" charset="0"/>
              </a:rPr>
              <a:t>These help </a:t>
            </a:r>
            <a:r>
              <a:rPr lang="en-GB" dirty="0">
                <a:latin typeface="Comic Sans MS" panose="030F0702030302020204" pitchFamily="66" charset="0"/>
              </a:rPr>
              <a:t>pupils to understand the variety of materials and ingredients at their disposal to help them solve problems and create new, functional designs.</a:t>
            </a:r>
          </a:p>
          <a:p>
            <a:pPr marL="0" indent="0">
              <a:buNone/>
            </a:pPr>
            <a:r>
              <a:rPr lang="en-GB" dirty="0">
                <a:latin typeface="Comic Sans MS" panose="030F0702030302020204" pitchFamily="66" charset="0"/>
              </a:rPr>
              <a:t>Design technology at </a:t>
            </a:r>
            <a:r>
              <a:rPr lang="en-GB" dirty="0" err="1">
                <a:latin typeface="Comic Sans MS" panose="030F0702030302020204" pitchFamily="66" charset="0"/>
              </a:rPr>
              <a:t>Brentry</a:t>
            </a:r>
            <a:r>
              <a:rPr lang="en-GB" dirty="0">
                <a:latin typeface="Comic Sans MS" panose="030F0702030302020204" pitchFamily="66" charset="0"/>
              </a:rPr>
              <a:t> Primary School is taught in an engaging, practical way through real life contexts giving the subject a real purpose which pupils can identify with. Pupils are encouraged to exercise their own creativity through designing and making. </a:t>
            </a: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DT </a:t>
            </a:r>
            <a:r>
              <a:rPr lang="en-GB" dirty="0">
                <a:latin typeface="Comic Sans MS" panose="030F0702030302020204" pitchFamily="66" charset="0"/>
              </a:rPr>
              <a:t>prepares pupils to take part in a rapidly changing world as potential future innovators. At </a:t>
            </a:r>
            <a:r>
              <a:rPr lang="en-GB" dirty="0" err="1">
                <a:latin typeface="Comic Sans MS" panose="030F0702030302020204" pitchFamily="66" charset="0"/>
              </a:rPr>
              <a:t>Brentry</a:t>
            </a:r>
            <a:r>
              <a:rPr lang="en-GB" dirty="0">
                <a:latin typeface="Comic Sans MS" panose="030F0702030302020204" pitchFamily="66" charset="0"/>
              </a:rPr>
              <a:t>, design and making skills are taught in parallel with knowledge and understanding in order to help pupils make useful products which meet an initial brief. Throughout each unit, pupils are encouraged to reflect on the uses and impact of current and past products. Their evaluative skills are honed through the process of getting them to consider how to adapt and improve their own products and designs – a key skill needed throughout life. </a:t>
            </a: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Pupils </a:t>
            </a:r>
            <a:r>
              <a:rPr lang="en-GB" dirty="0">
                <a:latin typeface="Comic Sans MS" panose="030F0702030302020204" pitchFamily="66" charset="0"/>
              </a:rPr>
              <a:t>spend time working both independently as well as part of a team to identify problems and work rigorously to find solutions, with an emphasis on constantly making improvements. The DT skills taught at </a:t>
            </a:r>
            <a:r>
              <a:rPr lang="en-GB" dirty="0" err="1">
                <a:latin typeface="Comic Sans MS" panose="030F0702030302020204" pitchFamily="66" charset="0"/>
              </a:rPr>
              <a:t>Brentry</a:t>
            </a:r>
            <a:r>
              <a:rPr lang="en-GB" dirty="0">
                <a:latin typeface="Comic Sans MS" panose="030F0702030302020204" pitchFamily="66" charset="0"/>
              </a:rPr>
              <a:t> are progressive and enable pupils to learn and practise new skills in order to develop as they move throughout the school. The subject provides an excellent opportunity for pupils to apply knowledge gained in other subjects, particularly maths, science and art.</a:t>
            </a: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235904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latin typeface="Comic Sans MS" panose="030F0702030302020204" pitchFamily="66" charset="0"/>
              </a:rPr>
              <a:t>Implementation</a:t>
            </a:r>
            <a:endParaRPr lang="en-GB" b="1" u="sng" dirty="0">
              <a:latin typeface="Comic Sans MS" panose="030F0702030302020204" pitchFamily="66" charset="0"/>
            </a:endParaRPr>
          </a:p>
        </p:txBody>
      </p:sp>
      <p:sp>
        <p:nvSpPr>
          <p:cNvPr id="3" name="Content Placeholder 2"/>
          <p:cNvSpPr>
            <a:spLocks noGrp="1"/>
          </p:cNvSpPr>
          <p:nvPr>
            <p:ph idx="1"/>
          </p:nvPr>
        </p:nvSpPr>
        <p:spPr>
          <a:xfrm>
            <a:off x="222069" y="1825625"/>
            <a:ext cx="11730445" cy="4351338"/>
          </a:xfrm>
        </p:spPr>
        <p:txBody>
          <a:bodyPr>
            <a:normAutofit fontScale="62500" lnSpcReduction="20000"/>
          </a:bodyPr>
          <a:lstStyle/>
          <a:p>
            <a:pPr marL="0" indent="0">
              <a:lnSpc>
                <a:spcPct val="120000"/>
              </a:lnSpc>
              <a:buNone/>
            </a:pPr>
            <a:r>
              <a:rPr lang="en-GB" dirty="0" smtClean="0">
                <a:latin typeface="Comic Sans MS" panose="030F0702030302020204" pitchFamily="66" charset="0"/>
              </a:rPr>
              <a:t>We have a whole school curriculum map which outlines when we will deliver the units in the Design and Technology national curriculum programmes of study.  To ensure a consistent approach, we use the </a:t>
            </a:r>
            <a:r>
              <a:rPr lang="en-GB" dirty="0" err="1" smtClean="0">
                <a:latin typeface="Comic Sans MS" panose="030F0702030302020204" pitchFamily="66" charset="0"/>
              </a:rPr>
              <a:t>Twinkl</a:t>
            </a:r>
            <a:r>
              <a:rPr lang="en-GB" dirty="0" smtClean="0">
                <a:latin typeface="Comic Sans MS" panose="030F0702030302020204" pitchFamily="66" charset="0"/>
              </a:rPr>
              <a:t> scheme of work as well as the Assessment Grids to match the objectives taught. Design and Technology is either taught weekly or in a block, in a teaching sequence in the Summer Term.  Teaching staff are clear on objectives they are targeting for each topic as these are clearly outlined on the plans.  Using the progression of skills grid, we teach skills that are progressive and developed as pupils move up through the school. </a:t>
            </a:r>
          </a:p>
          <a:p>
            <a:pPr marL="0" indent="0">
              <a:lnSpc>
                <a:spcPct val="120000"/>
              </a:lnSpc>
              <a:buNone/>
            </a:pPr>
            <a:r>
              <a:rPr lang="en-GB" dirty="0" smtClean="0">
                <a:latin typeface="Comic Sans MS" panose="030F0702030302020204" pitchFamily="66" charset="0"/>
              </a:rPr>
              <a:t>We will ensure our pupils are able to describe skills and processes and use technical vocabulary, accurate and precisely as well as problem solve, design and evaluate.  Pupils will apply their knowledge of specific techniques as well as the skills needed to design, create and evaluate a product. They are able to confidently describe the processes they carried out, discussing what went well and what could be improved. The children will be able to choose materials according to the purpose of the product and will use tools with confidence.  Each classroom will have a Design and Technology display which links to the topic which is being delivered, identifies key vocabulary, key techniques which will be taught and shares examples of Pupils’ work.</a:t>
            </a:r>
          </a:p>
        </p:txBody>
      </p:sp>
    </p:spTree>
    <p:extLst>
      <p:ext uri="{BB962C8B-B14F-4D97-AF65-F5344CB8AC3E}">
        <p14:creationId xmlns:p14="http://schemas.microsoft.com/office/powerpoint/2010/main" val="974290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68174"/>
          </a:xfrm>
        </p:spPr>
        <p:txBody>
          <a:bodyPr/>
          <a:lstStyle/>
          <a:p>
            <a:pPr algn="ctr"/>
            <a:r>
              <a:rPr lang="en-GB" b="1" u="sng" dirty="0" smtClean="0">
                <a:latin typeface="Comic Sans MS" panose="030F0702030302020204" pitchFamily="66" charset="0"/>
              </a:rPr>
              <a:t>Impact</a:t>
            </a:r>
            <a:endParaRPr lang="en-GB" b="1" u="sng" dirty="0">
              <a:latin typeface="Comic Sans MS" panose="030F0702030302020204" pitchFamily="66" charset="0"/>
            </a:endParaRPr>
          </a:p>
        </p:txBody>
      </p:sp>
      <p:sp>
        <p:nvSpPr>
          <p:cNvPr id="3" name="Content Placeholder 2"/>
          <p:cNvSpPr>
            <a:spLocks noGrp="1"/>
          </p:cNvSpPr>
          <p:nvPr>
            <p:ph idx="1"/>
          </p:nvPr>
        </p:nvSpPr>
        <p:spPr>
          <a:xfrm>
            <a:off x="0" y="953590"/>
            <a:ext cx="12192000" cy="5904410"/>
          </a:xfrm>
        </p:spPr>
        <p:txBody>
          <a:bodyPr>
            <a:noAutofit/>
          </a:bodyPr>
          <a:lstStyle/>
          <a:p>
            <a:pPr marL="0" indent="0">
              <a:lnSpc>
                <a:spcPct val="120000"/>
              </a:lnSpc>
              <a:buNone/>
            </a:pPr>
            <a:r>
              <a:rPr lang="en-GB" sz="1600" dirty="0">
                <a:latin typeface="Comic Sans MS" panose="030F0702030302020204" pitchFamily="66" charset="0"/>
              </a:rPr>
              <a:t>The impact of teaching and learning is monitored through scrutiny of pupil books, display audits, quality of use of assessment grids and pupil conferencing.  This ensures a consistent approach towards the delivery of </a:t>
            </a:r>
            <a:r>
              <a:rPr lang="en-GB" sz="1600" dirty="0" smtClean="0">
                <a:latin typeface="Comic Sans MS" panose="030F0702030302020204" pitchFamily="66" charset="0"/>
              </a:rPr>
              <a:t>Design and Technology, </a:t>
            </a:r>
            <a:r>
              <a:rPr lang="en-GB" sz="1600" dirty="0">
                <a:latin typeface="Comic Sans MS" panose="030F0702030302020204" pitchFamily="66" charset="0"/>
              </a:rPr>
              <a:t>highlights the progression of skills as well as helping to identify areas for development. </a:t>
            </a:r>
            <a:r>
              <a:rPr lang="en-GB" sz="1600" dirty="0" smtClean="0">
                <a:latin typeface="Comic Sans MS" panose="030F0702030302020204" pitchFamily="66" charset="0"/>
              </a:rPr>
              <a:t>Our </a:t>
            </a:r>
            <a:r>
              <a:rPr lang="en-GB" sz="1600" dirty="0">
                <a:latin typeface="Comic Sans MS" panose="030F0702030302020204" pitchFamily="66" charset="0"/>
              </a:rPr>
              <a:t>teachers use assessment grids to assess how well a child has met a skill or technique during the lesson. These will help the teacher and subject leader to identify which skills the children are mastering and which might need more support. Using this tool, teachers can assess whether more teaching input is needed and the subject leader can assess if training and support is needed to help ensure the high quality delivery of the skill. </a:t>
            </a:r>
            <a:r>
              <a:rPr lang="en-GB" sz="1600" dirty="0" smtClean="0">
                <a:latin typeface="Comic Sans MS" panose="030F0702030302020204" pitchFamily="66" charset="0"/>
              </a:rPr>
              <a:t>Following </a:t>
            </a:r>
            <a:r>
              <a:rPr lang="en-GB" sz="1600" dirty="0">
                <a:latin typeface="Comic Sans MS" panose="030F0702030302020204" pitchFamily="66" charset="0"/>
              </a:rPr>
              <a:t>successful implementation of design technology at </a:t>
            </a:r>
            <a:r>
              <a:rPr lang="en-GB" sz="1600" dirty="0" err="1">
                <a:latin typeface="Comic Sans MS" panose="030F0702030302020204" pitchFamily="66" charset="0"/>
              </a:rPr>
              <a:t>Brentry</a:t>
            </a:r>
            <a:r>
              <a:rPr lang="en-GB" sz="1600" dirty="0">
                <a:latin typeface="Comic Sans MS" panose="030F0702030302020204" pitchFamily="66" charset="0"/>
              </a:rPr>
              <a:t> Primary School, pupils should:</a:t>
            </a:r>
          </a:p>
          <a:p>
            <a:pPr lvl="0"/>
            <a:r>
              <a:rPr lang="en-GB" sz="1600" dirty="0">
                <a:latin typeface="Comic Sans MS" panose="030F0702030302020204" pitchFamily="66" charset="0"/>
              </a:rPr>
              <a:t>be able to identify problems and work through a rigorous process to help find solutions</a:t>
            </a:r>
          </a:p>
          <a:p>
            <a:pPr lvl="0"/>
            <a:r>
              <a:rPr lang="en-GB" sz="1600" dirty="0">
                <a:latin typeface="Comic Sans MS" panose="030F0702030302020204" pitchFamily="66" charset="0"/>
              </a:rPr>
              <a:t>develop the ability to carry out thorough research and to evaluate existing products, considering their impact and limitations</a:t>
            </a:r>
          </a:p>
          <a:p>
            <a:pPr lvl="0"/>
            <a:r>
              <a:rPr lang="en-GB" sz="1600" dirty="0">
                <a:latin typeface="Comic Sans MS" panose="030F0702030302020204" pitchFamily="66" charset="0"/>
              </a:rPr>
              <a:t>gain a wealth of relevant technical knowledge and be able to use this, in combination with their own creativity, to make and refine designs</a:t>
            </a:r>
          </a:p>
          <a:p>
            <a:pPr lvl="0"/>
            <a:r>
              <a:rPr lang="en-GB" sz="1600" dirty="0">
                <a:latin typeface="Comic Sans MS" panose="030F0702030302020204" pitchFamily="66" charset="0"/>
              </a:rPr>
              <a:t>be confident at choosing and using a range of materials/ ingredients to successfully meet a brief (with an understanding of how they can do this in an ethical/ sustainable way)</a:t>
            </a:r>
          </a:p>
          <a:p>
            <a:pPr lvl="0"/>
            <a:r>
              <a:rPr lang="en-GB" sz="1600" dirty="0">
                <a:latin typeface="Comic Sans MS" panose="030F0702030302020204" pitchFamily="66" charset="0"/>
              </a:rPr>
              <a:t>be reflective and evaluative, demonstrating the ability to transfer these skills to other aspects of learning and life</a:t>
            </a:r>
          </a:p>
          <a:p>
            <a:pPr lvl="0"/>
            <a:r>
              <a:rPr lang="en-GB" sz="1600" dirty="0">
                <a:latin typeface="Comic Sans MS" panose="030F0702030302020204" pitchFamily="66" charset="0"/>
              </a:rPr>
              <a:t>develop the ability to work both independently and as part of a team</a:t>
            </a:r>
          </a:p>
          <a:p>
            <a:pPr lvl="0"/>
            <a:r>
              <a:rPr lang="en-GB" sz="1600" dirty="0">
                <a:latin typeface="Comic Sans MS" panose="030F0702030302020204" pitchFamily="66" charset="0"/>
              </a:rPr>
              <a:t>consider how to manufacture products safely and hygienically</a:t>
            </a:r>
          </a:p>
          <a:p>
            <a:pPr lvl="0"/>
            <a:r>
              <a:rPr lang="en-GB" sz="1600" dirty="0">
                <a:latin typeface="Comic Sans MS" panose="030F0702030302020204" pitchFamily="66" charset="0"/>
              </a:rPr>
              <a:t>have a good awareness of where food comes, the principles of nutrition and begin to develop basic cooking skills</a:t>
            </a:r>
          </a:p>
          <a:p>
            <a:pPr lvl="0"/>
            <a:r>
              <a:rPr lang="en-GB" sz="1600" dirty="0">
                <a:latin typeface="Comic Sans MS" panose="030F0702030302020204" pitchFamily="66" charset="0"/>
              </a:rPr>
              <a:t>develop a passion for the </a:t>
            </a:r>
            <a:r>
              <a:rPr lang="en-GB" sz="1600" dirty="0" smtClean="0">
                <a:latin typeface="Comic Sans MS" panose="030F0702030302020204" pitchFamily="66" charset="0"/>
              </a:rPr>
              <a:t>subject</a:t>
            </a:r>
            <a:endParaRPr lang="en-GB" sz="1600" dirty="0">
              <a:latin typeface="Comic Sans MS" panose="030F0702030302020204" pitchFamily="66" charset="0"/>
            </a:endParaRPr>
          </a:p>
        </p:txBody>
      </p:sp>
    </p:spTree>
    <p:extLst>
      <p:ext uri="{BB962C8B-B14F-4D97-AF65-F5344CB8AC3E}">
        <p14:creationId xmlns:p14="http://schemas.microsoft.com/office/powerpoint/2010/main" val="1477781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843</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Comic Sans MS</vt:lpstr>
      <vt:lpstr>Office Theme</vt:lpstr>
      <vt:lpstr>Intent and Rationale</vt:lpstr>
      <vt:lpstr>Implementation</vt:lpstr>
      <vt:lpstr>Impact</vt:lpstr>
    </vt:vector>
  </TitlesOfParts>
  <Company>Brentry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 and Rationale</dc:title>
  <dc:creator>Zoe Garland</dc:creator>
  <cp:lastModifiedBy>Zoe Garland</cp:lastModifiedBy>
  <cp:revision>3</cp:revision>
  <dcterms:created xsi:type="dcterms:W3CDTF">2021-09-03T08:58:51Z</dcterms:created>
  <dcterms:modified xsi:type="dcterms:W3CDTF">2021-09-03T09:11:58Z</dcterms:modified>
</cp:coreProperties>
</file>