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1" autoAdjust="0"/>
    <p:restoredTop sz="94660"/>
  </p:normalViewPr>
  <p:slideViewPr>
    <p:cSldViewPr snapToGrid="0">
      <p:cViewPr varScale="1">
        <p:scale>
          <a:sx n="85" d="100"/>
          <a:sy n="85" d="100"/>
        </p:scale>
        <p:origin x="59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5ADF4853-0A1D-4030-8CEA-FBD13265F60B}" type="datetimeFigureOut">
              <a:rPr lang="en-GB" smtClean="0"/>
              <a:t>20/09/2024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36498EB-D749-4E43-88DE-C14EA1D4458B}" type="slidenum">
              <a:rPr lang="en-GB" smtClean="0"/>
              <a:t>‹#›</a:t>
            </a:fld>
            <a:endParaRPr lang="en-GB" dirty="0"/>
          </a:p>
        </p:txBody>
      </p:sp>
    </p:spTree>
    <p:extLst>
      <p:ext uri="{BB962C8B-B14F-4D97-AF65-F5344CB8AC3E}">
        <p14:creationId xmlns:p14="http://schemas.microsoft.com/office/powerpoint/2010/main" val="3581162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ADF4853-0A1D-4030-8CEA-FBD13265F60B}" type="datetimeFigureOut">
              <a:rPr lang="en-GB" smtClean="0"/>
              <a:t>20/09/2024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36498EB-D749-4E43-88DE-C14EA1D4458B}" type="slidenum">
              <a:rPr lang="en-GB" smtClean="0"/>
              <a:t>‹#›</a:t>
            </a:fld>
            <a:endParaRPr lang="en-GB" dirty="0"/>
          </a:p>
        </p:txBody>
      </p:sp>
    </p:spTree>
    <p:extLst>
      <p:ext uri="{BB962C8B-B14F-4D97-AF65-F5344CB8AC3E}">
        <p14:creationId xmlns:p14="http://schemas.microsoft.com/office/powerpoint/2010/main" val="418229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ADF4853-0A1D-4030-8CEA-FBD13265F60B}" type="datetimeFigureOut">
              <a:rPr lang="en-GB" smtClean="0"/>
              <a:t>20/09/2024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36498EB-D749-4E43-88DE-C14EA1D4458B}" type="slidenum">
              <a:rPr lang="en-GB" smtClean="0"/>
              <a:t>‹#›</a:t>
            </a:fld>
            <a:endParaRPr lang="en-GB" dirty="0"/>
          </a:p>
        </p:txBody>
      </p:sp>
    </p:spTree>
    <p:extLst>
      <p:ext uri="{BB962C8B-B14F-4D97-AF65-F5344CB8AC3E}">
        <p14:creationId xmlns:p14="http://schemas.microsoft.com/office/powerpoint/2010/main" val="918047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ADF4853-0A1D-4030-8CEA-FBD13265F60B}" type="datetimeFigureOut">
              <a:rPr lang="en-GB" smtClean="0"/>
              <a:t>20/09/2024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36498EB-D749-4E43-88DE-C14EA1D4458B}" type="slidenum">
              <a:rPr lang="en-GB" smtClean="0"/>
              <a:t>‹#›</a:t>
            </a:fld>
            <a:endParaRPr lang="en-GB" dirty="0"/>
          </a:p>
        </p:txBody>
      </p:sp>
    </p:spTree>
    <p:extLst>
      <p:ext uri="{BB962C8B-B14F-4D97-AF65-F5344CB8AC3E}">
        <p14:creationId xmlns:p14="http://schemas.microsoft.com/office/powerpoint/2010/main" val="3778776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ADF4853-0A1D-4030-8CEA-FBD13265F60B}" type="datetimeFigureOut">
              <a:rPr lang="en-GB" smtClean="0"/>
              <a:t>20/09/2024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36498EB-D749-4E43-88DE-C14EA1D4458B}" type="slidenum">
              <a:rPr lang="en-GB" smtClean="0"/>
              <a:t>‹#›</a:t>
            </a:fld>
            <a:endParaRPr lang="en-GB" dirty="0"/>
          </a:p>
        </p:txBody>
      </p:sp>
    </p:spTree>
    <p:extLst>
      <p:ext uri="{BB962C8B-B14F-4D97-AF65-F5344CB8AC3E}">
        <p14:creationId xmlns:p14="http://schemas.microsoft.com/office/powerpoint/2010/main" val="2505142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5ADF4853-0A1D-4030-8CEA-FBD13265F60B}" type="datetimeFigureOut">
              <a:rPr lang="en-GB" smtClean="0"/>
              <a:t>20/09/2024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36498EB-D749-4E43-88DE-C14EA1D4458B}" type="slidenum">
              <a:rPr lang="en-GB" smtClean="0"/>
              <a:t>‹#›</a:t>
            </a:fld>
            <a:endParaRPr lang="en-GB" dirty="0"/>
          </a:p>
        </p:txBody>
      </p:sp>
    </p:spTree>
    <p:extLst>
      <p:ext uri="{BB962C8B-B14F-4D97-AF65-F5344CB8AC3E}">
        <p14:creationId xmlns:p14="http://schemas.microsoft.com/office/powerpoint/2010/main" val="3820010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5ADF4853-0A1D-4030-8CEA-FBD13265F60B}" type="datetimeFigureOut">
              <a:rPr lang="en-GB" smtClean="0"/>
              <a:t>20/09/2024</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636498EB-D749-4E43-88DE-C14EA1D4458B}" type="slidenum">
              <a:rPr lang="en-GB" smtClean="0"/>
              <a:t>‹#›</a:t>
            </a:fld>
            <a:endParaRPr lang="en-GB" dirty="0"/>
          </a:p>
        </p:txBody>
      </p:sp>
    </p:spTree>
    <p:extLst>
      <p:ext uri="{BB962C8B-B14F-4D97-AF65-F5344CB8AC3E}">
        <p14:creationId xmlns:p14="http://schemas.microsoft.com/office/powerpoint/2010/main" val="2714093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5ADF4853-0A1D-4030-8CEA-FBD13265F60B}" type="datetimeFigureOut">
              <a:rPr lang="en-GB" smtClean="0"/>
              <a:t>20/09/2024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36498EB-D749-4E43-88DE-C14EA1D4458B}" type="slidenum">
              <a:rPr lang="en-GB" smtClean="0"/>
              <a:t>‹#›</a:t>
            </a:fld>
            <a:endParaRPr lang="en-GB" dirty="0"/>
          </a:p>
        </p:txBody>
      </p:sp>
    </p:spTree>
    <p:extLst>
      <p:ext uri="{BB962C8B-B14F-4D97-AF65-F5344CB8AC3E}">
        <p14:creationId xmlns:p14="http://schemas.microsoft.com/office/powerpoint/2010/main" val="1605166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DF4853-0A1D-4030-8CEA-FBD13265F60B}" type="datetimeFigureOut">
              <a:rPr lang="en-GB" smtClean="0"/>
              <a:t>20/09/2024</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36498EB-D749-4E43-88DE-C14EA1D4458B}" type="slidenum">
              <a:rPr lang="en-GB" smtClean="0"/>
              <a:t>‹#›</a:t>
            </a:fld>
            <a:endParaRPr lang="en-GB" dirty="0"/>
          </a:p>
        </p:txBody>
      </p:sp>
    </p:spTree>
    <p:extLst>
      <p:ext uri="{BB962C8B-B14F-4D97-AF65-F5344CB8AC3E}">
        <p14:creationId xmlns:p14="http://schemas.microsoft.com/office/powerpoint/2010/main" val="1979558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ADF4853-0A1D-4030-8CEA-FBD13265F60B}" type="datetimeFigureOut">
              <a:rPr lang="en-GB" smtClean="0"/>
              <a:t>20/09/2024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36498EB-D749-4E43-88DE-C14EA1D4458B}" type="slidenum">
              <a:rPr lang="en-GB" smtClean="0"/>
              <a:t>‹#›</a:t>
            </a:fld>
            <a:endParaRPr lang="en-GB" dirty="0"/>
          </a:p>
        </p:txBody>
      </p:sp>
    </p:spTree>
    <p:extLst>
      <p:ext uri="{BB962C8B-B14F-4D97-AF65-F5344CB8AC3E}">
        <p14:creationId xmlns:p14="http://schemas.microsoft.com/office/powerpoint/2010/main" val="4169716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ADF4853-0A1D-4030-8CEA-FBD13265F60B}" type="datetimeFigureOut">
              <a:rPr lang="en-GB" smtClean="0"/>
              <a:t>20/09/2024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36498EB-D749-4E43-88DE-C14EA1D4458B}" type="slidenum">
              <a:rPr lang="en-GB" smtClean="0"/>
              <a:t>‹#›</a:t>
            </a:fld>
            <a:endParaRPr lang="en-GB" dirty="0"/>
          </a:p>
        </p:txBody>
      </p:sp>
    </p:spTree>
    <p:extLst>
      <p:ext uri="{BB962C8B-B14F-4D97-AF65-F5344CB8AC3E}">
        <p14:creationId xmlns:p14="http://schemas.microsoft.com/office/powerpoint/2010/main" val="2623433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DF4853-0A1D-4030-8CEA-FBD13265F60B}" type="datetimeFigureOut">
              <a:rPr lang="en-GB" smtClean="0"/>
              <a:t>20/09/2024</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6498EB-D749-4E43-88DE-C14EA1D4458B}" type="slidenum">
              <a:rPr lang="en-GB" smtClean="0"/>
              <a:t>‹#›</a:t>
            </a:fld>
            <a:endParaRPr lang="en-GB" dirty="0"/>
          </a:p>
        </p:txBody>
      </p:sp>
    </p:spTree>
    <p:extLst>
      <p:ext uri="{BB962C8B-B14F-4D97-AF65-F5344CB8AC3E}">
        <p14:creationId xmlns:p14="http://schemas.microsoft.com/office/powerpoint/2010/main" val="307186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7246" y="0"/>
            <a:ext cx="9144000" cy="575808"/>
          </a:xfrm>
        </p:spPr>
        <p:txBody>
          <a:bodyPr>
            <a:normAutofit/>
          </a:bodyPr>
          <a:lstStyle/>
          <a:p>
            <a:r>
              <a:rPr lang="en-GB" sz="1800" b="1" dirty="0">
                <a:latin typeface="Comic Sans MS" panose="030F0702030302020204" pitchFamily="66" charset="0"/>
              </a:rPr>
              <a:t>Science Rationale &amp; Intent</a:t>
            </a:r>
          </a:p>
        </p:txBody>
      </p:sp>
      <p:sp>
        <p:nvSpPr>
          <p:cNvPr id="3" name="Subtitle 2"/>
          <p:cNvSpPr>
            <a:spLocks noGrp="1"/>
          </p:cNvSpPr>
          <p:nvPr>
            <p:ph type="subTitle" idx="1"/>
          </p:nvPr>
        </p:nvSpPr>
        <p:spPr>
          <a:xfrm>
            <a:off x="-309154" y="757645"/>
            <a:ext cx="12501154" cy="5839098"/>
          </a:xfrm>
        </p:spPr>
        <p:txBody>
          <a:bodyPr>
            <a:normAutofit lnSpcReduction="10000"/>
          </a:bodyPr>
          <a:lstStyle/>
          <a:p>
            <a:pPr marL="457200" marR="26670" algn="l">
              <a:lnSpc>
                <a:spcPct val="115000"/>
              </a:lnSpc>
              <a:spcAft>
                <a:spcPts val="1000"/>
              </a:spcAft>
            </a:pPr>
            <a:r>
              <a:rPr lang="en-GB" sz="1800" dirty="0">
                <a:latin typeface="Comic Sans MS" panose="030F0702030302020204" pitchFamily="66" charset="0"/>
                <a:ea typeface="Calibri" panose="020F0502020204030204" pitchFamily="34" charset="0"/>
                <a:cs typeface="Times New Roman" panose="02020603050405020304" pitchFamily="18" charset="0"/>
              </a:rPr>
              <a:t>The teaching and learning of Science at Brentry Primary school helps us achieve our school Mission. It impacts directly on all of the areas – </a:t>
            </a:r>
            <a:r>
              <a:rPr lang="en-GB" sz="1800" dirty="0">
                <a:solidFill>
                  <a:srgbClr val="FF0000"/>
                </a:solidFill>
                <a:latin typeface="Comic Sans MS" panose="030F0702030302020204" pitchFamily="66" charset="0"/>
                <a:ea typeface="Calibri" panose="020F0502020204030204" pitchFamily="34" charset="0"/>
                <a:cs typeface="Times New Roman" panose="02020603050405020304" pitchFamily="18" charset="0"/>
              </a:rPr>
              <a:t>Safety</a:t>
            </a:r>
            <a:r>
              <a:rPr lang="en-GB" sz="1800" dirty="0">
                <a:latin typeface="Comic Sans MS" panose="030F0702030302020204" pitchFamily="66" charset="0"/>
                <a:ea typeface="Calibri" panose="020F0502020204030204" pitchFamily="34" charset="0"/>
                <a:cs typeface="Times New Roman" panose="02020603050405020304" pitchFamily="18" charset="0"/>
              </a:rPr>
              <a:t>, </a:t>
            </a:r>
            <a:r>
              <a:rPr lang="en-GB" sz="18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Health</a:t>
            </a:r>
            <a:r>
              <a:rPr lang="en-GB" sz="1800" dirty="0">
                <a:latin typeface="Comic Sans MS" panose="030F0702030302020204" pitchFamily="66" charset="0"/>
                <a:ea typeface="Calibri" panose="020F0502020204030204" pitchFamily="34" charset="0"/>
                <a:cs typeface="Times New Roman" panose="02020603050405020304" pitchFamily="18" charset="0"/>
              </a:rPr>
              <a:t>,</a:t>
            </a:r>
            <a:r>
              <a:rPr lang="en-GB" sz="1800" dirty="0">
                <a:solidFill>
                  <a:srgbClr val="44546A"/>
                </a:solidFill>
                <a:latin typeface="Comic Sans MS" panose="030F0702030302020204" pitchFamily="66" charset="0"/>
                <a:ea typeface="Calibri" panose="020F0502020204030204" pitchFamily="34" charset="0"/>
                <a:cs typeface="Times New Roman" panose="02020603050405020304" pitchFamily="18" charset="0"/>
              </a:rPr>
              <a:t> Achievement</a:t>
            </a:r>
            <a:r>
              <a:rPr lang="en-GB" sz="1800" dirty="0">
                <a:latin typeface="Comic Sans MS" panose="030F0702030302020204" pitchFamily="66" charset="0"/>
                <a:ea typeface="Calibri" panose="020F0502020204030204" pitchFamily="34" charset="0"/>
                <a:cs typeface="Times New Roman" panose="02020603050405020304" pitchFamily="18" charset="0"/>
              </a:rPr>
              <a:t>, </a:t>
            </a:r>
            <a:r>
              <a:rPr lang="en-GB" sz="1800" dirty="0">
                <a:solidFill>
                  <a:srgbClr val="FF0066"/>
                </a:solidFill>
                <a:latin typeface="Comic Sans MS" panose="030F0702030302020204" pitchFamily="66" charset="0"/>
                <a:ea typeface="Calibri" panose="020F0502020204030204" pitchFamily="34" charset="0"/>
                <a:cs typeface="Times New Roman" panose="02020603050405020304" pitchFamily="18" charset="0"/>
              </a:rPr>
              <a:t>Responsibility</a:t>
            </a:r>
            <a:r>
              <a:rPr lang="en-GB" sz="1800" dirty="0">
                <a:latin typeface="Comic Sans MS" panose="030F0702030302020204" pitchFamily="66" charset="0"/>
                <a:ea typeface="Calibri" panose="020F0502020204030204" pitchFamily="34" charset="0"/>
                <a:cs typeface="Times New Roman" panose="02020603050405020304" pitchFamily="18" charset="0"/>
              </a:rPr>
              <a:t> and </a:t>
            </a:r>
            <a:r>
              <a:rPr lang="en-GB" sz="1800" dirty="0">
                <a:solidFill>
                  <a:srgbClr val="FFC000"/>
                </a:solidFill>
                <a:latin typeface="Comic Sans MS" panose="030F0702030302020204" pitchFamily="66" charset="0"/>
                <a:ea typeface="Calibri" panose="020F0502020204030204" pitchFamily="34" charset="0"/>
                <a:cs typeface="Times New Roman" panose="02020603050405020304" pitchFamily="18" charset="0"/>
              </a:rPr>
              <a:t>Enjoyment</a:t>
            </a:r>
            <a:r>
              <a:rPr lang="en-GB" sz="1800" dirty="0">
                <a:latin typeface="Comic Sans MS" panose="030F0702030302020204" pitchFamily="66" charset="0"/>
                <a:ea typeface="Calibri" panose="020F0502020204030204" pitchFamily="34" charset="0"/>
                <a:cs typeface="Times New Roman" panose="02020603050405020304" pitchFamily="18" charset="0"/>
              </a:rPr>
              <a:t>; </a:t>
            </a:r>
          </a:p>
          <a:p>
            <a:pPr marL="457200" marR="26670" algn="l">
              <a:lnSpc>
                <a:spcPct val="115000"/>
              </a:lnSpc>
              <a:spcAft>
                <a:spcPts val="1000"/>
              </a:spcAft>
            </a:pPr>
            <a:r>
              <a:rPr lang="en-GB" sz="1800" dirty="0">
                <a:latin typeface="Comic Sans MS" panose="030F0702030302020204" pitchFamily="66" charset="0"/>
                <a:ea typeface="Calibri" panose="020F0502020204030204" pitchFamily="34" charset="0"/>
                <a:cs typeface="Times New Roman" panose="02020603050405020304" pitchFamily="18" charset="0"/>
              </a:rPr>
              <a:t>Our intent is </a:t>
            </a:r>
            <a:r>
              <a:rPr lang="en-GB" sz="1800" dirty="0">
                <a:latin typeface="Comic Sans MS" panose="030F0702030302020204" pitchFamily="66" charset="0"/>
              </a:rPr>
              <a:t>for all children to become curious and critical thinkers who can ask questions, develop hypotheses, test out their ideas and draw conclusions from what they notice. We want them to be excited by the natural and physical processes that they experience and have the specialist vocabulary to describe what they have learned scientifically. We want them to understand how their learning in school links to the world outside and that these foundations can be built upon to become the scientists of the future.  </a:t>
            </a:r>
          </a:p>
          <a:p>
            <a:pPr marL="457200" marR="26670" algn="l">
              <a:lnSpc>
                <a:spcPct val="115000"/>
              </a:lnSpc>
              <a:spcAft>
                <a:spcPts val="1000"/>
              </a:spcAft>
            </a:pPr>
            <a:r>
              <a:rPr lang="en-GB" sz="1800" dirty="0">
                <a:latin typeface="Comic Sans MS" panose="030F0702030302020204" pitchFamily="66" charset="0"/>
              </a:rPr>
              <a:t>To help facilitate this we will deliver the Twinkl unit plans for each year group which have been planned in accordance with the 2014 National Curriculum guidelines for science.  As well as the programmes of study, KS1 and KS2 children will have the opportunity to develop cultural capital through the exploration of an ’Inventors and Scientists’.  These units intend to celebrate diverse role models within science, giving our pupils scientific heroes to aspire to.  Our foundation stage will engage learners using guidance from ‘Knowledge of the World’ in development matters.</a:t>
            </a:r>
            <a:endParaRPr lang="en-GB" dirty="0">
              <a:solidFill>
                <a:srgbClr val="FF0000"/>
              </a:solidFill>
            </a:endParaRPr>
          </a:p>
          <a:p>
            <a:pPr marL="457200" marR="26670" algn="l">
              <a:lnSpc>
                <a:spcPct val="115000"/>
              </a:lnSpc>
              <a:spcAft>
                <a:spcPts val="1000"/>
              </a:spcAft>
            </a:pPr>
            <a:r>
              <a:rPr lang="en-GB" sz="1800" dirty="0">
                <a:latin typeface="Comic Sans MS" panose="030F0702030302020204" pitchFamily="66" charset="0"/>
              </a:rPr>
              <a:t>We believe that all pupils can succeed in science. We do understand that there will be pupils that need more support to access the curriculum and succeed, and we endeavour to help out through things such as pre teaching, additional adult support and differentiated tasks to meet the needs of our learners.  We aim to ignite a love of science for all pupils.</a:t>
            </a:r>
          </a:p>
        </p:txBody>
      </p:sp>
    </p:spTree>
    <p:extLst>
      <p:ext uri="{BB962C8B-B14F-4D97-AF65-F5344CB8AC3E}">
        <p14:creationId xmlns:p14="http://schemas.microsoft.com/office/powerpoint/2010/main" val="309580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1800" b="1" u="sng" dirty="0">
                <a:latin typeface="Comic Sans MS" panose="030F0702030302020204" pitchFamily="66" charset="0"/>
              </a:rPr>
              <a:t>Implementation:</a:t>
            </a:r>
            <a:br>
              <a:rPr lang="en-GB" dirty="0"/>
            </a:br>
            <a:endParaRPr lang="en-GB" dirty="0"/>
          </a:p>
        </p:txBody>
      </p:sp>
      <p:sp>
        <p:nvSpPr>
          <p:cNvPr id="3" name="Content Placeholder 2"/>
          <p:cNvSpPr>
            <a:spLocks noGrp="1"/>
          </p:cNvSpPr>
          <p:nvPr>
            <p:ph idx="1"/>
          </p:nvPr>
        </p:nvSpPr>
        <p:spPr>
          <a:xfrm>
            <a:off x="550817" y="1146355"/>
            <a:ext cx="11231880" cy="5058501"/>
          </a:xfrm>
        </p:spPr>
        <p:txBody>
          <a:bodyPr>
            <a:normAutofit fontScale="25000" lnSpcReduction="20000"/>
          </a:bodyPr>
          <a:lstStyle/>
          <a:p>
            <a:pPr marL="0" indent="0">
              <a:lnSpc>
                <a:spcPct val="120000"/>
              </a:lnSpc>
              <a:buNone/>
            </a:pPr>
            <a:r>
              <a:rPr lang="en-GB" sz="6200" dirty="0">
                <a:latin typeface="Comic Sans MS" panose="030F0702030302020204" pitchFamily="66" charset="0"/>
              </a:rPr>
              <a:t>We have a whole school curriculum map which outlines when we will deliver the units in the science national curriculum programmes of study.  To ensure a consistent approach we use the Twinkl scheme of work.   Science is taught regularly, either in a weekly session or a blocked teaching sequence.  Teaching staff are clear on objectives they are targeting for each topic as these are clearly outlined on the plans.  Using the knowledge matrices and progression of skills grid we teach skills that are progressive and developed as pupils move up through the school.  Using our knowledge organisers, pupils are made clear as to what they key information will be covered in the topic. </a:t>
            </a:r>
          </a:p>
          <a:p>
            <a:pPr marL="0" indent="0">
              <a:lnSpc>
                <a:spcPct val="120000"/>
              </a:lnSpc>
              <a:buNone/>
            </a:pPr>
            <a:r>
              <a:rPr lang="en-GB" sz="6200" dirty="0">
                <a:latin typeface="Comic Sans MS" panose="030F0702030302020204" pitchFamily="66" charset="0"/>
              </a:rPr>
              <a:t>Within the foundation stage we carry out assessments based on classroom observations using the early learning goals.  All other year groups carry out pre and post assessments in order for us to track progress.  We are beginning to embed AFL practices to ensure progression within topics and across school.  We review our curriculum coverage and have begun to put a plan in place to address gaps as a result of the COVID pandemic.</a:t>
            </a:r>
          </a:p>
          <a:p>
            <a:pPr marL="0" indent="0">
              <a:lnSpc>
                <a:spcPct val="120000"/>
              </a:lnSpc>
              <a:buNone/>
            </a:pPr>
            <a:r>
              <a:rPr lang="en-GB" sz="6200" dirty="0">
                <a:latin typeface="Comic Sans MS" panose="030F0702030302020204" pitchFamily="66" charset="0"/>
              </a:rPr>
              <a:t>We will ensure our pupils are able to describe processes and key characteristics using technical vocabulary, accurate and precisely.  Pupils will apply their mathematical knowledge to their understanding of science including collecting, presenting and analysing data.  Each classroom will have a science display which links to the topic which is being delivered, identifies key vocabulary, shares good practice as well as prompts learning through scientific enquiry.</a:t>
            </a:r>
          </a:p>
          <a:p>
            <a:pPr marL="0" indent="0">
              <a:lnSpc>
                <a:spcPct val="120000"/>
              </a:lnSpc>
              <a:buNone/>
            </a:pPr>
            <a:r>
              <a:rPr lang="en-GB" sz="6200" dirty="0">
                <a:latin typeface="Comic Sans MS" panose="030F0702030302020204" pitchFamily="66" charset="0"/>
              </a:rPr>
              <a:t>Where possible teachers will wish to use different contexts to maximise their pupils’ engagement and motivation to study science.  Working scientifically skills will be embedded within the context of biology, chemistry and physics, focusing on the key features of scientific enquiry such as observing over time, pattern seeking, identifying, classifying and grouping, comparative and fair testing and by carrying out research.</a:t>
            </a:r>
          </a:p>
          <a:p>
            <a:endParaRPr lang="en-GB" dirty="0"/>
          </a:p>
        </p:txBody>
      </p:sp>
    </p:spTree>
    <p:extLst>
      <p:ext uri="{BB962C8B-B14F-4D97-AF65-F5344CB8AC3E}">
        <p14:creationId xmlns:p14="http://schemas.microsoft.com/office/powerpoint/2010/main" val="4060292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1800" b="1" u="sng" dirty="0">
                <a:latin typeface="Comic Sans MS" panose="030F0702030302020204" pitchFamily="66" charset="0"/>
              </a:rPr>
              <a:t>Impact:</a:t>
            </a:r>
            <a:br>
              <a:rPr lang="en-GB" dirty="0"/>
            </a:br>
            <a:endParaRPr lang="en-GB" dirty="0"/>
          </a:p>
        </p:txBody>
      </p:sp>
      <p:sp>
        <p:nvSpPr>
          <p:cNvPr id="3" name="Content Placeholder 2"/>
          <p:cNvSpPr>
            <a:spLocks noGrp="1"/>
          </p:cNvSpPr>
          <p:nvPr>
            <p:ph idx="1"/>
          </p:nvPr>
        </p:nvSpPr>
        <p:spPr>
          <a:xfrm>
            <a:off x="550817" y="1146356"/>
            <a:ext cx="10515600" cy="3451770"/>
          </a:xfrm>
        </p:spPr>
        <p:txBody>
          <a:bodyPr>
            <a:normAutofit fontScale="25000" lnSpcReduction="20000"/>
          </a:bodyPr>
          <a:lstStyle/>
          <a:p>
            <a:pPr marL="0" indent="0">
              <a:lnSpc>
                <a:spcPct val="120000"/>
              </a:lnSpc>
              <a:buNone/>
            </a:pPr>
            <a:r>
              <a:rPr lang="en-GB" sz="6400" dirty="0">
                <a:latin typeface="Comic Sans MS" panose="030F0702030302020204" pitchFamily="66" charset="0"/>
              </a:rPr>
              <a:t>The impact of teaching and learning is monitored through scrutiny of pupil books, display audits and pupil conferencing.  This ensures a consistent approach towards the delivery of science, highlights the progression of skills as well as helping to identify areas for development. </a:t>
            </a:r>
          </a:p>
          <a:p>
            <a:pPr marL="0" indent="0">
              <a:lnSpc>
                <a:spcPct val="120000"/>
              </a:lnSpc>
              <a:buNone/>
            </a:pPr>
            <a:endParaRPr lang="en-GB" sz="6400">
              <a:latin typeface="Comic Sans MS" panose="030F0702030302020204" pitchFamily="66" charset="0"/>
            </a:endParaRPr>
          </a:p>
          <a:p>
            <a:pPr marL="0" indent="0">
              <a:lnSpc>
                <a:spcPct val="120000"/>
              </a:lnSpc>
              <a:buNone/>
            </a:pPr>
            <a:r>
              <a:rPr lang="en-GB" sz="6400">
                <a:latin typeface="Comic Sans MS" panose="030F0702030302020204" pitchFamily="66" charset="0"/>
              </a:rPr>
              <a:t>Our </a:t>
            </a:r>
            <a:r>
              <a:rPr lang="en-GB" sz="6400" dirty="0">
                <a:latin typeface="Comic Sans MS" panose="030F0702030302020204" pitchFamily="66" charset="0"/>
              </a:rPr>
              <a:t>teachers use pre/post assessments to help track progress of subject knowledge as well as carrying out formative assessments which allow misconceptions and gaps to be addressed more immediately.  Using all of these tools, teachers assign an overall assessment grade to each pupil at the end of the year. This assessment data is used to track pupil progress as well as identify any gaps between groups of our pupils.  This data is shared amongst teaching staff in order for everyone to be aware of attainment in science and used to inform future planning.</a:t>
            </a:r>
          </a:p>
          <a:p>
            <a:pPr marL="0" indent="0">
              <a:lnSpc>
                <a:spcPct val="120000"/>
              </a:lnSpc>
              <a:buNone/>
            </a:pPr>
            <a:endParaRPr lang="en-GB" sz="6400" dirty="0">
              <a:latin typeface="Comic Sans MS" panose="030F0702030302020204" pitchFamily="66" charset="0"/>
            </a:endParaRPr>
          </a:p>
          <a:p>
            <a:pPr marL="0" indent="0">
              <a:lnSpc>
                <a:spcPct val="120000"/>
              </a:lnSpc>
              <a:buNone/>
            </a:pPr>
            <a:r>
              <a:rPr lang="en-GB" sz="6400" dirty="0">
                <a:latin typeface="Comic Sans MS" panose="030F0702030302020204" pitchFamily="66" charset="0"/>
              </a:rPr>
              <a:t>The successful approach to the teaching of science at Brentry Primary School will result in a fun, engaging, high quality science education, that provides children with the foundations for understanding the world that they can take with them once they complete their primary education. Pupils will have built up sufficient understanding to engage meaningfully in more sophisticated discussions about the nature, processes and methods of science.  </a:t>
            </a:r>
          </a:p>
          <a:p>
            <a:pPr marL="0" indent="0">
              <a:lnSpc>
                <a:spcPct val="120000"/>
              </a:lnSpc>
              <a:buNone/>
            </a:pPr>
            <a:endParaRPr lang="en-GB" dirty="0">
              <a:latin typeface="Comic Sans MS" panose="030F0702030302020204" pitchFamily="66" charset="0"/>
            </a:endParaRPr>
          </a:p>
          <a:p>
            <a:pPr marL="0" indent="0">
              <a:buNone/>
            </a:pPr>
            <a:endParaRPr lang="en-GB" dirty="0"/>
          </a:p>
          <a:p>
            <a:pPr marL="0" indent="0">
              <a:buNone/>
            </a:pPr>
            <a:r>
              <a:rPr lang="en-GB" dirty="0"/>
              <a:t> </a:t>
            </a:r>
          </a:p>
          <a:p>
            <a:pPr marL="0" indent="0">
              <a:buNone/>
            </a:pPr>
            <a:endParaRPr lang="en-GB" dirty="0"/>
          </a:p>
        </p:txBody>
      </p:sp>
    </p:spTree>
    <p:extLst>
      <p:ext uri="{BB962C8B-B14F-4D97-AF65-F5344CB8AC3E}">
        <p14:creationId xmlns:p14="http://schemas.microsoft.com/office/powerpoint/2010/main" val="32148606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TotalTime>
  <Words>863</Words>
  <Application>Microsoft Office PowerPoint</Application>
  <PresentationFormat>Widescreen</PresentationFormat>
  <Paragraphs>19</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Comic Sans MS</vt:lpstr>
      <vt:lpstr>Office Theme</vt:lpstr>
      <vt:lpstr>Science Rationale &amp; Intent</vt:lpstr>
      <vt:lpstr>Implementation: </vt:lpstr>
      <vt:lpstr>Impact: </vt:lpstr>
    </vt:vector>
  </TitlesOfParts>
  <Company>Brentry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Science Rationale &amp; Intent</dc:title>
  <dc:creator>Claire Moore</dc:creator>
  <cp:lastModifiedBy>Claire Moore</cp:lastModifiedBy>
  <cp:revision>16</cp:revision>
  <dcterms:created xsi:type="dcterms:W3CDTF">2021-05-25T19:08:58Z</dcterms:created>
  <dcterms:modified xsi:type="dcterms:W3CDTF">2024-09-20T11:18:11Z</dcterms:modified>
</cp:coreProperties>
</file>