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71" r:id="rId18"/>
    <p:sldId id="272" r:id="rId19"/>
    <p:sldId id="273" r:id="rId20"/>
    <p:sldId id="274" r:id="rId21"/>
    <p:sldId id="283" r:id="rId22"/>
    <p:sldId id="275" r:id="rId23"/>
    <p:sldId id="276" r:id="rId24"/>
    <p:sldId id="277" r:id="rId25"/>
    <p:sldId id="281" r:id="rId26"/>
  </p:sldIdLst>
  <p:sldSz cx="9144000" cy="5143500" type="screen16x9"/>
  <p:notesSz cx="6858000" cy="9144000"/>
  <p:embeddedFontLst>
    <p:embeddedFont>
      <p:font typeface="Comic Sans MS" panose="030F0702030302020204" pitchFamily="66" charset="0"/>
      <p:regular r:id="rId28"/>
      <p:bold r:id="rId29"/>
      <p:italic r:id="rId30"/>
      <p:boldItalic r:id="rId31"/>
    </p:embeddedFont>
    <p:embeddedFont>
      <p:font typeface="Spectral" panose="020B0604020202020204" charset="0"/>
      <p:regular r:id="rId32"/>
      <p:bold r:id="rId33"/>
      <p:italic r:id="rId34"/>
      <p:boldItalic r:id="rId35"/>
    </p:embeddedFont>
    <p:embeddedFont>
      <p:font typeface="Lora"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EB Garamond"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33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63396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233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c8d5fb31b5d4eb8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c8d5fb31b5d4eb8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46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c8d5fb31b5d4eb8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c8d5fb31b5d4eb8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609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c8d5fb31b5d4eb8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c8d5fb31b5d4eb8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715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f58ba38e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f58ba38e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8902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baad4c3566eda7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baad4c3566eda7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505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baad4c3566eda78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baad4c3566eda78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40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baad4c3566eda78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baad4c3566eda78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91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159edff6dfeb10a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159edff6dfeb10a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504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59edff6dfeb10a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59edff6dfeb10a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9853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159edff6dfeb10a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159edff6dfeb10a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083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6e316fd189d240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6e316fd189d240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590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c8d5fb31b5d4eb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c8d5fb31b5d4eb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059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59edff6dfeb10a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59edff6dfeb10a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3720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159edff6dfeb10a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159edff6dfeb10a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98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cf0d28151025718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cf0d28151025718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80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cf0d2815102571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cf0d2815102571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3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c8d5fb31b5d4eb8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c8d5fb31b5d4eb8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98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c8d5fb31b5d4eb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c8d5fb31b5d4eb8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97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c8d5fb31b5d4eb8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c8d5fb31b5d4eb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4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c8d5fb31b5d4eb8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c8d5fb31b5d4eb8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991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c8d5fb31b5d4eb8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c8d5fb31b5d4eb8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93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hyperlink" Target="https://www.youtube.com/watch?v=0drvdLYGNuc" TargetMode="Externa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rgbClr val="000000"/>
                </a:solidFill>
                <a:latin typeface="Lora"/>
                <a:ea typeface="Lora"/>
                <a:cs typeface="Lora"/>
                <a:sym typeface="Lora"/>
              </a:rPr>
              <a:t>by Humaira and Evan</a:t>
            </a:r>
            <a:endParaRPr b="1">
              <a:solidFill>
                <a:srgbClr val="000000"/>
              </a:solidFill>
              <a:latin typeface="Lora"/>
              <a:ea typeface="Lora"/>
              <a:cs typeface="Lora"/>
              <a:sym typeface="Lora"/>
            </a:endParaRPr>
          </a:p>
        </p:txBody>
      </p:sp>
      <p:sp>
        <p:nvSpPr>
          <p:cNvPr id="55" name="Google Shape;55;p13"/>
          <p:cNvSpPr txBox="1"/>
          <p:nvPr/>
        </p:nvSpPr>
        <p:spPr>
          <a:xfrm>
            <a:off x="1556710" y="1296918"/>
            <a:ext cx="6030600" cy="9694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100" dirty="0"/>
              <a:t>     </a:t>
            </a:r>
            <a:r>
              <a:rPr lang="en" sz="5100" dirty="0" smtClean="0"/>
              <a:t>𝓑𝓲𝓸𝓭𝓲𝓿𝓮𝓻𝓼𝓲𝓽𝔂</a:t>
            </a:r>
            <a:endParaRPr sz="5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068152" y="297619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t>
            </a:r>
            <a:endParaRPr/>
          </a:p>
        </p:txBody>
      </p:sp>
      <p:sp>
        <p:nvSpPr>
          <p:cNvPr id="123" name="Google Shape;123;p22"/>
          <p:cNvSpPr txBox="1">
            <a:spLocks noGrp="1"/>
          </p:cNvSpPr>
          <p:nvPr>
            <p:ph type="body" idx="1"/>
          </p:nvPr>
        </p:nvSpPr>
        <p:spPr>
          <a:xfrm>
            <a:off x="311700" y="1987362"/>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a:t>
            </a:r>
            <a:r>
              <a:rPr lang="en" sz="2000" b="1">
                <a:solidFill>
                  <a:srgbClr val="FFFFFF"/>
                </a:solidFill>
                <a:latin typeface="Calibri"/>
                <a:ea typeface="Calibri"/>
                <a:cs typeface="Calibri"/>
                <a:sym typeface="Calibri"/>
              </a:rPr>
              <a:t> </a:t>
            </a:r>
            <a:r>
              <a:rPr lang="en" sz="2000" b="1">
                <a:solidFill>
                  <a:srgbClr val="666666"/>
                </a:solidFill>
                <a:latin typeface="Calibri"/>
                <a:ea typeface="Calibri"/>
                <a:cs typeface="Calibri"/>
                <a:sym typeface="Calibri"/>
              </a:rPr>
              <a:t>The way we humans live on earth is sending biodiversity into a decline</a:t>
            </a:r>
            <a:endParaRPr sz="2000" b="1">
              <a:solidFill>
                <a:srgbClr val="666666"/>
              </a:solidFill>
              <a:latin typeface="Calibri"/>
              <a:ea typeface="Calibri"/>
              <a:cs typeface="Calibri"/>
              <a:sym typeface="Calibri"/>
            </a:endParaRPr>
          </a:p>
          <a:p>
            <a:pPr marL="0" lvl="0" indent="0" algn="ctr" rtl="0">
              <a:spcBef>
                <a:spcPts val="1200"/>
              </a:spcBef>
              <a:spcAft>
                <a:spcPts val="0"/>
              </a:spcAft>
              <a:buNone/>
            </a:pPr>
            <a:r>
              <a:rPr lang="en" sz="2000" b="1">
                <a:solidFill>
                  <a:srgbClr val="666666"/>
                </a:solidFill>
                <a:latin typeface="Calibri"/>
                <a:ea typeface="Calibri"/>
                <a:cs typeface="Calibri"/>
                <a:sym typeface="Calibri"/>
              </a:rPr>
              <a:t>The natural world is fading and evidence is all around.</a:t>
            </a:r>
            <a:endParaRPr>
              <a:solidFill>
                <a:srgbClr val="666666"/>
              </a:solidFill>
            </a:endParaRPr>
          </a:p>
          <a:p>
            <a:pPr marL="0" lvl="0" indent="0" algn="ctr" rtl="0">
              <a:spcBef>
                <a:spcPts val="1200"/>
              </a:spcBef>
              <a:spcAft>
                <a:spcPts val="0"/>
              </a:spcAft>
              <a:buNone/>
            </a:pPr>
            <a:endParaRPr/>
          </a:p>
          <a:p>
            <a:pPr marL="0" lvl="0" indent="0" algn="ctr" rtl="0">
              <a:spcBef>
                <a:spcPts val="1200"/>
              </a:spcBef>
              <a:spcAft>
                <a:spcPts val="0"/>
              </a:spcAft>
              <a:buNone/>
            </a:pPr>
            <a:endParaRPr/>
          </a:p>
          <a:p>
            <a:pPr marL="0" lvl="0" indent="0" algn="ctr"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85850" y="600150"/>
            <a:ext cx="4081800" cy="3943200"/>
          </a:xfrm>
          <a:prstGeom prst="rect">
            <a:avLst/>
          </a:prstGeom>
          <a:noFill/>
        </p:spPr>
        <p:txBody>
          <a:bodyPr spcFirstLastPara="1" wrap="square" lIns="91425" tIns="91425" rIns="91425" bIns="91425" anchor="ctr" anchorCtr="0">
            <a:normAutofit/>
          </a:bodyPr>
          <a:lstStyle/>
          <a:p>
            <a:pPr marL="0" lvl="0" indent="0" algn="l" rtl="0">
              <a:spcBef>
                <a:spcPts val="0"/>
              </a:spcBef>
              <a:spcAft>
                <a:spcPts val="0"/>
              </a:spcAft>
              <a:buClr>
                <a:schemeClr val="dk1"/>
              </a:buClr>
              <a:buSzPts val="1100"/>
              <a:buFont typeface="Arial"/>
              <a:buNone/>
            </a:pPr>
            <a:r>
              <a:rPr lang="en" sz="2800" b="1" i="1" dirty="0"/>
              <a:t>It</a:t>
            </a:r>
            <a:r>
              <a:rPr lang="en" sz="2800" dirty="0"/>
              <a:t> 𝙞𝙨 𝙚𝙫𝙚𝙧𝙮𝙬𝙝𝙚𝙧𝙚. </a:t>
            </a:r>
            <a:r>
              <a:rPr lang="en" sz="2800" dirty="0" smtClean="0"/>
              <a:t/>
            </a:r>
            <a:br>
              <a:rPr lang="en" sz="2800" dirty="0" smtClean="0"/>
            </a:br>
            <a:r>
              <a:rPr lang="en" sz="2800" dirty="0" smtClean="0"/>
              <a:t>𝙁𝙧𝙤𝙢 </a:t>
            </a:r>
            <a:r>
              <a:rPr lang="en" sz="2800" dirty="0"/>
              <a:t>𝙙𝙚𝙛𝙤𝙧𝙚𝙨𝙩𝙖𝙩𝙞𝙤𝙣 ..</a:t>
            </a:r>
            <a:endParaRPr sz="2800" dirty="0"/>
          </a:p>
          <a:p>
            <a:pPr marL="0" lvl="0" indent="0" algn="l" rtl="0">
              <a:spcBef>
                <a:spcPts val="0"/>
              </a:spcBef>
              <a:spcAft>
                <a:spcPts val="0"/>
              </a:spcAft>
              <a:buNone/>
            </a:pPr>
            <a:endParaRPr sz="3600" dirty="0"/>
          </a:p>
        </p:txBody>
      </p:sp>
      <p:pic>
        <p:nvPicPr>
          <p:cNvPr id="129" name="Google Shape;129;p23"/>
          <p:cNvPicPr preferRelativeResize="0"/>
          <p:nvPr/>
        </p:nvPicPr>
        <p:blipFill>
          <a:blip r:embed="rId3">
            <a:alphaModFix/>
          </a:blip>
          <a:stretch>
            <a:fillRect/>
          </a:stretch>
        </p:blipFill>
        <p:spPr>
          <a:xfrm>
            <a:off x="4296775" y="600150"/>
            <a:ext cx="4675925" cy="408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133"/>
        <p:cNvGrpSpPr/>
        <p:nvPr/>
      </p:nvGrpSpPr>
      <p:grpSpPr>
        <a:xfrm>
          <a:off x="0" y="0"/>
          <a:ext cx="0" cy="0"/>
          <a:chOff x="0" y="0"/>
          <a:chExt cx="0" cy="0"/>
        </a:xfrm>
      </p:grpSpPr>
      <p:sp>
        <p:nvSpPr>
          <p:cNvPr id="134" name="Google Shape;134;p24"/>
          <p:cNvSpPr txBox="1"/>
          <p:nvPr/>
        </p:nvSpPr>
        <p:spPr>
          <a:xfrm>
            <a:off x="1567050" y="1061550"/>
            <a:ext cx="231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5" name="Google Shape;135;p24"/>
          <p:cNvSpPr txBox="1"/>
          <p:nvPr/>
        </p:nvSpPr>
        <p:spPr>
          <a:xfrm>
            <a:off x="417050" y="1657275"/>
            <a:ext cx="2641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i="1"/>
              <a:t>..sea pollution...</a:t>
            </a:r>
            <a:endParaRPr sz="3600" b="1" i="1"/>
          </a:p>
        </p:txBody>
      </p:sp>
      <p:sp>
        <p:nvSpPr>
          <p:cNvPr id="136" name="Google Shape;136;p24"/>
          <p:cNvSpPr txBox="1">
            <a:spLocks noGrp="1"/>
          </p:cNvSpPr>
          <p:nvPr>
            <p:ph type="body" idx="1"/>
          </p:nvPr>
        </p:nvSpPr>
        <p:spPr>
          <a:xfrm rot="-5400000" flipH="1">
            <a:off x="5628025" y="2809759"/>
            <a:ext cx="3051900" cy="359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t>
            </a:r>
            <a:endParaRPr/>
          </a:p>
        </p:txBody>
      </p:sp>
      <p:pic>
        <p:nvPicPr>
          <p:cNvPr id="137" name="Google Shape;137;p24"/>
          <p:cNvPicPr preferRelativeResize="0"/>
          <p:nvPr/>
        </p:nvPicPr>
        <p:blipFill>
          <a:blip r:embed="rId3">
            <a:alphaModFix/>
          </a:blip>
          <a:stretch>
            <a:fillRect/>
          </a:stretch>
        </p:blipFill>
        <p:spPr>
          <a:xfrm>
            <a:off x="3172725" y="1054250"/>
            <a:ext cx="5780949" cy="3034998"/>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flipH="1">
            <a:off x="911100" y="-2332377"/>
            <a:ext cx="7921200" cy="72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43" name="Google Shape;143;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200" b="1" i="1" dirty="0">
              <a:solidFill>
                <a:schemeClr val="dk1"/>
              </a:solidFill>
              <a:highlight>
                <a:srgbClr val="A4BA78"/>
              </a:highlight>
            </a:endParaRPr>
          </a:p>
          <a:p>
            <a:pPr marL="0" lvl="0" indent="0" algn="l" rtl="0">
              <a:spcBef>
                <a:spcPts val="1200"/>
              </a:spcBef>
              <a:spcAft>
                <a:spcPts val="1200"/>
              </a:spcAft>
              <a:buNone/>
            </a:pPr>
            <a:r>
              <a:rPr lang="en" sz="3200" b="1" i="1" dirty="0">
                <a:solidFill>
                  <a:schemeClr val="dk1"/>
                </a:solidFill>
              </a:rPr>
              <a:t>..illegal wildlife trading..</a:t>
            </a:r>
            <a:endParaRPr sz="3200" b="1" i="1" dirty="0">
              <a:solidFill>
                <a:schemeClr val="dk1"/>
              </a:solidFill>
            </a:endParaRPr>
          </a:p>
        </p:txBody>
      </p:sp>
      <p:sp>
        <p:nvSpPr>
          <p:cNvPr id="144" name="Google Shape;144;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5" name="Google Shape;145;p25"/>
          <p:cNvPicPr preferRelativeResize="0"/>
          <p:nvPr/>
        </p:nvPicPr>
        <p:blipFill>
          <a:blip r:embed="rId3">
            <a:alphaModFix/>
          </a:blip>
          <a:stretch>
            <a:fillRect/>
          </a:stretch>
        </p:blipFill>
        <p:spPr>
          <a:xfrm>
            <a:off x="4572000" y="1017725"/>
            <a:ext cx="4197375" cy="35511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6"/>
          <p:cNvPicPr preferRelativeResize="0"/>
          <p:nvPr/>
        </p:nvPicPr>
        <p:blipFill>
          <a:blip r:embed="rId3">
            <a:alphaModFix/>
          </a:blip>
          <a:stretch>
            <a:fillRect/>
          </a:stretch>
        </p:blipFill>
        <p:spPr>
          <a:xfrm>
            <a:off x="3949155" y="879250"/>
            <a:ext cx="4413470" cy="3772699"/>
          </a:xfrm>
          <a:prstGeom prst="rect">
            <a:avLst/>
          </a:prstGeom>
          <a:noFill/>
          <a:ln>
            <a:noFill/>
          </a:ln>
        </p:spPr>
      </p:pic>
      <p:sp>
        <p:nvSpPr>
          <p:cNvPr id="151" name="Google Shape;151;p26"/>
          <p:cNvSpPr/>
          <p:nvPr/>
        </p:nvSpPr>
        <p:spPr>
          <a:xfrm>
            <a:off x="8" y="13251"/>
            <a:ext cx="9144000" cy="55047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26"/>
          <p:cNvPicPr preferRelativeResize="0"/>
          <p:nvPr/>
        </p:nvPicPr>
        <p:blipFill>
          <a:blip r:embed="rId3">
            <a:alphaModFix/>
          </a:blip>
          <a:stretch>
            <a:fillRect/>
          </a:stretch>
        </p:blipFill>
        <p:spPr>
          <a:xfrm>
            <a:off x="3949138" y="1145513"/>
            <a:ext cx="4997501" cy="3772699"/>
          </a:xfrm>
          <a:prstGeom prst="rect">
            <a:avLst/>
          </a:prstGeom>
          <a:noFill/>
          <a:ln>
            <a:noFill/>
          </a:ln>
        </p:spPr>
      </p:pic>
      <p:sp>
        <p:nvSpPr>
          <p:cNvPr id="153" name="Google Shape;153;p26"/>
          <p:cNvSpPr txBox="1"/>
          <p:nvPr/>
        </p:nvSpPr>
        <p:spPr>
          <a:xfrm>
            <a:off x="914400" y="2250219"/>
            <a:ext cx="7315200" cy="106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700"/>
          </a:p>
        </p:txBody>
      </p:sp>
      <p:sp>
        <p:nvSpPr>
          <p:cNvPr id="154" name="Google Shape;154;p26"/>
          <p:cNvSpPr txBox="1"/>
          <p:nvPr/>
        </p:nvSpPr>
        <p:spPr>
          <a:xfrm>
            <a:off x="593950" y="2044799"/>
            <a:ext cx="4028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i="1" dirty="0"/>
              <a:t>..hunting..</a:t>
            </a:r>
            <a:endParaRPr sz="32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com: Save The Bees Say No To Pesticides Go Organic Ecology  Environmental Button Pinback for Backpacks, Jackets, Hats 1.75 Inches:  Clo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76" y="779930"/>
            <a:ext cx="3084998" cy="30788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0165" y="1021977"/>
            <a:ext cx="4957246" cy="2062103"/>
          </a:xfrm>
          <a:prstGeom prst="rect">
            <a:avLst/>
          </a:prstGeom>
          <a:noFill/>
        </p:spPr>
        <p:txBody>
          <a:bodyPr wrap="square" rtlCol="0">
            <a:spAutoFit/>
          </a:bodyPr>
          <a:lstStyle/>
          <a:p>
            <a:r>
              <a:rPr lang="en-GB" sz="3200" i="1" dirty="0" smtClean="0"/>
              <a:t>..Over-use </a:t>
            </a:r>
            <a:r>
              <a:rPr lang="en-GB" sz="3200" i="1" dirty="0" smtClean="0"/>
              <a:t>of harmful </a:t>
            </a:r>
            <a:r>
              <a:rPr lang="en-GB" sz="3200" i="1" dirty="0" smtClean="0"/>
              <a:t>chemicals in agriculture, public spaces and even our gardens……..</a:t>
            </a:r>
            <a:endParaRPr lang="en-GB" sz="3200" i="1" dirty="0"/>
          </a:p>
        </p:txBody>
      </p:sp>
    </p:spTree>
    <p:extLst>
      <p:ext uri="{BB962C8B-B14F-4D97-AF65-F5344CB8AC3E}">
        <p14:creationId xmlns:p14="http://schemas.microsoft.com/office/powerpoint/2010/main" val="2698055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sp>
        <p:nvSpPr>
          <p:cNvPr id="160" name="Google Shape;160;p27"/>
          <p:cNvSpPr/>
          <p:nvPr/>
        </p:nvSpPr>
        <p:spPr>
          <a:xfrm>
            <a:off x="0"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txBox="1"/>
          <p:nvPr/>
        </p:nvSpPr>
        <p:spPr>
          <a:xfrm>
            <a:off x="1126434" y="1281746"/>
            <a:ext cx="7315200" cy="258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200">
                <a:latin typeface="Spectral"/>
                <a:ea typeface="Spectral"/>
                <a:cs typeface="Spectral"/>
                <a:sym typeface="Spectral"/>
              </a:rPr>
              <a:t>Anything else that may be decreasing the biodiversity?</a:t>
            </a:r>
            <a:endParaRPr sz="5200">
              <a:latin typeface="Spectral"/>
              <a:ea typeface="Spectral"/>
              <a:cs typeface="Spectral"/>
              <a:sym typeface="Spectr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p:nvPr/>
        </p:nvSpPr>
        <p:spPr>
          <a:xfrm>
            <a:off x="914400" y="2144202"/>
            <a:ext cx="7315200" cy="85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7" name="Google Shape;167;p28"/>
          <p:cNvSpPr/>
          <p:nvPr/>
        </p:nvSpPr>
        <p:spPr>
          <a:xfrm>
            <a:off x="5" y="1"/>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txBox="1"/>
          <p:nvPr/>
        </p:nvSpPr>
        <p:spPr>
          <a:xfrm>
            <a:off x="1126426" y="209384"/>
            <a:ext cx="7315200" cy="8466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4300"/>
              <a:t>You may not know it but..</a:t>
            </a:r>
            <a:endParaRPr sz="4300"/>
          </a:p>
        </p:txBody>
      </p:sp>
      <p:sp>
        <p:nvSpPr>
          <p:cNvPr id="169" name="Google Shape;169;p28"/>
          <p:cNvSpPr txBox="1"/>
          <p:nvPr/>
        </p:nvSpPr>
        <p:spPr>
          <a:xfrm>
            <a:off x="1378234" y="1057764"/>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    We need trees covering the land </a:t>
            </a:r>
            <a:r>
              <a:rPr lang="en" dirty="0" smtClean="0"/>
              <a:t>to lock </a:t>
            </a:r>
            <a:r>
              <a:rPr lang="en" dirty="0"/>
              <a:t>away carbon and keep the climate stable</a:t>
            </a:r>
            <a:endParaRPr dirty="0"/>
          </a:p>
        </p:txBody>
      </p:sp>
      <p:sp>
        <p:nvSpPr>
          <p:cNvPr id="170" name="Google Shape;170;p28"/>
          <p:cNvSpPr txBox="1"/>
          <p:nvPr/>
        </p:nvSpPr>
        <p:spPr>
          <a:xfrm>
            <a:off x="1126426" y="1454081"/>
            <a:ext cx="7315200" cy="81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We need millions of pollinators,</a:t>
            </a:r>
            <a:endParaRPr/>
          </a:p>
          <a:p>
            <a:pPr marL="0" lvl="0" indent="0" algn="ctr" rtl="0">
              <a:spcBef>
                <a:spcPts val="0"/>
              </a:spcBef>
              <a:spcAft>
                <a:spcPts val="0"/>
              </a:spcAft>
              <a:buNone/>
            </a:pPr>
            <a:r>
              <a:rPr lang="en"/>
              <a:t>Billions of soil organisms </a:t>
            </a:r>
            <a:endParaRPr/>
          </a:p>
          <a:p>
            <a:pPr marL="0" lvl="0" indent="0" algn="ctr" rtl="0">
              <a:spcBef>
                <a:spcPts val="0"/>
              </a:spcBef>
              <a:spcAft>
                <a:spcPts val="0"/>
              </a:spcAft>
              <a:buNone/>
            </a:pPr>
            <a:r>
              <a:rPr lang="en"/>
              <a:t>And megatons of plankton to keep food we eat in supply. </a:t>
            </a:r>
            <a:endParaRPr/>
          </a:p>
        </p:txBody>
      </p:sp>
      <p:sp>
        <p:nvSpPr>
          <p:cNvPr id="171" name="Google Shape;171;p28"/>
          <p:cNvSpPr txBox="1"/>
          <p:nvPr/>
        </p:nvSpPr>
        <p:spPr>
          <a:xfrm>
            <a:off x="1126425" y="2266902"/>
            <a:ext cx="7315200" cy="60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We need strange plants deep in jungles to create our medicines</a:t>
            </a:r>
            <a:endParaRPr/>
          </a:p>
          <a:p>
            <a:pPr marL="0" lvl="0" indent="0" algn="ctr" rtl="0">
              <a:spcBef>
                <a:spcPts val="0"/>
              </a:spcBef>
              <a:spcAft>
                <a:spcPts val="0"/>
              </a:spcAft>
              <a:buNone/>
            </a:pPr>
            <a:r>
              <a:rPr lang="en"/>
              <a:t>Coral reefs and swamps to to protect the coasts we rely on</a:t>
            </a:r>
            <a:endParaRPr/>
          </a:p>
        </p:txBody>
      </p:sp>
      <p:pic>
        <p:nvPicPr>
          <p:cNvPr id="172" name="Google Shape;172;p28"/>
          <p:cNvPicPr preferRelativeResize="0"/>
          <p:nvPr/>
        </p:nvPicPr>
        <p:blipFill>
          <a:blip r:embed="rId3">
            <a:alphaModFix/>
          </a:blip>
          <a:stretch>
            <a:fillRect/>
          </a:stretch>
        </p:blipFill>
        <p:spPr>
          <a:xfrm>
            <a:off x="914400" y="2875000"/>
            <a:ext cx="3390899" cy="2070854"/>
          </a:xfrm>
          <a:prstGeom prst="rect">
            <a:avLst/>
          </a:prstGeom>
          <a:noFill/>
          <a:ln>
            <a:noFill/>
          </a:ln>
        </p:spPr>
      </p:pic>
      <p:pic>
        <p:nvPicPr>
          <p:cNvPr id="173" name="Google Shape;173;p28"/>
          <p:cNvPicPr preferRelativeResize="0"/>
          <p:nvPr/>
        </p:nvPicPr>
        <p:blipFill>
          <a:blip r:embed="rId4">
            <a:alphaModFix/>
          </a:blip>
          <a:stretch>
            <a:fillRect/>
          </a:stretch>
        </p:blipFill>
        <p:spPr>
          <a:xfrm>
            <a:off x="4838700" y="2875000"/>
            <a:ext cx="3390900" cy="2070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sp>
        <p:nvSpPr>
          <p:cNvPr id="179" name="Google Shape;179;p29"/>
          <p:cNvSpPr/>
          <p:nvPr/>
        </p:nvSpPr>
        <p:spPr>
          <a:xfrm>
            <a:off x="0"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txBox="1"/>
          <p:nvPr/>
        </p:nvSpPr>
        <p:spPr>
          <a:xfrm>
            <a:off x="881260" y="718950"/>
            <a:ext cx="7381500" cy="369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i="1" dirty="0"/>
              <a:t>Our planet's biodiversity provides all the things we depend on for free, but it </a:t>
            </a:r>
            <a:r>
              <a:rPr lang="en" sz="3800" b="1" i="1" dirty="0" smtClean="0"/>
              <a:t>can</a:t>
            </a:r>
            <a:r>
              <a:rPr lang="en" sz="3800" b="1" i="1" dirty="0" smtClean="0"/>
              <a:t> </a:t>
            </a:r>
            <a:r>
              <a:rPr lang="en" sz="3800" b="1" i="1" dirty="0"/>
              <a:t>only do so if there is lots of it.</a:t>
            </a:r>
            <a:endParaRPr sz="3800" b="1" i="1" dirty="0"/>
          </a:p>
          <a:p>
            <a:pPr marL="0" lvl="0" indent="0" algn="ctr" rtl="0">
              <a:spcBef>
                <a:spcPts val="0"/>
              </a:spcBef>
              <a:spcAft>
                <a:spcPts val="0"/>
              </a:spcAft>
              <a:buClr>
                <a:schemeClr val="dk1"/>
              </a:buClr>
              <a:buSzPts val="1100"/>
              <a:buFont typeface="Arial"/>
              <a:buNone/>
            </a:pPr>
            <a:r>
              <a:rPr lang="en" sz="3800" b="1" i="1" dirty="0"/>
              <a:t>At the moment it is under attack.</a:t>
            </a:r>
            <a:endParaRPr sz="3800" b="1"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sp>
        <p:nvSpPr>
          <p:cNvPr id="186" name="Google Shape;186;p30"/>
          <p:cNvSpPr/>
          <p:nvPr/>
        </p:nvSpPr>
        <p:spPr>
          <a:xfrm>
            <a:off x="0"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txBox="1"/>
          <p:nvPr/>
        </p:nvSpPr>
        <p:spPr>
          <a:xfrm>
            <a:off x="914400" y="1858961"/>
            <a:ext cx="7315200" cy="142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i="1"/>
              <a:t>Over the last 50 years our actions have dramatically reduced biodiversity across the globe. </a:t>
            </a:r>
            <a:endParaRPr sz="27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7750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Which one do you like better?</a:t>
            </a:r>
            <a:endParaRPr/>
          </a:p>
        </p:txBody>
      </p:sp>
      <p:sp>
        <p:nvSpPr>
          <p:cNvPr id="61" name="Google Shape;61;p14"/>
          <p:cNvSpPr/>
          <p:nvPr/>
        </p:nvSpPr>
        <p:spPr>
          <a:xfrm>
            <a:off x="616350" y="1271150"/>
            <a:ext cx="3191100" cy="292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4"/>
          <p:cNvPicPr preferRelativeResize="0"/>
          <p:nvPr/>
        </p:nvPicPr>
        <p:blipFill>
          <a:blip r:embed="rId3">
            <a:alphaModFix/>
          </a:blip>
          <a:stretch>
            <a:fillRect/>
          </a:stretch>
        </p:blipFill>
        <p:spPr>
          <a:xfrm>
            <a:off x="5387061" y="1271295"/>
            <a:ext cx="2942090" cy="2921700"/>
          </a:xfrm>
          <a:prstGeom prst="rect">
            <a:avLst/>
          </a:prstGeom>
          <a:noFill/>
          <a:ln>
            <a:noFill/>
          </a:ln>
        </p:spPr>
      </p:pic>
      <p:sp>
        <p:nvSpPr>
          <p:cNvPr id="63" name="Google Shape;63;p14"/>
          <p:cNvSpPr txBox="1"/>
          <p:nvPr/>
        </p:nvSpPr>
        <p:spPr>
          <a:xfrm>
            <a:off x="1619250" y="4445000"/>
            <a:ext cx="1185300" cy="4926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sz="2000"/>
              <a:t>A</a:t>
            </a:r>
            <a:endParaRPr sz="2000"/>
          </a:p>
        </p:txBody>
      </p:sp>
      <p:sp>
        <p:nvSpPr>
          <p:cNvPr id="64" name="Google Shape;64;p14"/>
          <p:cNvSpPr txBox="1"/>
          <p:nvPr/>
        </p:nvSpPr>
        <p:spPr>
          <a:xfrm>
            <a:off x="6265450" y="4445000"/>
            <a:ext cx="1185300" cy="4926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sz="2000"/>
              <a:t>B</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p:nvPr/>
        </p:nvSpPr>
        <p:spPr>
          <a:xfrm>
            <a:off x="0"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txBox="1"/>
          <p:nvPr/>
        </p:nvSpPr>
        <p:spPr>
          <a:xfrm>
            <a:off x="914401" y="-9"/>
            <a:ext cx="7315200" cy="1858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a:latin typeface="EB Garamond"/>
                <a:ea typeface="EB Garamond"/>
                <a:cs typeface="EB Garamond"/>
                <a:sym typeface="EB Garamond"/>
              </a:rPr>
              <a:t>We have reduced populations of wild animals by 60%.. and even driven whole species extinct. </a:t>
            </a:r>
            <a:endParaRPr sz="3600">
              <a:latin typeface="EB Garamond"/>
              <a:ea typeface="EB Garamond"/>
              <a:cs typeface="EB Garamond"/>
              <a:sym typeface="EB Garamond"/>
            </a:endParaRPr>
          </a:p>
        </p:txBody>
      </p:sp>
      <p:pic>
        <p:nvPicPr>
          <p:cNvPr id="194" name="Google Shape;194;p31"/>
          <p:cNvPicPr preferRelativeResize="0"/>
          <p:nvPr/>
        </p:nvPicPr>
        <p:blipFill>
          <a:blip r:embed="rId3">
            <a:alphaModFix/>
          </a:blip>
          <a:stretch>
            <a:fillRect/>
          </a:stretch>
        </p:blipFill>
        <p:spPr>
          <a:xfrm>
            <a:off x="3464202" y="1858500"/>
            <a:ext cx="2215608" cy="2957950"/>
          </a:xfrm>
          <a:prstGeom prst="rect">
            <a:avLst/>
          </a:prstGeom>
          <a:noFill/>
          <a:ln>
            <a:noFill/>
          </a:ln>
        </p:spPr>
      </p:pic>
      <p:sp>
        <p:nvSpPr>
          <p:cNvPr id="195" name="Google Shape;195;p31"/>
          <p:cNvSpPr txBox="1"/>
          <p:nvPr/>
        </p:nvSpPr>
        <p:spPr>
          <a:xfrm>
            <a:off x="914400" y="2144202"/>
            <a:ext cx="7315200" cy="85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341" y="262793"/>
            <a:ext cx="4623329" cy="45437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588" y="1634067"/>
            <a:ext cx="3711388" cy="2862322"/>
          </a:xfrm>
          <a:prstGeom prst="rect">
            <a:avLst/>
          </a:prstGeom>
          <a:noFill/>
        </p:spPr>
        <p:txBody>
          <a:bodyPr wrap="square" rtlCol="0">
            <a:spAutoFit/>
          </a:bodyPr>
          <a:lstStyle/>
          <a:p>
            <a:r>
              <a:rPr lang="en-GB" sz="2000" i="1" dirty="0">
                <a:latin typeface="Arial" panose="020B0604020202020204" pitchFamily="34" charset="0"/>
                <a:cs typeface="Arial" panose="020B0604020202020204" pitchFamily="34" charset="0"/>
              </a:rPr>
              <a:t>Did you </a:t>
            </a:r>
            <a:r>
              <a:rPr lang="en-GB" sz="2000" i="1" dirty="0" smtClean="0">
                <a:latin typeface="Arial" panose="020B0604020202020204" pitchFamily="34" charset="0"/>
                <a:cs typeface="Arial" panose="020B0604020202020204" pitchFamily="34" charset="0"/>
              </a:rPr>
              <a:t>know ……?</a:t>
            </a:r>
          </a:p>
          <a:p>
            <a:endParaRPr lang="en-GB" sz="2000" i="1" dirty="0" smtClean="0">
              <a:latin typeface="Arial" panose="020B0604020202020204" pitchFamily="34" charset="0"/>
              <a:cs typeface="Arial" panose="020B0604020202020204" pitchFamily="34" charset="0"/>
            </a:endParaRPr>
          </a:p>
          <a:p>
            <a:endParaRPr lang="en-GB" sz="2000" i="1" dirty="0">
              <a:latin typeface="Arial" panose="020B0604020202020204" pitchFamily="34" charset="0"/>
              <a:cs typeface="Arial" panose="020B0604020202020204" pitchFamily="34" charset="0"/>
            </a:endParaRPr>
          </a:p>
          <a:p>
            <a:endParaRPr lang="en-GB" sz="2000" i="1" dirty="0" smtClean="0">
              <a:latin typeface="Arial" panose="020B0604020202020204" pitchFamily="34" charset="0"/>
              <a:cs typeface="Arial" panose="020B0604020202020204" pitchFamily="34" charset="0"/>
            </a:endParaRPr>
          </a:p>
          <a:p>
            <a:endParaRPr lang="en-GB" sz="2000" i="1" dirty="0">
              <a:latin typeface="Arial" panose="020B0604020202020204" pitchFamily="34" charset="0"/>
              <a:cs typeface="Arial" panose="020B0604020202020204" pitchFamily="34" charset="0"/>
            </a:endParaRPr>
          </a:p>
          <a:p>
            <a:endParaRPr lang="en-GB" sz="2000" i="1" dirty="0" smtClean="0">
              <a:latin typeface="Arial" panose="020B0604020202020204" pitchFamily="34" charset="0"/>
              <a:cs typeface="Arial" panose="020B0604020202020204" pitchFamily="34" charset="0"/>
            </a:endParaRPr>
          </a:p>
          <a:p>
            <a:r>
              <a:rPr lang="en-GB" sz="2000" i="1" dirty="0" smtClean="0">
                <a:latin typeface="Arial" panose="020B0604020202020204" pitchFamily="34" charset="0"/>
                <a:cs typeface="Arial" panose="020B0604020202020204" pitchFamily="34" charset="0"/>
              </a:rPr>
              <a:t>So we can choose to eat meat less often and re-wild our world.</a:t>
            </a: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917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199"/>
        <p:cNvGrpSpPr/>
        <p:nvPr/>
      </p:nvGrpSpPr>
      <p:grpSpPr>
        <a:xfrm>
          <a:off x="0" y="0"/>
          <a:ext cx="0" cy="0"/>
          <a:chOff x="0" y="0"/>
          <a:chExt cx="0" cy="0"/>
        </a:xfrm>
      </p:grpSpPr>
      <p:sp>
        <p:nvSpPr>
          <p:cNvPr id="200" name="Google Shape;200;p32"/>
          <p:cNvSpPr txBox="1"/>
          <p:nvPr/>
        </p:nvSpPr>
        <p:spPr>
          <a:xfrm>
            <a:off x="154450" y="288625"/>
            <a:ext cx="28470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rPr>
              <a:t>Since humans started hunting Lions ,Panthera leo, their population has dropped by 85%. They are been hunted for their fur for rugs, coats etc.</a:t>
            </a:r>
            <a:endParaRPr sz="1700">
              <a:solidFill>
                <a:schemeClr val="dk1"/>
              </a:solidFill>
            </a:endParaRPr>
          </a:p>
        </p:txBody>
      </p:sp>
      <p:pic>
        <p:nvPicPr>
          <p:cNvPr id="201" name="Google Shape;201;p32"/>
          <p:cNvPicPr preferRelativeResize="0"/>
          <p:nvPr/>
        </p:nvPicPr>
        <p:blipFill>
          <a:blip r:embed="rId3">
            <a:alphaModFix/>
          </a:blip>
          <a:stretch>
            <a:fillRect/>
          </a:stretch>
        </p:blipFill>
        <p:spPr>
          <a:xfrm>
            <a:off x="6757844" y="2575597"/>
            <a:ext cx="1616450" cy="2414974"/>
          </a:xfrm>
          <a:prstGeom prst="rect">
            <a:avLst/>
          </a:prstGeom>
          <a:noFill/>
          <a:ln>
            <a:noFill/>
          </a:ln>
        </p:spPr>
      </p:pic>
      <p:sp>
        <p:nvSpPr>
          <p:cNvPr id="202" name="Google Shape;202;p32"/>
          <p:cNvSpPr txBox="1"/>
          <p:nvPr/>
        </p:nvSpPr>
        <p:spPr>
          <a:xfrm>
            <a:off x="1255250" y="25525"/>
            <a:ext cx="7335600" cy="8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03" name="Google Shape;203;p32"/>
          <p:cNvPicPr preferRelativeResize="0"/>
          <p:nvPr/>
        </p:nvPicPr>
        <p:blipFill>
          <a:blip r:embed="rId4">
            <a:alphaModFix/>
          </a:blip>
          <a:stretch>
            <a:fillRect/>
          </a:stretch>
        </p:blipFill>
        <p:spPr>
          <a:xfrm>
            <a:off x="2979489" y="436500"/>
            <a:ext cx="2847000" cy="4270500"/>
          </a:xfrm>
          <a:prstGeom prst="rect">
            <a:avLst/>
          </a:prstGeom>
          <a:noFill/>
          <a:ln>
            <a:noFill/>
          </a:ln>
        </p:spPr>
      </p:pic>
      <p:pic>
        <p:nvPicPr>
          <p:cNvPr id="204" name="Google Shape;204;p32"/>
          <p:cNvPicPr preferRelativeResize="0"/>
          <p:nvPr/>
        </p:nvPicPr>
        <p:blipFill>
          <a:blip r:embed="rId5">
            <a:alphaModFix/>
          </a:blip>
          <a:stretch>
            <a:fillRect/>
          </a:stretch>
        </p:blipFill>
        <p:spPr>
          <a:xfrm>
            <a:off x="238806" y="2571750"/>
            <a:ext cx="2424620" cy="2422668"/>
          </a:xfrm>
          <a:prstGeom prst="rect">
            <a:avLst/>
          </a:prstGeom>
          <a:noFill/>
          <a:ln>
            <a:noFill/>
          </a:ln>
        </p:spPr>
      </p:pic>
      <p:pic>
        <p:nvPicPr>
          <p:cNvPr id="205" name="Google Shape;205;p32"/>
          <p:cNvPicPr preferRelativeResize="0"/>
          <p:nvPr/>
        </p:nvPicPr>
        <p:blipFill>
          <a:blip r:embed="rId6">
            <a:alphaModFix/>
          </a:blip>
          <a:stretch>
            <a:fillRect/>
          </a:stretch>
        </p:blipFill>
        <p:spPr>
          <a:xfrm>
            <a:off x="6142575" y="288621"/>
            <a:ext cx="2847000" cy="19830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p:nvPr/>
        </p:nvSpPr>
        <p:spPr>
          <a:xfrm>
            <a:off x="-1"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txBox="1"/>
          <p:nvPr/>
        </p:nvSpPr>
        <p:spPr>
          <a:xfrm>
            <a:off x="516813" y="315402"/>
            <a:ext cx="7315200" cy="1569900"/>
          </a:xfrm>
          <a:prstGeom prst="rect">
            <a:avLst/>
          </a:prstGeom>
          <a:noFill/>
          <a:ln>
            <a:noFill/>
          </a:ln>
        </p:spPr>
        <p:txBody>
          <a:bodyPr spcFirstLastPara="1" wrap="square" lIns="91425" tIns="91425" rIns="91425" bIns="91425" anchor="t" anchorCtr="0">
            <a:spAutoFit/>
          </a:bodyPr>
          <a:lstStyle/>
          <a:p>
            <a:pPr marL="914400" lvl="1" indent="-419100" algn="l" rtl="0">
              <a:spcBef>
                <a:spcPts val="0"/>
              </a:spcBef>
              <a:spcAft>
                <a:spcPts val="0"/>
              </a:spcAft>
              <a:buSzPts val="3000"/>
              <a:buChar char="○"/>
            </a:pPr>
            <a:r>
              <a:rPr lang="en" sz="3000"/>
              <a:t>65% fewer lions in Africa.</a:t>
            </a:r>
            <a:endParaRPr sz="3000"/>
          </a:p>
          <a:p>
            <a:pPr marL="914400" lvl="1" indent="-419100" algn="l" rtl="0">
              <a:spcBef>
                <a:spcPts val="0"/>
              </a:spcBef>
              <a:spcAft>
                <a:spcPts val="0"/>
              </a:spcAft>
              <a:buSzPts val="3000"/>
              <a:buChar char="○"/>
            </a:pPr>
            <a:r>
              <a:rPr lang="en" sz="3000"/>
              <a:t>75% fewer flying insects in Europe </a:t>
            </a:r>
            <a:endParaRPr sz="3000"/>
          </a:p>
          <a:p>
            <a:pPr marL="914400" lvl="1" indent="-419100" algn="l" rtl="0">
              <a:spcBef>
                <a:spcPts val="0"/>
              </a:spcBef>
              <a:spcAft>
                <a:spcPts val="0"/>
              </a:spcAft>
              <a:buSzPts val="3000"/>
              <a:buChar char="○"/>
            </a:pPr>
            <a:r>
              <a:rPr lang="en" sz="3000"/>
              <a:t>95% fewer bluefin tuna in the pacific</a:t>
            </a:r>
            <a:endParaRPr sz="3000"/>
          </a:p>
        </p:txBody>
      </p:sp>
      <p:sp>
        <p:nvSpPr>
          <p:cNvPr id="212" name="Google Shape;212;p33"/>
          <p:cNvSpPr txBox="1"/>
          <p:nvPr/>
        </p:nvSpPr>
        <p:spPr>
          <a:xfrm>
            <a:off x="516834" y="2084077"/>
            <a:ext cx="7315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Biodiversity is dropping everywhere and fast.</a:t>
            </a:r>
            <a:endParaRPr/>
          </a:p>
        </p:txBody>
      </p:sp>
      <p:sp>
        <p:nvSpPr>
          <p:cNvPr id="213" name="Google Shape;213;p33"/>
          <p:cNvSpPr txBox="1"/>
          <p:nvPr/>
        </p:nvSpPr>
        <p:spPr>
          <a:xfrm>
            <a:off x="703800" y="3213747"/>
            <a:ext cx="7736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This is catastrophic for nature and for ourselves. We talk about climate change a lot but biodiversity is just as big as issue.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p:nvPr/>
        </p:nvSpPr>
        <p:spPr>
          <a:xfrm>
            <a:off x="0"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4"/>
          <p:cNvSpPr txBox="1"/>
          <p:nvPr/>
        </p:nvSpPr>
        <p:spPr>
          <a:xfrm>
            <a:off x="410817" y="275645"/>
            <a:ext cx="7315200" cy="90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700"/>
              <a:t>We can stop this though!!</a:t>
            </a:r>
            <a:endParaRPr sz="4700"/>
          </a:p>
        </p:txBody>
      </p:sp>
      <p:sp>
        <p:nvSpPr>
          <p:cNvPr id="220" name="Google Shape;220;p34"/>
          <p:cNvSpPr txBox="1"/>
          <p:nvPr/>
        </p:nvSpPr>
        <p:spPr>
          <a:xfrm>
            <a:off x="410825" y="1388828"/>
            <a:ext cx="7315200" cy="3200846"/>
          </a:xfrm>
          <a:prstGeom prst="rect">
            <a:avLst/>
          </a:prstGeom>
          <a:noFill/>
          <a:ln>
            <a:noFill/>
          </a:ln>
        </p:spPr>
        <p:txBody>
          <a:bodyPr spcFirstLastPara="1" wrap="square" lIns="91425" tIns="91425" rIns="91425" bIns="91425" anchor="t" anchorCtr="0">
            <a:spAutoFit/>
          </a:bodyPr>
          <a:lstStyle/>
          <a:p>
            <a:pPr marL="457200" lvl="0" indent="-444500" algn="l" rtl="0">
              <a:spcBef>
                <a:spcPts val="0"/>
              </a:spcBef>
              <a:spcAft>
                <a:spcPts val="0"/>
              </a:spcAft>
              <a:buSzPts val="3400"/>
              <a:buChar char="●"/>
            </a:pPr>
            <a:r>
              <a:rPr lang="en" sz="2800" dirty="0"/>
              <a:t>Raising money to give to charities</a:t>
            </a:r>
            <a:endParaRPr sz="2800" dirty="0"/>
          </a:p>
          <a:p>
            <a:pPr marL="457200" lvl="0" indent="-444500" algn="l" rtl="0">
              <a:spcBef>
                <a:spcPts val="0"/>
              </a:spcBef>
              <a:spcAft>
                <a:spcPts val="0"/>
              </a:spcAft>
              <a:buSzPts val="3400"/>
              <a:buChar char="●"/>
            </a:pPr>
            <a:r>
              <a:rPr lang="en" sz="2800" dirty="0"/>
              <a:t>Tree planting </a:t>
            </a:r>
            <a:endParaRPr sz="2800" dirty="0"/>
          </a:p>
          <a:p>
            <a:pPr marL="457200" lvl="0" indent="-444500" algn="l" rtl="0">
              <a:spcBef>
                <a:spcPts val="0"/>
              </a:spcBef>
              <a:spcAft>
                <a:spcPts val="0"/>
              </a:spcAft>
              <a:buSzPts val="3400"/>
              <a:buChar char="●"/>
            </a:pPr>
            <a:r>
              <a:rPr lang="en" sz="2800" dirty="0"/>
              <a:t>Creating habitats </a:t>
            </a:r>
            <a:endParaRPr sz="2800" dirty="0"/>
          </a:p>
          <a:p>
            <a:pPr marL="457200" lvl="0" indent="-444500" algn="l" rtl="0">
              <a:spcBef>
                <a:spcPts val="0"/>
              </a:spcBef>
              <a:spcAft>
                <a:spcPts val="0"/>
              </a:spcAft>
              <a:buSzPts val="3400"/>
              <a:buChar char="●"/>
            </a:pPr>
            <a:r>
              <a:rPr lang="en" sz="2800" dirty="0"/>
              <a:t>Petitions for tree planting (trees are habitats too</a:t>
            </a:r>
            <a:r>
              <a:rPr lang="en" sz="2800" dirty="0" smtClean="0"/>
              <a:t>)</a:t>
            </a:r>
          </a:p>
          <a:p>
            <a:pPr marL="457200" lvl="0" indent="-444500" algn="l" rtl="0">
              <a:spcBef>
                <a:spcPts val="0"/>
              </a:spcBef>
              <a:spcAft>
                <a:spcPts val="0"/>
              </a:spcAft>
              <a:buSzPts val="3400"/>
              <a:buChar char="●"/>
            </a:pPr>
            <a:r>
              <a:rPr lang="en" sz="2800" dirty="0" smtClean="0"/>
              <a:t>Eating plant-based meals more often</a:t>
            </a:r>
            <a:endParaRPr sz="2800" dirty="0"/>
          </a:p>
          <a:p>
            <a:pPr marL="457200" lvl="0" indent="-444500" algn="l" rtl="0">
              <a:spcBef>
                <a:spcPts val="0"/>
              </a:spcBef>
              <a:spcAft>
                <a:spcPts val="0"/>
              </a:spcAft>
              <a:buSzPts val="3400"/>
              <a:buChar char="●"/>
            </a:pPr>
            <a:r>
              <a:rPr lang="en" sz="2800" dirty="0"/>
              <a:t>Speaking up!!</a:t>
            </a:r>
            <a:endParaRP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724561"/>
          </a:xfrm>
        </p:spPr>
        <p:txBody>
          <a:bodyPr>
            <a:normAutofit fontScale="90000"/>
          </a:bodyPr>
          <a:lstStyle/>
          <a:p>
            <a:r>
              <a:rPr lang="en-GB" sz="2100" dirty="0">
                <a:latin typeface="Comic Sans MS" panose="030F0702030302020204" pitchFamily="66" charset="0"/>
                <a:hlinkClick r:id="rId2"/>
              </a:rPr>
              <a:t>https://www.youtube.com/watch?v=0drvdLYGNuc</a:t>
            </a:r>
            <a:r>
              <a:rPr lang="en-GB" sz="2100" dirty="0">
                <a:latin typeface="Comic Sans MS" panose="030F0702030302020204" pitchFamily="66" charset="0"/>
              </a:rPr>
              <a:t/>
            </a:r>
            <a:br>
              <a:rPr lang="en-GB" sz="2100" dirty="0">
                <a:latin typeface="Comic Sans MS" panose="030F0702030302020204" pitchFamily="66" charset="0"/>
              </a:rPr>
            </a:br>
            <a:endParaRPr lang="en-GB" sz="2100"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43" y="1855522"/>
            <a:ext cx="2801144" cy="2801144"/>
          </a:xfrm>
          <a:prstGeom prst="rect">
            <a:avLst/>
          </a:prstGeom>
        </p:spPr>
      </p:pic>
      <p:sp>
        <p:nvSpPr>
          <p:cNvPr id="5" name="TextBox 4"/>
          <p:cNvSpPr txBox="1"/>
          <p:nvPr/>
        </p:nvSpPr>
        <p:spPr>
          <a:xfrm>
            <a:off x="1041400" y="313267"/>
            <a:ext cx="6841067" cy="507831"/>
          </a:xfrm>
          <a:prstGeom prst="rect">
            <a:avLst/>
          </a:prstGeom>
          <a:noFill/>
        </p:spPr>
        <p:txBody>
          <a:bodyPr wrap="square" rtlCol="0">
            <a:spAutoFit/>
          </a:bodyPr>
          <a:lstStyle/>
          <a:p>
            <a:pPr algn="ctr"/>
            <a:r>
              <a:rPr lang="en-GB" sz="2700" dirty="0">
                <a:latin typeface="Calibri" panose="020F0502020204030204" pitchFamily="34" charset="0"/>
                <a:cs typeface="Calibri" panose="020F0502020204030204" pitchFamily="34" charset="0"/>
              </a:rPr>
              <a:t>The UK in 100 seconds</a:t>
            </a:r>
            <a:endParaRPr lang="en-GB" sz="27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9558" y="1427295"/>
            <a:ext cx="2444750" cy="153408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1922" y="1331904"/>
            <a:ext cx="2279649" cy="171543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558" y="3133304"/>
            <a:ext cx="2625892" cy="175196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1794" y="3133305"/>
            <a:ext cx="2804364" cy="1743964"/>
          </a:xfrm>
          <a:prstGeom prst="rect">
            <a:avLst/>
          </a:prstGeom>
        </p:spPr>
      </p:pic>
    </p:spTree>
    <p:extLst>
      <p:ext uri="{BB962C8B-B14F-4D97-AF65-F5344CB8AC3E}">
        <p14:creationId xmlns:p14="http://schemas.microsoft.com/office/powerpoint/2010/main" val="355646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68"/>
        <p:cNvGrpSpPr/>
        <p:nvPr/>
      </p:nvGrpSpPr>
      <p:grpSpPr>
        <a:xfrm>
          <a:off x="0" y="0"/>
          <a:ext cx="0" cy="0"/>
          <a:chOff x="0" y="0"/>
          <a:chExt cx="0" cy="0"/>
        </a:xfrm>
      </p:grpSpPr>
      <p:sp>
        <p:nvSpPr>
          <p:cNvPr id="69" name="Google Shape;69;p15"/>
          <p:cNvSpPr txBox="1"/>
          <p:nvPr/>
        </p:nvSpPr>
        <p:spPr>
          <a:xfrm>
            <a:off x="914400" y="2144202"/>
            <a:ext cx="7315200" cy="120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600" b="1" u="sng"/>
          </a:p>
        </p:txBody>
      </p:sp>
      <p:sp>
        <p:nvSpPr>
          <p:cNvPr id="70" name="Google Shape;70;p15"/>
          <p:cNvSpPr txBox="1"/>
          <p:nvPr/>
        </p:nvSpPr>
        <p:spPr>
          <a:xfrm>
            <a:off x="476875" y="4054677"/>
            <a:ext cx="731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1" name="Google Shape;71;p15"/>
          <p:cNvPicPr preferRelativeResize="0"/>
          <p:nvPr/>
        </p:nvPicPr>
        <p:blipFill>
          <a:blip r:embed="rId3">
            <a:alphaModFix/>
          </a:blip>
          <a:stretch>
            <a:fillRect/>
          </a:stretch>
        </p:blipFill>
        <p:spPr>
          <a:xfrm>
            <a:off x="723670" y="1826750"/>
            <a:ext cx="2694458" cy="2227925"/>
          </a:xfrm>
          <a:prstGeom prst="rect">
            <a:avLst/>
          </a:prstGeom>
          <a:noFill/>
          <a:ln>
            <a:noFill/>
          </a:ln>
        </p:spPr>
      </p:pic>
      <p:pic>
        <p:nvPicPr>
          <p:cNvPr id="72" name="Google Shape;72;p15"/>
          <p:cNvPicPr preferRelativeResize="0"/>
          <p:nvPr/>
        </p:nvPicPr>
        <p:blipFill>
          <a:blip r:embed="rId4">
            <a:alphaModFix/>
          </a:blip>
          <a:stretch>
            <a:fillRect/>
          </a:stretch>
        </p:blipFill>
        <p:spPr>
          <a:xfrm>
            <a:off x="5302527" y="1826752"/>
            <a:ext cx="2927073" cy="2227925"/>
          </a:xfrm>
          <a:prstGeom prst="rect">
            <a:avLst/>
          </a:prstGeom>
          <a:noFill/>
          <a:ln>
            <a:noFill/>
          </a:ln>
        </p:spPr>
      </p:pic>
      <p:sp>
        <p:nvSpPr>
          <p:cNvPr id="73" name="Google Shape;73;p15"/>
          <p:cNvSpPr txBox="1"/>
          <p:nvPr/>
        </p:nvSpPr>
        <p:spPr>
          <a:xfrm>
            <a:off x="914391" y="328952"/>
            <a:ext cx="7315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t>Which one do you like better?</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539620" y="2020209"/>
            <a:ext cx="3390900" cy="2458128"/>
          </a:xfrm>
          <a:prstGeom prst="rect">
            <a:avLst/>
          </a:prstGeom>
          <a:noFill/>
          <a:ln>
            <a:noFill/>
          </a:ln>
        </p:spPr>
      </p:pic>
      <p:pic>
        <p:nvPicPr>
          <p:cNvPr id="79" name="Google Shape;79;p16"/>
          <p:cNvPicPr preferRelativeResize="0"/>
          <p:nvPr/>
        </p:nvPicPr>
        <p:blipFill>
          <a:blip r:embed="rId4">
            <a:alphaModFix/>
          </a:blip>
          <a:stretch>
            <a:fillRect/>
          </a:stretch>
        </p:blipFill>
        <p:spPr>
          <a:xfrm>
            <a:off x="5249103" y="2087217"/>
            <a:ext cx="3390900" cy="2324100"/>
          </a:xfrm>
          <a:prstGeom prst="rect">
            <a:avLst/>
          </a:prstGeom>
          <a:noFill/>
          <a:ln>
            <a:noFill/>
          </a:ln>
        </p:spPr>
      </p:pic>
      <p:sp>
        <p:nvSpPr>
          <p:cNvPr id="80" name="Google Shape;80;p16"/>
          <p:cNvSpPr txBox="1"/>
          <p:nvPr/>
        </p:nvSpPr>
        <p:spPr>
          <a:xfrm>
            <a:off x="1404741" y="695427"/>
            <a:ext cx="7315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t>Which one do you like better?</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subTitle" idx="1"/>
          </p:nvPr>
        </p:nvSpPr>
        <p:spPr>
          <a:xfrm>
            <a:off x="238996" y="1954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What do you notice about what you have chosen?</a:t>
            </a:r>
            <a:endParaRPr b="1"/>
          </a:p>
        </p:txBody>
      </p:sp>
      <p:sp>
        <p:nvSpPr>
          <p:cNvPr id="86" name="Google Shape;86;p17"/>
          <p:cNvSpPr txBox="1">
            <a:spLocks noGrp="1"/>
          </p:cNvSpPr>
          <p:nvPr>
            <p:ph type="body" idx="2"/>
          </p:nvPr>
        </p:nvSpPr>
        <p:spPr>
          <a:xfrm>
            <a:off x="4939500" y="724075"/>
            <a:ext cx="3837000" cy="36093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87" name="Google Shape;87;p17"/>
          <p:cNvPicPr preferRelativeResize="0"/>
          <p:nvPr/>
        </p:nvPicPr>
        <p:blipFill>
          <a:blip r:embed="rId3">
            <a:alphaModFix/>
          </a:blip>
          <a:stretch>
            <a:fillRect/>
          </a:stretch>
        </p:blipFill>
        <p:spPr>
          <a:xfrm>
            <a:off x="4939500" y="724075"/>
            <a:ext cx="3837000" cy="360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ctrTitle"/>
          </p:nvPr>
        </p:nvSpPr>
        <p:spPr>
          <a:xfrm>
            <a:off x="447615" y="1545450"/>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rgbClr val="FFFFFF"/>
                </a:solidFill>
              </a:rPr>
              <a:t>What do you think biodiversity means?</a:t>
            </a:r>
            <a:endParaRPr>
              <a:solidFill>
                <a:srgbClr val="FFFFFF"/>
              </a:solidFill>
            </a:endParaRPr>
          </a:p>
        </p:txBody>
      </p:sp>
      <p:cxnSp>
        <p:nvCxnSpPr>
          <p:cNvPr id="93" name="Google Shape;93;p18"/>
          <p:cNvCxnSpPr/>
          <p:nvPr/>
        </p:nvCxnSpPr>
        <p:spPr>
          <a:xfrm rot="10800000" flipH="1">
            <a:off x="4378100" y="367400"/>
            <a:ext cx="45900" cy="15300"/>
          </a:xfrm>
          <a:prstGeom prst="straightConnector1">
            <a:avLst/>
          </a:prstGeom>
          <a:noFill/>
          <a:ln w="9525" cap="flat" cmpd="sng">
            <a:solidFill>
              <a:schemeClr val="dk2"/>
            </a:solidFill>
            <a:prstDash val="solid"/>
            <a:round/>
            <a:headEnd type="none" w="med" len="med"/>
            <a:tailEnd type="none" w="med" len="med"/>
          </a:ln>
        </p:spPr>
      </p:cxnSp>
      <p:cxnSp>
        <p:nvCxnSpPr>
          <p:cNvPr id="94" name="Google Shape;94;p18"/>
          <p:cNvCxnSpPr/>
          <p:nvPr/>
        </p:nvCxnSpPr>
        <p:spPr>
          <a:xfrm rot="10800000" flipH="1">
            <a:off x="4530500" y="519800"/>
            <a:ext cx="45900" cy="153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98"/>
        <p:cNvGrpSpPr/>
        <p:nvPr/>
      </p:nvGrpSpPr>
      <p:grpSpPr>
        <a:xfrm>
          <a:off x="0" y="0"/>
          <a:ext cx="0" cy="0"/>
          <a:chOff x="0" y="0"/>
          <a:chExt cx="0" cy="0"/>
        </a:xfrm>
      </p:grpSpPr>
      <p:sp>
        <p:nvSpPr>
          <p:cNvPr id="99" name="Google Shape;99;p19"/>
          <p:cNvSpPr txBox="1"/>
          <p:nvPr/>
        </p:nvSpPr>
        <p:spPr>
          <a:xfrm>
            <a:off x="250852" y="301694"/>
            <a:ext cx="7315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t>What does biodiversity mean?</a:t>
            </a:r>
            <a:endParaRPr sz="3600"/>
          </a:p>
        </p:txBody>
      </p:sp>
      <p:sp>
        <p:nvSpPr>
          <p:cNvPr id="100" name="Google Shape;100;p19"/>
          <p:cNvSpPr txBox="1"/>
          <p:nvPr/>
        </p:nvSpPr>
        <p:spPr>
          <a:xfrm>
            <a:off x="250850" y="1040604"/>
            <a:ext cx="731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Bio=life</a:t>
            </a:r>
            <a:endParaRPr sz="2000"/>
          </a:p>
        </p:txBody>
      </p:sp>
      <p:sp>
        <p:nvSpPr>
          <p:cNvPr id="101" name="Google Shape;101;p19"/>
          <p:cNvSpPr txBox="1"/>
          <p:nvPr/>
        </p:nvSpPr>
        <p:spPr>
          <a:xfrm>
            <a:off x="250852" y="1456100"/>
            <a:ext cx="608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Diversity = Variety</a:t>
            </a:r>
            <a:endParaRPr sz="2000"/>
          </a:p>
        </p:txBody>
      </p:sp>
      <p:sp>
        <p:nvSpPr>
          <p:cNvPr id="102" name="Google Shape;102;p19"/>
          <p:cNvSpPr txBox="1"/>
          <p:nvPr/>
        </p:nvSpPr>
        <p:spPr>
          <a:xfrm>
            <a:off x="250850" y="2125500"/>
            <a:ext cx="66240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So, in its broadest sense, biodiversity is the term used to describe life of earth and its variety. In any stretch of woodland or grassland or other habitat there are more organisms then you could count the greater the variety of the plants trees and fungi there is - or how biodiverse it is The healthier the ecosystem is considered to be. This is because more complex habitat can provide different conditions for other species.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ecosystems</a:t>
            </a:r>
            <a:endParaRPr/>
          </a:p>
        </p:txBody>
      </p:sp>
      <p:sp>
        <p:nvSpPr>
          <p:cNvPr id="108" name="Google Shape;108;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rgbClr val="000000"/>
                </a:solidFill>
              </a:rPr>
              <a:t>In the previous Slide we discussed how having trees, plants, animals and fungi can give us a healthier ecosystem.</a:t>
            </a:r>
            <a:endParaRPr>
              <a:solidFill>
                <a:srgbClr val="000000"/>
              </a:solidFill>
            </a:endParaRPr>
          </a:p>
        </p:txBody>
      </p:sp>
      <p:sp>
        <p:nvSpPr>
          <p:cNvPr id="109" name="Google Shape;109;p20"/>
          <p:cNvSpPr txBox="1">
            <a:spLocks noGrp="1"/>
          </p:cNvSpPr>
          <p:nvPr>
            <p:ph type="body" idx="2"/>
          </p:nvPr>
        </p:nvSpPr>
        <p:spPr>
          <a:xfrm>
            <a:off x="4832400" y="1017727"/>
            <a:ext cx="3999900" cy="3799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solidFill>
                  <a:schemeClr val="dk1"/>
                </a:solidFill>
              </a:rPr>
              <a:t>An ecosystem is a community of living organisms that live and interact with each other in  a specific environment. </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In other words, An ecosystem is a geographic area where plants, animals, and other organisms, as well as weather and landscape, work together to form a bubble of life.</a:t>
            </a:r>
            <a:endParaRPr>
              <a:solidFill>
                <a:schemeClr val="dk1"/>
              </a:solidFill>
            </a:endParaRPr>
          </a:p>
        </p:txBody>
      </p:sp>
      <p:pic>
        <p:nvPicPr>
          <p:cNvPr id="110" name="Google Shape;110;p20"/>
          <p:cNvPicPr preferRelativeResize="0"/>
          <p:nvPr/>
        </p:nvPicPr>
        <p:blipFill>
          <a:blip r:embed="rId3">
            <a:alphaModFix/>
          </a:blip>
          <a:stretch>
            <a:fillRect/>
          </a:stretch>
        </p:blipFill>
        <p:spPr>
          <a:xfrm>
            <a:off x="503599" y="2159000"/>
            <a:ext cx="3999901" cy="24427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BA78">
            <a:alpha val="80390"/>
          </a:srgbClr>
        </a:solidFill>
        <a:effectLst/>
      </p:bgPr>
    </p:bg>
    <p:spTree>
      <p:nvGrpSpPr>
        <p:cNvPr id="1" name="Shape 114"/>
        <p:cNvGrpSpPr/>
        <p:nvPr/>
      </p:nvGrpSpPr>
      <p:grpSpPr>
        <a:xfrm>
          <a:off x="0" y="0"/>
          <a:ext cx="0" cy="0"/>
          <a:chOff x="0" y="0"/>
          <a:chExt cx="0" cy="0"/>
        </a:xfrm>
      </p:grpSpPr>
      <p:sp>
        <p:nvSpPr>
          <p:cNvPr id="115" name="Google Shape;115;p21"/>
          <p:cNvSpPr txBox="1"/>
          <p:nvPr/>
        </p:nvSpPr>
        <p:spPr>
          <a:xfrm>
            <a:off x="96413" y="3485330"/>
            <a:ext cx="58890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a:t>What do you think is happening in these pictures?</a:t>
            </a:r>
            <a:endParaRPr sz="3300"/>
          </a:p>
        </p:txBody>
      </p:sp>
      <p:pic>
        <p:nvPicPr>
          <p:cNvPr id="116" name="Google Shape;116;p21"/>
          <p:cNvPicPr preferRelativeResize="0"/>
          <p:nvPr/>
        </p:nvPicPr>
        <p:blipFill>
          <a:blip r:embed="rId3">
            <a:alphaModFix/>
          </a:blip>
          <a:stretch>
            <a:fillRect/>
          </a:stretch>
        </p:blipFill>
        <p:spPr>
          <a:xfrm flipH="1">
            <a:off x="6374301" y="137600"/>
            <a:ext cx="2485850" cy="4868300"/>
          </a:xfrm>
          <a:prstGeom prst="rect">
            <a:avLst/>
          </a:prstGeom>
          <a:noFill/>
          <a:ln>
            <a:noFill/>
          </a:ln>
        </p:spPr>
      </p:pic>
      <p:pic>
        <p:nvPicPr>
          <p:cNvPr id="117" name="Google Shape;117;p21"/>
          <p:cNvPicPr preferRelativeResize="0"/>
          <p:nvPr/>
        </p:nvPicPr>
        <p:blipFill>
          <a:blip r:embed="rId4">
            <a:alphaModFix/>
          </a:blip>
          <a:stretch>
            <a:fillRect/>
          </a:stretch>
        </p:blipFill>
        <p:spPr>
          <a:xfrm>
            <a:off x="96375" y="137600"/>
            <a:ext cx="5889074" cy="3162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567</Words>
  <Application>Microsoft Office PowerPoint</Application>
  <PresentationFormat>On-screen Show (16:9)</PresentationFormat>
  <Paragraphs>70</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Comic Sans MS</vt:lpstr>
      <vt:lpstr>Spectral</vt:lpstr>
      <vt:lpstr>Lora</vt:lpstr>
      <vt:lpstr>Calibri</vt:lpstr>
      <vt:lpstr>EB Garamond</vt:lpstr>
      <vt:lpstr>Simple Light</vt:lpstr>
      <vt:lpstr>PowerPoint Presentation</vt:lpstr>
      <vt:lpstr>Which one do you like better?</vt:lpstr>
      <vt:lpstr>PowerPoint Presentation</vt:lpstr>
      <vt:lpstr>PowerPoint Presentation</vt:lpstr>
      <vt:lpstr>PowerPoint Presentation</vt:lpstr>
      <vt:lpstr>What do you think biodiversity means?</vt:lpstr>
      <vt:lpstr>PowerPoint Presentation</vt:lpstr>
      <vt:lpstr>ecosystems</vt:lpstr>
      <vt:lpstr>PowerPoint Presentation</vt:lpstr>
      <vt:lpstr>.</vt:lpstr>
      <vt:lpstr>It 𝙞𝙨 𝙚𝙫𝙚𝙧𝙮𝙬𝙝𝙚𝙧𝙚.  𝙁𝙧𝙤𝙢 𝙙𝙚𝙛𝙤𝙧𝙚𝙨𝙩𝙖𝙩𝙞𝙤𝙣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https://www.youtube.com/watch?v=0drvdLYGNuc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Fennell</dc:creator>
  <cp:lastModifiedBy>Sarah Fennell</cp:lastModifiedBy>
  <cp:revision>7</cp:revision>
  <dcterms:modified xsi:type="dcterms:W3CDTF">2021-04-27T13:26:25Z</dcterms:modified>
</cp:coreProperties>
</file>