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22"/>
  </p:handoutMasterIdLst>
  <p:sldIdLst>
    <p:sldId id="261" r:id="rId2"/>
    <p:sldId id="258" r:id="rId3"/>
    <p:sldId id="263" r:id="rId4"/>
    <p:sldId id="264" r:id="rId5"/>
    <p:sldId id="275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7" r:id="rId20"/>
    <p:sldId id="281" r:id="rId2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Sassoon Infant Md" panose="02000603050000020003" charset="0"/>
      <p:regular r:id="rId27"/>
    </p:embeddedFont>
    <p:embeddedFont>
      <p:font typeface="Londrina Solid" panose="02000506000000020003" charset="0"/>
      <p:regular r:id="rId28"/>
    </p:embeddedFont>
    <p:embeddedFont>
      <p:font typeface="Sassoon Infant Rg" panose="02000503030000020003" pitchFamily="50" charset="0"/>
      <p:regular r:id="rId29"/>
      <p:bold r:id="rId30"/>
    </p:embeddedFont>
    <p:embeddedFont>
      <p:font typeface="BPreplay" panose="0200050300000002000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5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EDFD"/>
    <a:srgbClr val="ACDDFC"/>
    <a:srgbClr val="D4EF86"/>
    <a:srgbClr val="BBE5F5"/>
    <a:srgbClr val="B8EDFD"/>
    <a:srgbClr val="DAF5FE"/>
    <a:srgbClr val="7C9DB1"/>
    <a:srgbClr val="F8FDFF"/>
    <a:srgbClr val="6EBD77"/>
    <a:srgbClr val="FBE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106" d="100"/>
          <a:sy n="106" d="100"/>
        </p:scale>
        <p:origin x="-102" y="-162"/>
      </p:cViewPr>
      <p:guideLst>
        <p:guide orient="horz" pos="2115"/>
        <p:guide orient="horz" pos="3997"/>
        <p:guide orient="horz" pos="323"/>
        <p:guide orient="horz" pos="459"/>
        <p:guide orient="horz" pos="3838"/>
        <p:guide pos="2880"/>
        <p:guide pos="317"/>
        <p:guide pos="5420"/>
        <p:guide pos="476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25/01/2022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7" y="6700730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7" y="6700730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0.jpeg"/><Relationship Id="rId7" Type="http://schemas.openxmlformats.org/officeDocument/2006/relationships/image" Target="../media/image40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slide" Target="slide17.xml"/><Relationship Id="rId3" Type="http://schemas.openxmlformats.org/officeDocument/2006/relationships/slide" Target="slide12.xml"/><Relationship Id="rId7" Type="http://schemas.openxmlformats.org/officeDocument/2006/relationships/slide" Target="slide16.xml"/><Relationship Id="rId12" Type="http://schemas.openxmlformats.org/officeDocument/2006/relationships/image" Target="../media/image52.jpeg"/><Relationship Id="rId17" Type="http://schemas.openxmlformats.org/officeDocument/2006/relationships/image" Target="../media/image56.jpeg"/><Relationship Id="rId2" Type="http://schemas.openxmlformats.org/officeDocument/2006/relationships/image" Target="../media/image38.png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slide" Target="slide18.xml"/><Relationship Id="rId5" Type="http://schemas.openxmlformats.org/officeDocument/2006/relationships/slide" Target="slide14.xml"/><Relationship Id="rId15" Type="http://schemas.openxmlformats.org/officeDocument/2006/relationships/image" Target="../media/image54.jpeg"/><Relationship Id="rId10" Type="http://schemas.openxmlformats.org/officeDocument/2006/relationships/image" Target="../media/image51.jpeg"/><Relationship Id="rId4" Type="http://schemas.openxmlformats.org/officeDocument/2006/relationships/image" Target="../media/image48.jpeg"/><Relationship Id="rId9" Type="http://schemas.openxmlformats.org/officeDocument/2006/relationships/slide" Target="slide20.xml"/><Relationship Id="rId1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1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4000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BPreplay" panose="02000503000000020004" pitchFamily="50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66019" y="6459993"/>
            <a:ext cx="4404144" cy="217357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BPreplay" panose="02000503000000020004" pitchFamily="50" charset="0"/>
              </a:rPr>
              <a:t>Geography </a:t>
            </a:r>
            <a:r>
              <a:rPr lang="en-GB" sz="800" dirty="0">
                <a:solidFill>
                  <a:schemeClr val="bg1"/>
                </a:solidFill>
                <a:latin typeface="BPreplay" panose="02000503000000020004" pitchFamily="50" charset="0"/>
              </a:rPr>
              <a:t>| Year 2 | What a Wonderful World | Hot and Cold Climates of the World | </a:t>
            </a:r>
            <a:r>
              <a:rPr lang="en-GB" sz="800">
                <a:solidFill>
                  <a:schemeClr val="bg1"/>
                </a:solidFill>
                <a:latin typeface="BPreplay" panose="02000503000000020004" pitchFamily="50" charset="0"/>
              </a:rPr>
              <a:t>Lesson </a:t>
            </a:r>
            <a:r>
              <a:rPr lang="en-GB" sz="800" dirty="0">
                <a:solidFill>
                  <a:schemeClr val="bg1"/>
                </a:solidFill>
                <a:latin typeface="BPreplay" panose="02000503000000020004" pitchFamily="50" charset="0"/>
              </a:rPr>
              <a:t>4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What a Wonderful World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Geography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66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198" y="223109"/>
            <a:ext cx="8220075" cy="1595581"/>
          </a:xfrm>
        </p:spPr>
        <p:txBody>
          <a:bodyPr>
            <a:normAutofit/>
          </a:bodyPr>
          <a:lstStyle/>
          <a:p>
            <a:r>
              <a:rPr lang="en-GB" sz="3600" b="0" dirty="0"/>
              <a:t>Warm Climates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729946" y="3672014"/>
            <a:ext cx="2669059" cy="2214862"/>
          </a:xfrm>
          <a:prstGeom prst="roundRect">
            <a:avLst>
              <a:gd name="adj" fmla="val 5608"/>
            </a:avLst>
          </a:prstGeom>
          <a:solidFill>
            <a:srgbClr val="D4E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4724490" y="3672014"/>
            <a:ext cx="2669059" cy="2214862"/>
          </a:xfrm>
          <a:prstGeom prst="roundRect">
            <a:avLst>
              <a:gd name="adj" fmla="val 5608"/>
            </a:avLst>
          </a:prstGeom>
          <a:solidFill>
            <a:srgbClr val="D4E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4724492" y="1355192"/>
            <a:ext cx="2669059" cy="2242680"/>
          </a:xfrm>
          <a:prstGeom prst="roundRect">
            <a:avLst>
              <a:gd name="adj" fmla="val 5608"/>
            </a:avLst>
          </a:prstGeom>
          <a:solidFill>
            <a:srgbClr val="D4E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1729946" y="1355193"/>
            <a:ext cx="2669059" cy="2242679"/>
          </a:xfrm>
          <a:prstGeom prst="roundRect">
            <a:avLst>
              <a:gd name="adj" fmla="val 5608"/>
            </a:avLst>
          </a:prstGeom>
          <a:solidFill>
            <a:srgbClr val="D4E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2118107" y="3171562"/>
            <a:ext cx="189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Australia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20889" y="3170435"/>
            <a:ext cx="189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North Africa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12650" y="5472314"/>
            <a:ext cx="189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Mexico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233591" y="6148946"/>
            <a:ext cx="4667019" cy="1391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latin typeface="BPreplay" panose="02000503000000020004" pitchFamily="50" charset="0"/>
              </a:rPr>
              <a:t>Photo courtesy of Leshaines123, albatros11, </a:t>
            </a:r>
            <a:r>
              <a:rPr lang="en-GB" altLang="en-US" sz="500" dirty="0" err="1">
                <a:latin typeface="BPreplay" panose="02000503000000020004" pitchFamily="50" charset="0"/>
              </a:rPr>
              <a:t>MSMcCarthy</a:t>
            </a:r>
            <a:r>
              <a:rPr lang="en-GB" altLang="en-US" sz="500" dirty="0">
                <a:latin typeface="BPreplay" panose="02000503000000020004" pitchFamily="50" charset="0"/>
              </a:rPr>
              <a:t> Photography, </a:t>
            </a:r>
            <a:r>
              <a:rPr lang="en-GB" altLang="en-US" sz="500" dirty="0" err="1">
                <a:latin typeface="BPreplay" panose="02000503000000020004" pitchFamily="50" charset="0"/>
              </a:rPr>
              <a:t>Pedronet</a:t>
            </a:r>
            <a:r>
              <a:rPr lang="en-GB" altLang="en-US" sz="500" dirty="0">
                <a:latin typeface="BPreplay" panose="02000503000000020004" pitchFamily="50" charset="0"/>
              </a:rPr>
              <a:t> (@flickr.com) - granted under creative commons licence – attribution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"/>
          <a:stretch/>
        </p:blipFill>
        <p:spPr>
          <a:xfrm>
            <a:off x="4801925" y="3779865"/>
            <a:ext cx="2507729" cy="1643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1" b="2326"/>
          <a:stretch/>
        </p:blipFill>
        <p:spPr>
          <a:xfrm>
            <a:off x="4813300" y="1436194"/>
            <a:ext cx="2484690" cy="1627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436546"/>
            <a:ext cx="2485297" cy="1655247"/>
          </a:xfrm>
          <a:prstGeom prst="rect">
            <a:avLst/>
          </a:prstGeom>
        </p:spPr>
      </p:pic>
      <p:pic>
        <p:nvPicPr>
          <p:cNvPr id="29" name="Whole Clas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00" y="615600"/>
            <a:ext cx="1238498" cy="864000"/>
          </a:xfrm>
          <a:prstGeom prst="rect">
            <a:avLst/>
          </a:prstGeom>
        </p:spPr>
      </p:pic>
      <p:sp>
        <p:nvSpPr>
          <p:cNvPr id="17" name="TextBox 25"/>
          <p:cNvSpPr txBox="1">
            <a:spLocks noChangeArrowheads="1"/>
          </p:cNvSpPr>
          <p:nvPr/>
        </p:nvSpPr>
        <p:spPr bwMode="auto">
          <a:xfrm>
            <a:off x="2117725" y="5472113"/>
            <a:ext cx="1893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Middle East</a:t>
            </a:r>
          </a:p>
        </p:txBody>
      </p:sp>
      <p:pic>
        <p:nvPicPr>
          <p:cNvPr id="18" name="Picture 18" descr="Jordan, Petra, Holiday, Middle Ea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22382" r="32376" b="8679"/>
          <a:stretch>
            <a:fillRect/>
          </a:stretch>
        </p:blipFill>
        <p:spPr bwMode="auto">
          <a:xfrm>
            <a:off x="1828800" y="3779838"/>
            <a:ext cx="247491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068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198" y="239585"/>
            <a:ext cx="8220075" cy="1595581"/>
          </a:xfrm>
        </p:spPr>
        <p:txBody>
          <a:bodyPr>
            <a:normAutofit/>
          </a:bodyPr>
          <a:lstStyle/>
          <a:p>
            <a:r>
              <a:rPr lang="en-GB" sz="3600" b="0" dirty="0"/>
              <a:t>Tropical Climates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29946" y="3704965"/>
            <a:ext cx="2669059" cy="2214862"/>
          </a:xfrm>
          <a:prstGeom prst="roundRect">
            <a:avLst>
              <a:gd name="adj" fmla="val 5608"/>
            </a:avLst>
          </a:prstGeom>
          <a:solidFill>
            <a:srgbClr val="D4E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4724490" y="3704965"/>
            <a:ext cx="2669059" cy="2214862"/>
          </a:xfrm>
          <a:prstGeom prst="roundRect">
            <a:avLst>
              <a:gd name="adj" fmla="val 5608"/>
            </a:avLst>
          </a:prstGeom>
          <a:solidFill>
            <a:srgbClr val="D4E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4724492" y="1388143"/>
            <a:ext cx="2669059" cy="2242680"/>
          </a:xfrm>
          <a:prstGeom prst="roundRect">
            <a:avLst>
              <a:gd name="adj" fmla="val 5608"/>
            </a:avLst>
          </a:prstGeom>
          <a:solidFill>
            <a:srgbClr val="D4E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1729946" y="1388144"/>
            <a:ext cx="2669059" cy="2242679"/>
          </a:xfrm>
          <a:prstGeom prst="roundRect">
            <a:avLst>
              <a:gd name="adj" fmla="val 5608"/>
            </a:avLst>
          </a:prstGeom>
          <a:solidFill>
            <a:srgbClr val="D4E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2118107" y="3203386"/>
            <a:ext cx="189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Philippines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20889" y="3203386"/>
            <a:ext cx="189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Indonesia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18107" y="5505265"/>
            <a:ext cx="189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India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12650" y="5505265"/>
            <a:ext cx="189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Caribbean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233591" y="6148946"/>
            <a:ext cx="4667019" cy="1391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latin typeface="BPreplay" panose="02000503000000020004" pitchFamily="50" charset="0"/>
              </a:rPr>
              <a:t>Photo courtesy of </a:t>
            </a:r>
            <a:r>
              <a:rPr lang="en-GB" altLang="en-US" sz="500" dirty="0" err="1">
                <a:latin typeface="BPreplay" panose="02000503000000020004" pitchFamily="50" charset="0"/>
              </a:rPr>
              <a:t>williamcho</a:t>
            </a:r>
            <a:r>
              <a:rPr lang="en-GB" altLang="en-US" sz="500" dirty="0">
                <a:latin typeface="BPreplay" panose="02000503000000020004" pitchFamily="50" charset="0"/>
              </a:rPr>
              <a:t>, </a:t>
            </a:r>
            <a:r>
              <a:rPr lang="en-GB" altLang="en-US" sz="500" dirty="0" err="1">
                <a:latin typeface="BPreplay" panose="02000503000000020004" pitchFamily="50" charset="0"/>
              </a:rPr>
              <a:t>jojo</a:t>
            </a:r>
            <a:r>
              <a:rPr lang="en-GB" altLang="en-US" sz="500" dirty="0">
                <a:latin typeface="BPreplay" panose="02000503000000020004" pitchFamily="50" charset="0"/>
              </a:rPr>
              <a:t> </a:t>
            </a:r>
            <a:r>
              <a:rPr lang="en-GB" altLang="en-US" sz="500" dirty="0" err="1">
                <a:latin typeface="BPreplay" panose="02000503000000020004" pitchFamily="50" charset="0"/>
              </a:rPr>
              <a:t>nicdao</a:t>
            </a:r>
            <a:r>
              <a:rPr lang="en-GB" altLang="en-US" sz="500" dirty="0">
                <a:latin typeface="BPreplay" panose="02000503000000020004" pitchFamily="50" charset="0"/>
              </a:rPr>
              <a:t>, </a:t>
            </a:r>
            <a:r>
              <a:rPr lang="en-GB" altLang="en-US" sz="500" dirty="0" err="1">
                <a:latin typeface="BPreplay" panose="02000503000000020004" pitchFamily="50" charset="0"/>
              </a:rPr>
              <a:t>nicocrisafulli</a:t>
            </a:r>
            <a:r>
              <a:rPr lang="en-GB" altLang="en-US" sz="500" dirty="0">
                <a:latin typeface="BPreplay" panose="02000503000000020004" pitchFamily="50" charset="0"/>
              </a:rPr>
              <a:t>, </a:t>
            </a:r>
            <a:r>
              <a:rPr lang="en-GB" altLang="en-US" sz="500" dirty="0" err="1">
                <a:latin typeface="BPreplay" panose="02000503000000020004" pitchFamily="50" charset="0"/>
              </a:rPr>
              <a:t>Rennett</a:t>
            </a:r>
            <a:r>
              <a:rPr lang="en-GB" altLang="en-US" sz="500" dirty="0">
                <a:latin typeface="BPreplay" panose="02000503000000020004" pitchFamily="50" charset="0"/>
              </a:rPr>
              <a:t> Stowe (@flickr.com) - granted under creative commons licence – attribution</a:t>
            </a:r>
          </a:p>
        </p:txBody>
      </p:sp>
      <p:pic>
        <p:nvPicPr>
          <p:cNvPr id="22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00" y="615600"/>
            <a:ext cx="1238498" cy="86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2"/>
          <a:stretch/>
        </p:blipFill>
        <p:spPr>
          <a:xfrm>
            <a:off x="4839924" y="3778350"/>
            <a:ext cx="2454664" cy="1653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42" y="3778350"/>
            <a:ext cx="2454664" cy="16372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924" y="1476929"/>
            <a:ext cx="2454664" cy="16446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42" y="1476929"/>
            <a:ext cx="2454663" cy="163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3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198" y="239585"/>
            <a:ext cx="8220075" cy="1595581"/>
          </a:xfrm>
        </p:spPr>
        <p:txBody>
          <a:bodyPr>
            <a:normAutofit/>
          </a:bodyPr>
          <a:lstStyle/>
          <a:p>
            <a:r>
              <a:rPr lang="en-GB" sz="3600" b="0" dirty="0"/>
              <a:t>Temperate Climates - UK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729946" y="3704965"/>
            <a:ext cx="2669059" cy="2214862"/>
          </a:xfrm>
          <a:prstGeom prst="roundRect">
            <a:avLst>
              <a:gd name="adj" fmla="val 5608"/>
            </a:avLst>
          </a:prstGeom>
          <a:solidFill>
            <a:srgbClr val="D4E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4724490" y="3704965"/>
            <a:ext cx="2669059" cy="2214862"/>
          </a:xfrm>
          <a:prstGeom prst="roundRect">
            <a:avLst>
              <a:gd name="adj" fmla="val 5608"/>
            </a:avLst>
          </a:prstGeom>
          <a:solidFill>
            <a:srgbClr val="D4E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/>
          <p:cNvSpPr/>
          <p:nvPr/>
        </p:nvSpPr>
        <p:spPr>
          <a:xfrm>
            <a:off x="4724492" y="1388143"/>
            <a:ext cx="2669059" cy="2242680"/>
          </a:xfrm>
          <a:prstGeom prst="roundRect">
            <a:avLst>
              <a:gd name="adj" fmla="val 5608"/>
            </a:avLst>
          </a:prstGeom>
          <a:solidFill>
            <a:srgbClr val="D4E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1729946" y="1388144"/>
            <a:ext cx="2669059" cy="2242679"/>
          </a:xfrm>
          <a:prstGeom prst="roundRect">
            <a:avLst>
              <a:gd name="adj" fmla="val 5608"/>
            </a:avLst>
          </a:prstGeom>
          <a:solidFill>
            <a:srgbClr val="D4E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233591" y="6148946"/>
            <a:ext cx="4667019" cy="1391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latin typeface="BPreplay" panose="02000503000000020004" pitchFamily="50" charset="0"/>
              </a:rPr>
              <a:t>Photo courtesy of </a:t>
            </a:r>
            <a:r>
              <a:rPr lang="en-GB" altLang="en-US" sz="500" dirty="0" err="1">
                <a:latin typeface="BPreplay" panose="02000503000000020004" pitchFamily="50" charset="0"/>
              </a:rPr>
              <a:t>Lincolnian</a:t>
            </a:r>
            <a:r>
              <a:rPr lang="en-GB" altLang="en-US" sz="500" dirty="0">
                <a:latin typeface="BPreplay" panose="02000503000000020004" pitchFamily="50" charset="0"/>
              </a:rPr>
              <a:t> (Brian), ronsaunders47, [Duncan], Ben124. (@flickr.com) - granted under creative commons licence – attribution</a:t>
            </a:r>
          </a:p>
        </p:txBody>
      </p:sp>
      <p:pic>
        <p:nvPicPr>
          <p:cNvPr id="29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00" y="615600"/>
            <a:ext cx="1238498" cy="864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154" y="3799850"/>
            <a:ext cx="2508640" cy="1668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3"/>
          <a:stretch/>
        </p:blipFill>
        <p:spPr>
          <a:xfrm>
            <a:off x="4804697" y="1489419"/>
            <a:ext cx="2508639" cy="1826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" t="532" r="1250" b="1131"/>
          <a:stretch/>
        </p:blipFill>
        <p:spPr>
          <a:xfrm>
            <a:off x="1848055" y="1485506"/>
            <a:ext cx="2432838" cy="18339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838" y="3799850"/>
            <a:ext cx="2490356" cy="166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0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59123" y="2106621"/>
            <a:ext cx="7632700" cy="3434868"/>
          </a:xfrm>
          <a:prstGeom prst="rect">
            <a:avLst/>
          </a:prstGeom>
          <a:solidFill>
            <a:srgbClr val="D4E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198" y="239585"/>
            <a:ext cx="8220075" cy="1595581"/>
          </a:xfrm>
        </p:spPr>
        <p:txBody>
          <a:bodyPr>
            <a:normAutofit/>
          </a:bodyPr>
          <a:lstStyle/>
          <a:p>
            <a:r>
              <a:rPr lang="en-US" sz="3600" b="0" dirty="0"/>
              <a:t>Mapping the World’s Climates</a:t>
            </a:r>
            <a:endParaRPr lang="en-GB" sz="3600" b="0" dirty="0"/>
          </a:p>
        </p:txBody>
      </p:sp>
      <p:pic>
        <p:nvPicPr>
          <p:cNvPr id="18" name="Individual Wor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00" y="615600"/>
            <a:ext cx="864000" cy="86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9123" y="1414723"/>
            <a:ext cx="7632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Use your activity sheet to </a:t>
            </a:r>
            <a:r>
              <a:rPr lang="en-US" dirty="0" err="1"/>
              <a:t>colour</a:t>
            </a:r>
            <a:r>
              <a:rPr lang="en-US" dirty="0"/>
              <a:t> code the climate zones of the world use a key to label the different climates. 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759123" y="5570064"/>
            <a:ext cx="7627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Challenge: </a:t>
            </a:r>
            <a:r>
              <a:rPr lang="en-US" dirty="0"/>
              <a:t>Can you draw on the equator, label the continents, countries and oceans?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4712" y="2209256"/>
            <a:ext cx="4574575" cy="3234021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8486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0910" y="1474157"/>
            <a:ext cx="7632700" cy="4618668"/>
          </a:xfrm>
          <a:prstGeom prst="rect">
            <a:avLst/>
          </a:prstGeom>
          <a:solidFill>
            <a:srgbClr val="D4E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198" y="239585"/>
            <a:ext cx="8220075" cy="1595581"/>
          </a:xfrm>
        </p:spPr>
        <p:txBody>
          <a:bodyPr>
            <a:normAutofit/>
          </a:bodyPr>
          <a:lstStyle/>
          <a:p>
            <a:r>
              <a:rPr lang="en-US" sz="3600" b="0" dirty="0"/>
              <a:t>Mapping the World’s Climates</a:t>
            </a:r>
            <a:endParaRPr lang="en-GB" sz="3600" b="0" dirty="0"/>
          </a:p>
        </p:txBody>
      </p:sp>
      <p:pic>
        <p:nvPicPr>
          <p:cNvPr id="4" name="Individual Wor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00" y="615600"/>
            <a:ext cx="864000" cy="864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2291" y="1596010"/>
            <a:ext cx="6139418" cy="4340296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6214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 Same Side Corner Rectangle 16"/>
          <p:cNvSpPr/>
          <p:nvPr/>
        </p:nvSpPr>
        <p:spPr>
          <a:xfrm>
            <a:off x="760910" y="1463739"/>
            <a:ext cx="7627440" cy="424279"/>
          </a:xfrm>
          <a:prstGeom prst="round2SameRect">
            <a:avLst/>
          </a:prstGeom>
          <a:solidFill>
            <a:srgbClr val="D4E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 Same Side Corner Rectangle 15"/>
          <p:cNvSpPr/>
          <p:nvPr/>
        </p:nvSpPr>
        <p:spPr>
          <a:xfrm>
            <a:off x="760910" y="3815543"/>
            <a:ext cx="7627440" cy="424970"/>
          </a:xfrm>
          <a:prstGeom prst="round2SameRect">
            <a:avLst/>
          </a:prstGeom>
          <a:solidFill>
            <a:srgbClr val="D4E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760910" y="4248750"/>
            <a:ext cx="7632700" cy="1840643"/>
          </a:xfrm>
          <a:prstGeom prst="rect">
            <a:avLst/>
          </a:prstGeom>
          <a:solidFill>
            <a:srgbClr val="D4E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60910" y="1899339"/>
            <a:ext cx="7632700" cy="1840643"/>
          </a:xfrm>
          <a:prstGeom prst="rect">
            <a:avLst/>
          </a:prstGeom>
          <a:solidFill>
            <a:srgbClr val="D4E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198" y="198395"/>
            <a:ext cx="8220075" cy="1595581"/>
          </a:xfrm>
        </p:spPr>
        <p:txBody>
          <a:bodyPr>
            <a:normAutofit/>
          </a:bodyPr>
          <a:lstStyle/>
          <a:p>
            <a:r>
              <a:rPr lang="en-US" sz="3600" b="0" dirty="0"/>
              <a:t>Polar Bears to Pandas</a:t>
            </a:r>
            <a:endParaRPr lang="en-GB" sz="3600" b="0" dirty="0"/>
          </a:p>
        </p:txBody>
      </p:sp>
      <p:pic>
        <p:nvPicPr>
          <p:cNvPr id="4" name="Talking Partner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00" y="615600"/>
            <a:ext cx="864000" cy="86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80612" y="1545143"/>
            <a:ext cx="3584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</a:rPr>
              <a:t>What animals live in </a:t>
            </a:r>
            <a:r>
              <a:rPr lang="en-US" b="1" dirty="0">
                <a:solidFill>
                  <a:sysClr val="windowText" lastClr="000000"/>
                </a:solidFill>
              </a:rPr>
              <a:t>hot</a:t>
            </a:r>
            <a:r>
              <a:rPr lang="en-US" dirty="0">
                <a:solidFill>
                  <a:sysClr val="windowText" lastClr="000000"/>
                </a:solidFill>
              </a:rPr>
              <a:t> countries? </a:t>
            </a:r>
          </a:p>
        </p:txBody>
      </p:sp>
      <p:sp>
        <p:nvSpPr>
          <p:cNvPr id="3" name="Rectangle 2"/>
          <p:cNvSpPr/>
          <p:nvPr/>
        </p:nvSpPr>
        <p:spPr>
          <a:xfrm>
            <a:off x="2762979" y="3884245"/>
            <a:ext cx="3602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What animals live in </a:t>
            </a:r>
            <a:r>
              <a:rPr lang="en-US" b="1" dirty="0">
                <a:solidFill>
                  <a:sysClr val="windowText" lastClr="000000"/>
                </a:solidFill>
              </a:rPr>
              <a:t>cold</a:t>
            </a:r>
            <a:r>
              <a:rPr lang="en-US" dirty="0"/>
              <a:t> countries?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897" y="4378565"/>
            <a:ext cx="2384205" cy="1590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5"/>
          <a:stretch/>
        </p:blipFill>
        <p:spPr>
          <a:xfrm>
            <a:off x="5910181" y="4378565"/>
            <a:ext cx="2376904" cy="1590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14" y="4378565"/>
            <a:ext cx="2376904" cy="15807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14" y="2031460"/>
            <a:ext cx="2364319" cy="15723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1" b="2326"/>
          <a:stretch/>
        </p:blipFill>
        <p:spPr>
          <a:xfrm>
            <a:off x="3376406" y="2031460"/>
            <a:ext cx="2391188" cy="15660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67" y="2031460"/>
            <a:ext cx="2350644" cy="1567861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657350" y="6122374"/>
            <a:ext cx="5814761" cy="1942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latin typeface="BPreplay" panose="02000503000000020004" pitchFamily="50" charset="0"/>
              </a:rPr>
              <a:t>Photo courtesy of </a:t>
            </a:r>
            <a:r>
              <a:rPr lang="en-GB" altLang="en-US" sz="500" dirty="0" err="1">
                <a:latin typeface="BPreplay" panose="02000503000000020004" pitchFamily="50" charset="0"/>
              </a:rPr>
              <a:t>MSMcCarthy</a:t>
            </a:r>
            <a:r>
              <a:rPr lang="en-GB" altLang="en-US" sz="500" dirty="0">
                <a:latin typeface="BPreplay" panose="02000503000000020004" pitchFamily="50" charset="0"/>
              </a:rPr>
              <a:t> Photography, albatross11, </a:t>
            </a:r>
            <a:r>
              <a:rPr lang="en-GB" altLang="en-US" sz="500" dirty="0" err="1">
                <a:latin typeface="BPreplay" panose="02000503000000020004" pitchFamily="50" charset="0"/>
              </a:rPr>
              <a:t>nicocrisafulli</a:t>
            </a:r>
            <a:r>
              <a:rPr lang="en-GB" altLang="en-US" sz="500" dirty="0">
                <a:latin typeface="BPreplay" panose="02000503000000020004" pitchFamily="50" charset="0"/>
              </a:rPr>
              <a:t>, </a:t>
            </a:r>
            <a:r>
              <a:rPr lang="en-GB" altLang="en-US" sz="500" dirty="0" err="1">
                <a:latin typeface="BPreplay" panose="02000503000000020004" pitchFamily="50" charset="0"/>
              </a:rPr>
              <a:t>edweerdt</a:t>
            </a:r>
            <a:r>
              <a:rPr lang="en-GB" altLang="en-US" sz="500" dirty="0">
                <a:latin typeface="BPreplay" panose="02000503000000020004" pitchFamily="50" charset="0"/>
              </a:rPr>
              <a:t>, Green Explorer (Tom), </a:t>
            </a:r>
            <a:r>
              <a:rPr lang="en-GB" altLang="en-US" sz="500" dirty="0" err="1">
                <a:latin typeface="BPreplay" panose="02000503000000020004" pitchFamily="50" charset="0"/>
              </a:rPr>
              <a:t>subarcticmike</a:t>
            </a:r>
            <a:r>
              <a:rPr lang="en-GB" altLang="en-US" sz="500" dirty="0">
                <a:latin typeface="BPreplay" panose="02000503000000020004" pitchFamily="50" charset="0"/>
              </a:rPr>
              <a:t>, (@flickr.com)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1813146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8931" y="1463123"/>
            <a:ext cx="7632700" cy="4613225"/>
          </a:xfrm>
          <a:prstGeom prst="rect">
            <a:avLst/>
          </a:prstGeom>
          <a:solidFill>
            <a:srgbClr val="D4E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198" y="239585"/>
            <a:ext cx="8220075" cy="1595581"/>
          </a:xfrm>
        </p:spPr>
        <p:txBody>
          <a:bodyPr>
            <a:normAutofit/>
          </a:bodyPr>
          <a:lstStyle/>
          <a:p>
            <a:r>
              <a:rPr lang="en-US" sz="3600" b="0" dirty="0"/>
              <a:t>Animals from Cold Countries</a:t>
            </a:r>
            <a:endParaRPr lang="en-GB" sz="3600" b="0" dirty="0"/>
          </a:p>
        </p:txBody>
      </p:sp>
      <p:pic>
        <p:nvPicPr>
          <p:cNvPr id="4" name="Talking Partner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00" y="615600"/>
            <a:ext cx="864000" cy="864000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" t="236" r="3669" b="11214"/>
          <a:stretch/>
        </p:blipFill>
        <p:spPr>
          <a:xfrm>
            <a:off x="883136" y="1953044"/>
            <a:ext cx="2402477" cy="164699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 t="1792" r="5347" b="13890"/>
          <a:stretch/>
        </p:blipFill>
        <p:spPr>
          <a:xfrm>
            <a:off x="3351812" y="1944138"/>
            <a:ext cx="2407423" cy="165590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t="4501" r="6122" b="11978"/>
          <a:stretch/>
        </p:blipFill>
        <p:spPr>
          <a:xfrm>
            <a:off x="3372557" y="4016817"/>
            <a:ext cx="2405448" cy="165435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9" name="Picture 8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t="2758" r="3089" b="12750"/>
          <a:stretch/>
        </p:blipFill>
        <p:spPr>
          <a:xfrm>
            <a:off x="880028" y="4016817"/>
            <a:ext cx="2395523" cy="164961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2560" r="3108" b="366"/>
          <a:stretch/>
        </p:blipFill>
        <p:spPr>
          <a:xfrm>
            <a:off x="5872893" y="4016817"/>
            <a:ext cx="2413686" cy="164882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434" y="1944138"/>
            <a:ext cx="2475653" cy="165590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sp>
        <p:nvSpPr>
          <p:cNvPr id="14" name="Rectangle 13"/>
          <p:cNvSpPr/>
          <p:nvPr/>
        </p:nvSpPr>
        <p:spPr>
          <a:xfrm>
            <a:off x="758931" y="6165390"/>
            <a:ext cx="7632700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500" dirty="0">
                <a:latin typeface="BPreplay" panose="02000503000000020004" pitchFamily="50" charset="0"/>
                <a:cs typeface="Arial" panose="020B0604020202020204" pitchFamily="34" charset="0"/>
              </a:rPr>
              <a:t>Photo courtesy of </a:t>
            </a:r>
            <a:r>
              <a:rPr lang="en-GB" altLang="en-US" sz="500" dirty="0" err="1">
                <a:latin typeface="BPreplay" panose="02000503000000020004" pitchFamily="50" charset="0"/>
                <a:cs typeface="Arial" panose="020B0604020202020204" pitchFamily="34" charset="0"/>
              </a:rPr>
              <a:t>Chadica</a:t>
            </a:r>
            <a:r>
              <a:rPr lang="en-GB" altLang="en-US" sz="500" dirty="0">
                <a:latin typeface="BPreplay" panose="02000503000000020004" pitchFamily="50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latin typeface="BPreplay" panose="02000503000000020004" pitchFamily="50" charset="0"/>
                <a:cs typeface="Arial" panose="020B0604020202020204" pitchFamily="34" charset="0"/>
              </a:rPr>
              <a:t>son_gismo</a:t>
            </a:r>
            <a:r>
              <a:rPr lang="en-GB" altLang="en-US" sz="500" dirty="0">
                <a:latin typeface="BPreplay" panose="02000503000000020004" pitchFamily="50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latin typeface="BPreplay" panose="02000503000000020004" pitchFamily="50" charset="0"/>
                <a:cs typeface="Arial" panose="020B0604020202020204" pitchFamily="34" charset="0"/>
              </a:rPr>
              <a:t>CraigBullard</a:t>
            </a:r>
            <a:r>
              <a:rPr lang="en-GB" altLang="en-US" sz="500" dirty="0">
                <a:latin typeface="BPreplay" panose="02000503000000020004" pitchFamily="50" charset="0"/>
                <a:cs typeface="Arial" panose="020B0604020202020204" pitchFamily="34" charset="0"/>
              </a:rPr>
              <a:t>, Remi, Prairie Boy, sheilapic76 (@flickr.com) - granted under creative commons licence - attribution</a:t>
            </a:r>
          </a:p>
        </p:txBody>
      </p:sp>
    </p:spTree>
    <p:extLst>
      <p:ext uri="{BB962C8B-B14F-4D97-AF65-F5344CB8AC3E}">
        <p14:creationId xmlns:p14="http://schemas.microsoft.com/office/powerpoint/2010/main" val="302333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58931" y="1463123"/>
            <a:ext cx="7632700" cy="4613225"/>
          </a:xfrm>
          <a:prstGeom prst="rect">
            <a:avLst/>
          </a:prstGeom>
          <a:solidFill>
            <a:srgbClr val="D4E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198" y="239585"/>
            <a:ext cx="8220075" cy="1595581"/>
          </a:xfrm>
        </p:spPr>
        <p:txBody>
          <a:bodyPr>
            <a:normAutofit/>
          </a:bodyPr>
          <a:lstStyle/>
          <a:p>
            <a:r>
              <a:rPr lang="en-US" sz="3600" b="0" dirty="0"/>
              <a:t>Animals from Hot Countries</a:t>
            </a:r>
            <a:endParaRPr lang="en-GB" sz="3600" b="0" dirty="0"/>
          </a:p>
        </p:txBody>
      </p:sp>
      <p:pic>
        <p:nvPicPr>
          <p:cNvPr id="4" name="Talking Partner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00" y="615600"/>
            <a:ext cx="864000" cy="8640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1955" r="28738"/>
          <a:stretch/>
        </p:blipFill>
        <p:spPr>
          <a:xfrm>
            <a:off x="5856886" y="4574578"/>
            <a:ext cx="2088874" cy="139016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191" y="4571104"/>
            <a:ext cx="2091271" cy="139363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016" y="3076215"/>
            <a:ext cx="2095475" cy="139766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7" b="7667"/>
          <a:stretch/>
        </p:blipFill>
        <p:spPr>
          <a:xfrm>
            <a:off x="5856948" y="1596982"/>
            <a:ext cx="2088812" cy="14039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10" name="Picture 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16" y="4571590"/>
            <a:ext cx="2095475" cy="139766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218" y="1600638"/>
            <a:ext cx="2098138" cy="140026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986" y="3077120"/>
            <a:ext cx="2099370" cy="1400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642" y="1600637"/>
            <a:ext cx="2101554" cy="14002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05" y="3073466"/>
            <a:ext cx="2097104" cy="140391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58931" y="6165390"/>
            <a:ext cx="7632700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500" dirty="0">
                <a:latin typeface="BPreplay" panose="02000503000000020004" pitchFamily="50" charset="0"/>
                <a:cs typeface="Arial" panose="020B0604020202020204" pitchFamily="34" charset="0"/>
              </a:rPr>
              <a:t>Photo courtesy of  </a:t>
            </a:r>
            <a:r>
              <a:rPr lang="en-GB" altLang="en-US" sz="500" dirty="0" err="1">
                <a:latin typeface="BPreplay" panose="02000503000000020004" pitchFamily="50" charset="0"/>
                <a:cs typeface="Arial" panose="020B0604020202020204" pitchFamily="34" charset="0"/>
              </a:rPr>
              <a:t>oldandsolo</a:t>
            </a:r>
            <a:r>
              <a:rPr lang="en-GB" altLang="en-US" sz="500" dirty="0">
                <a:latin typeface="BPreplay" panose="02000503000000020004" pitchFamily="50" charset="0"/>
                <a:cs typeface="Arial" panose="020B0604020202020204" pitchFamily="34" charset="0"/>
              </a:rPr>
              <a:t>, </a:t>
            </a:r>
            <a:r>
              <a:rPr lang="en-GB" altLang="en-US" sz="500" dirty="0" err="1">
                <a:latin typeface="BPreplay" panose="02000503000000020004" pitchFamily="50" charset="0"/>
                <a:cs typeface="Arial" panose="020B0604020202020204" pitchFamily="34" charset="0"/>
              </a:rPr>
              <a:t>Stig</a:t>
            </a:r>
            <a:r>
              <a:rPr lang="en-GB" altLang="en-US" sz="500" dirty="0">
                <a:latin typeface="BPreplay" panose="02000503000000020004" pitchFamily="50" charset="0"/>
                <a:cs typeface="Arial" panose="020B0604020202020204" pitchFamily="34" charset="0"/>
              </a:rPr>
              <a:t> </a:t>
            </a:r>
            <a:r>
              <a:rPr lang="en-GB" altLang="en-US" sz="500" dirty="0" err="1">
                <a:latin typeface="BPreplay" panose="02000503000000020004" pitchFamily="50" charset="0"/>
                <a:cs typeface="Arial" panose="020B0604020202020204" pitchFamily="34" charset="0"/>
              </a:rPr>
              <a:t>Nygaard</a:t>
            </a:r>
            <a:r>
              <a:rPr lang="en-GB" altLang="en-US" sz="500" dirty="0">
                <a:latin typeface="BPreplay" panose="02000503000000020004" pitchFamily="50" charset="0"/>
                <a:cs typeface="Arial" panose="020B0604020202020204" pitchFamily="34" charset="0"/>
              </a:rPr>
              <a:t>, Woodlouse, Derek Keats, </a:t>
            </a:r>
            <a:r>
              <a:rPr lang="en-GB" altLang="en-US" sz="500" dirty="0" err="1">
                <a:latin typeface="BPreplay" panose="02000503000000020004" pitchFamily="50" charset="0"/>
                <a:cs typeface="Arial" panose="020B0604020202020204" pitchFamily="34" charset="0"/>
              </a:rPr>
              <a:t>mahimbi</a:t>
            </a:r>
            <a:r>
              <a:rPr lang="en-GB" altLang="en-US" sz="500" dirty="0">
                <a:latin typeface="BPreplay" panose="02000503000000020004" pitchFamily="50" charset="0"/>
                <a:cs typeface="Arial" panose="020B0604020202020204" pitchFamily="34" charset="0"/>
              </a:rPr>
              <a:t>, Gregory </a:t>
            </a:r>
            <a:r>
              <a:rPr lang="en-GB" altLang="en-US" sz="500" dirty="0" err="1">
                <a:latin typeface="BPreplay" panose="02000503000000020004" pitchFamily="50" charset="0"/>
                <a:cs typeface="Arial" panose="020B0604020202020204" pitchFamily="34" charset="0"/>
              </a:rPr>
              <a:t>Slobirdr</a:t>
            </a:r>
            <a:r>
              <a:rPr lang="en-GB" altLang="en-US" sz="500" dirty="0">
                <a:latin typeface="BPreplay" panose="02000503000000020004" pitchFamily="50" charset="0"/>
                <a:cs typeface="Arial" panose="020B0604020202020204" pitchFamily="34" charset="0"/>
              </a:rPr>
              <a:t> Smith, </a:t>
            </a:r>
            <a:r>
              <a:rPr lang="en-GB" altLang="en-US" sz="500" dirty="0" err="1">
                <a:latin typeface="BPreplay" panose="02000503000000020004" pitchFamily="50" charset="0"/>
                <a:cs typeface="Arial" panose="020B0604020202020204" pitchFamily="34" charset="0"/>
              </a:rPr>
              <a:t>denn</a:t>
            </a:r>
            <a:r>
              <a:rPr lang="en-GB" altLang="en-US" sz="500" dirty="0">
                <a:latin typeface="BPreplay" panose="02000503000000020004" pitchFamily="50" charset="0"/>
                <a:cs typeface="Arial" panose="020B0604020202020204" pitchFamily="34" charset="0"/>
              </a:rPr>
              <a:t>, cliff1066, </a:t>
            </a:r>
            <a:r>
              <a:rPr lang="en-GB" altLang="en-US" sz="500" dirty="0" err="1">
                <a:latin typeface="BPreplay" panose="02000503000000020004" pitchFamily="50" charset="0"/>
                <a:cs typeface="Arial" panose="020B0604020202020204" pitchFamily="34" charset="0"/>
              </a:rPr>
              <a:t>amonic</a:t>
            </a:r>
            <a:r>
              <a:rPr lang="en-GB" altLang="en-US" sz="500" dirty="0">
                <a:latin typeface="BPreplay" panose="02000503000000020004" pitchFamily="50" charset="0"/>
                <a:cs typeface="Arial" panose="020B0604020202020204" pitchFamily="34" charset="0"/>
              </a:rPr>
              <a:t> (@flickr.com) - granted under creative commons licence - attribution</a:t>
            </a:r>
          </a:p>
        </p:txBody>
      </p:sp>
    </p:spTree>
    <p:extLst>
      <p:ext uri="{BB962C8B-B14F-4D97-AF65-F5344CB8AC3E}">
        <p14:creationId xmlns:p14="http://schemas.microsoft.com/office/powerpoint/2010/main" val="825534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59768" y="2767914"/>
            <a:ext cx="7632700" cy="3334807"/>
          </a:xfrm>
          <a:prstGeom prst="rect">
            <a:avLst/>
          </a:prstGeom>
          <a:solidFill>
            <a:srgbClr val="D4E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74" y="255963"/>
            <a:ext cx="7972247" cy="1632955"/>
          </a:xfrm>
        </p:spPr>
        <p:txBody>
          <a:bodyPr>
            <a:normAutofit/>
          </a:bodyPr>
          <a:lstStyle/>
          <a:p>
            <a:r>
              <a:rPr lang="en-US" sz="3600" b="0" dirty="0"/>
              <a:t>Where Do They Live?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1609089"/>
            <a:ext cx="8220075" cy="42426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3886" y="1466943"/>
            <a:ext cx="7624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Using your activity sheet, cut out and stick the animals in the correct climate zones on your world map.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Where do the animals live? You could use an Atlas and the Internet to help you. 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258" y="3029772"/>
            <a:ext cx="2763484" cy="27592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76" y="2922943"/>
            <a:ext cx="1145924" cy="1216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21" y="5096068"/>
            <a:ext cx="1772679" cy="876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2799" y="5054878"/>
            <a:ext cx="1370155" cy="8813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90" y="2922943"/>
            <a:ext cx="801174" cy="1101436"/>
          </a:xfrm>
          <a:prstGeom prst="rect">
            <a:avLst/>
          </a:prstGeom>
        </p:spPr>
      </p:pic>
      <p:pic>
        <p:nvPicPr>
          <p:cNvPr id="18" name="Pair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00" y="6156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65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Aim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2"/>
            <a:ext cx="7886700" cy="2730797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buFont typeface="Arial"/>
              <a:buChar char="•"/>
            </a:pPr>
            <a:r>
              <a:rPr lang="en-GB" dirty="0"/>
              <a:t>I can explain where hot and cold countries are located in the world. </a:t>
            </a:r>
          </a:p>
          <a:p>
            <a:pPr marL="285750" lvl="0" indent="-285750">
              <a:buFont typeface="Arial"/>
              <a:buChar char="•"/>
            </a:pPr>
            <a:endParaRPr lang="en-GB" dirty="0"/>
          </a:p>
          <a:p>
            <a:pPr marL="285750" lvl="0" indent="-285750">
              <a:buFont typeface="Arial"/>
              <a:buChar char="•"/>
            </a:pPr>
            <a:r>
              <a:rPr lang="en-GB" dirty="0"/>
              <a:t>I can begin to name climate zones around the world using key words (temperate, cold, warm, tropical)</a:t>
            </a:r>
          </a:p>
          <a:p>
            <a:pPr marL="285750" lvl="0" indent="-285750">
              <a:buFont typeface="Arial"/>
              <a:buChar char="•"/>
            </a:pPr>
            <a:endParaRPr lang="en-GB" dirty="0"/>
          </a:p>
          <a:p>
            <a:pPr marL="285750" lvl="0" indent="-285750">
              <a:buFont typeface="Arial"/>
              <a:buChar char="•"/>
            </a:pPr>
            <a:r>
              <a:rPr lang="en-GB" dirty="0"/>
              <a:t>I can understand how the location of hot and cold countries affects the different animals that live there.</a:t>
            </a:r>
          </a:p>
        </p:txBody>
      </p:sp>
      <p:sp>
        <p:nvSpPr>
          <p:cNvPr id="9" name="Content Placeholder 15"/>
          <p:cNvSpPr txBox="1">
            <a:spLocks/>
          </p:cNvSpPr>
          <p:nvPr/>
        </p:nvSpPr>
        <p:spPr>
          <a:xfrm>
            <a:off x="628650" y="1353762"/>
            <a:ext cx="7886700" cy="87531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I can understand the location of hot and cold countries around the world.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00" y="6156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28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59" y="1432335"/>
            <a:ext cx="7625091" cy="4502525"/>
          </a:xfrm>
          <a:prstGeom prst="rect">
            <a:avLst/>
          </a:prstGeom>
        </p:spPr>
      </p:pic>
      <p:pic>
        <p:nvPicPr>
          <p:cNvPr id="3" name="Twinkl Logo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344" y="5569848"/>
            <a:ext cx="588962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85850" y="501084"/>
            <a:ext cx="6972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n w="19050">
                  <a:noFill/>
                </a:ln>
                <a:latin typeface="Londrina Solid" panose="02000506000000020003" pitchFamily="50" charset="0"/>
              </a:rPr>
              <a:t>Hot and Cold Climates of the World</a:t>
            </a:r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188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Aim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2"/>
            <a:ext cx="7886700" cy="2730797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buFont typeface="Arial"/>
              <a:buChar char="•"/>
            </a:pPr>
            <a:r>
              <a:rPr lang="en-GB" dirty="0"/>
              <a:t>I can explain where hot and cold countries are located in the world. </a:t>
            </a:r>
          </a:p>
          <a:p>
            <a:pPr marL="285750" lvl="0" indent="-285750">
              <a:buFont typeface="Arial"/>
              <a:buChar char="•"/>
            </a:pPr>
            <a:endParaRPr lang="en-GB" dirty="0"/>
          </a:p>
          <a:p>
            <a:pPr marL="285750" lvl="0" indent="-285750">
              <a:buFont typeface="Arial"/>
              <a:buChar char="•"/>
            </a:pPr>
            <a:r>
              <a:rPr lang="en-GB" dirty="0"/>
              <a:t>I can begin to name climate zones around the world using key words (temperate, cold, warm, tropical)</a:t>
            </a:r>
          </a:p>
          <a:p>
            <a:pPr marL="285750" lvl="0" indent="-285750">
              <a:buFont typeface="Arial"/>
              <a:buChar char="•"/>
            </a:pPr>
            <a:endParaRPr lang="en-GB" dirty="0"/>
          </a:p>
          <a:p>
            <a:pPr marL="285750" lvl="0" indent="-285750">
              <a:buFont typeface="Arial"/>
              <a:buChar char="•"/>
            </a:pPr>
            <a:r>
              <a:rPr lang="en-GB" dirty="0"/>
              <a:t>I can understand how the location of hot and cold countries affects the different animals that live there.</a:t>
            </a:r>
          </a:p>
        </p:txBody>
      </p:sp>
      <p:sp>
        <p:nvSpPr>
          <p:cNvPr id="9" name="Content Placeholder 15"/>
          <p:cNvSpPr txBox="1">
            <a:spLocks/>
          </p:cNvSpPr>
          <p:nvPr/>
        </p:nvSpPr>
        <p:spPr>
          <a:xfrm>
            <a:off x="628650" y="1353762"/>
            <a:ext cx="7886700" cy="87531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I can understand the location of hot and cold countries around the world.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755650" y="1620078"/>
            <a:ext cx="7632700" cy="4479458"/>
          </a:xfrm>
          <a:prstGeom prst="rect">
            <a:avLst/>
          </a:prstGeom>
          <a:solidFill>
            <a:srgbClr val="D4E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323848"/>
            <a:ext cx="8220075" cy="1595581"/>
          </a:xfrm>
        </p:spPr>
        <p:txBody>
          <a:bodyPr>
            <a:normAutofit/>
          </a:bodyPr>
          <a:lstStyle/>
          <a:p>
            <a:r>
              <a:rPr lang="en-GB" sz="3600" b="0" dirty="0">
                <a:solidFill>
                  <a:schemeClr val="tx1"/>
                </a:solidFill>
              </a:rPr>
              <a:t>Key Words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00" y="615600"/>
            <a:ext cx="1238498" cy="8640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46464" y="1888313"/>
            <a:ext cx="1803766" cy="19088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2728766" y="1878789"/>
            <a:ext cx="1803766" cy="19088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/>
          <p:cNvSpPr/>
          <p:nvPr/>
        </p:nvSpPr>
        <p:spPr>
          <a:xfrm>
            <a:off x="6464687" y="1888314"/>
            <a:ext cx="1803766" cy="19088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6686305" y="3234319"/>
            <a:ext cx="1360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cold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595901" y="1878789"/>
            <a:ext cx="1803766" cy="19088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17520" y="3234319"/>
            <a:ext cx="1360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hot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51692" y="3988884"/>
            <a:ext cx="1803766" cy="1908873"/>
            <a:chOff x="2689010" y="4137968"/>
            <a:chExt cx="1803766" cy="1908873"/>
          </a:xfrm>
        </p:grpSpPr>
        <p:sp>
          <p:nvSpPr>
            <p:cNvPr id="26" name="Rounded Rectangle 25"/>
            <p:cNvSpPr/>
            <p:nvPr/>
          </p:nvSpPr>
          <p:spPr>
            <a:xfrm>
              <a:off x="2689010" y="4137968"/>
              <a:ext cx="1803766" cy="1908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916632" y="5320536"/>
              <a:ext cx="13605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climate zones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728766" y="3988884"/>
            <a:ext cx="1803766" cy="1908873"/>
            <a:chOff x="4692852" y="4137412"/>
            <a:chExt cx="1803766" cy="1908873"/>
          </a:xfrm>
        </p:grpSpPr>
        <p:sp>
          <p:nvSpPr>
            <p:cNvPr id="27" name="Rounded Rectangle 26"/>
            <p:cNvSpPr/>
            <p:nvPr/>
          </p:nvSpPr>
          <p:spPr>
            <a:xfrm>
              <a:off x="4692852" y="4137412"/>
              <a:ext cx="1803766" cy="1908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25652" y="5491488"/>
              <a:ext cx="13605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weather</a:t>
              </a:r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4591956" y="3988884"/>
            <a:ext cx="1803766" cy="19088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/>
          <p:cNvSpPr txBox="1"/>
          <p:nvPr/>
        </p:nvSpPr>
        <p:spPr>
          <a:xfrm>
            <a:off x="4833031" y="4787214"/>
            <a:ext cx="1360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climate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64687" y="3988884"/>
            <a:ext cx="1803766" cy="19088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/>
          <p:cNvSpPr txBox="1"/>
          <p:nvPr/>
        </p:nvSpPr>
        <p:spPr>
          <a:xfrm>
            <a:off x="6694174" y="4781521"/>
            <a:ext cx="1360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habitats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89790" y="3101596"/>
            <a:ext cx="1360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Northern Hemisphere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949560" y="3132323"/>
            <a:ext cx="1360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Southern Hemisphere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95" y="1970483"/>
            <a:ext cx="1538133" cy="11237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629" y="1970483"/>
            <a:ext cx="1558389" cy="11385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44" y="4114076"/>
            <a:ext cx="1557584" cy="916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575" y="1960903"/>
            <a:ext cx="521987" cy="1162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138" y="1966749"/>
            <a:ext cx="523401" cy="11655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47" y="4110445"/>
            <a:ext cx="1547871" cy="107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239585"/>
            <a:ext cx="8220075" cy="1595581"/>
          </a:xfrm>
        </p:spPr>
        <p:txBody>
          <a:bodyPr>
            <a:normAutofit/>
          </a:bodyPr>
          <a:lstStyle/>
          <a:p>
            <a:r>
              <a:rPr lang="en-GB" sz="3600" b="0" dirty="0"/>
              <a:t>Which Hemisphere?</a:t>
            </a:r>
          </a:p>
        </p:txBody>
      </p:sp>
      <p:pic>
        <p:nvPicPr>
          <p:cNvPr id="5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00" y="615600"/>
            <a:ext cx="1238498" cy="86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632" y="1296063"/>
            <a:ext cx="3696871" cy="50491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650" y="1614045"/>
            <a:ext cx="2265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Northern </a:t>
            </a:r>
          </a:p>
          <a:p>
            <a:pPr algn="ctr"/>
            <a:r>
              <a:rPr lang="en-GB" dirty="0"/>
              <a:t>Hemisphere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97602" y="4518455"/>
            <a:ext cx="1499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Southern</a:t>
            </a:r>
          </a:p>
          <a:p>
            <a:pPr algn="ctr"/>
            <a:r>
              <a:rPr lang="en-GB" dirty="0"/>
              <a:t>Hemisphere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413686" y="2158331"/>
            <a:ext cx="1639330" cy="2883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342238" y="4386649"/>
            <a:ext cx="906162" cy="304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9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3753" y="1864907"/>
            <a:ext cx="5786963" cy="4227918"/>
          </a:xfrm>
          <a:prstGeom prst="rect">
            <a:avLst/>
          </a:prstGeom>
          <a:solidFill>
            <a:srgbClr val="B7E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239585"/>
            <a:ext cx="8220075" cy="1595581"/>
          </a:xfrm>
        </p:spPr>
        <p:txBody>
          <a:bodyPr>
            <a:normAutofit/>
          </a:bodyPr>
          <a:lstStyle/>
          <a:p>
            <a:r>
              <a:rPr lang="en-GB" sz="3600" b="0" dirty="0"/>
              <a:t>Which Hemisphere?</a:t>
            </a:r>
          </a:p>
        </p:txBody>
      </p:sp>
      <p:pic>
        <p:nvPicPr>
          <p:cNvPr id="7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00" y="615600"/>
            <a:ext cx="1238498" cy="86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357" y="1218576"/>
            <a:ext cx="72432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1C1C1C"/>
                </a:solidFill>
                <a:latin typeface="Arial" charset="0"/>
                <a:cs typeface="Arial" charset="0"/>
              </a:rPr>
              <a:t>Can you name a country, continent or ocean in the Northern or Southern Hemisphere?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753" y="1864907"/>
            <a:ext cx="5786963" cy="42279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28800" y="4267200"/>
            <a:ext cx="736600" cy="177800"/>
          </a:xfrm>
          <a:prstGeom prst="rect">
            <a:avLst/>
          </a:prstGeom>
          <a:solidFill>
            <a:srgbClr val="B7E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487732" y="4625423"/>
            <a:ext cx="2159000" cy="279419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3161766" y="4580467"/>
            <a:ext cx="281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Southern Hemisphere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79800" y="3327382"/>
            <a:ext cx="2159000" cy="279419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161766" y="3282425"/>
            <a:ext cx="281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Northern Hemisphere</a:t>
            </a:r>
          </a:p>
        </p:txBody>
      </p:sp>
    </p:spTree>
    <p:extLst>
      <p:ext uri="{BB962C8B-B14F-4D97-AF65-F5344CB8AC3E}">
        <p14:creationId xmlns:p14="http://schemas.microsoft.com/office/powerpoint/2010/main" val="2620453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813" y="246438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sz="3600" b="0" dirty="0">
                <a:latin typeface="+mj-lt"/>
                <a:cs typeface="Arial" charset="0"/>
              </a:rPr>
              <a:t>Hot and Cold Climates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92519" y="1364663"/>
            <a:ext cx="5758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is the difference between weather and climate?</a:t>
            </a:r>
            <a:endParaRPr lang="en-GB" dirty="0"/>
          </a:p>
        </p:txBody>
      </p:sp>
      <p:pic>
        <p:nvPicPr>
          <p:cNvPr id="14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00" y="615600"/>
            <a:ext cx="1238498" cy="864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55502" y="5150807"/>
            <a:ext cx="7615933" cy="942017"/>
          </a:xfrm>
          <a:prstGeom prst="rect">
            <a:avLst/>
          </a:prstGeom>
          <a:solidFill>
            <a:srgbClr val="D4E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755947" y="3622981"/>
            <a:ext cx="7632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rgbClr val="0D0D0D"/>
                </a:solidFill>
              </a:rPr>
              <a:t>What is the weather like in our country?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55651" y="1784563"/>
            <a:ext cx="7649472" cy="724152"/>
            <a:chOff x="755651" y="1784563"/>
            <a:chExt cx="7649472" cy="724152"/>
          </a:xfrm>
        </p:grpSpPr>
        <p:grpSp>
          <p:nvGrpSpPr>
            <p:cNvPr id="10" name="Group 9"/>
            <p:cNvGrpSpPr/>
            <p:nvPr/>
          </p:nvGrpSpPr>
          <p:grpSpPr>
            <a:xfrm>
              <a:off x="755651" y="1784563"/>
              <a:ext cx="7632699" cy="724152"/>
              <a:chOff x="755650" y="2803328"/>
              <a:chExt cx="7632699" cy="763656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755650" y="2803328"/>
                <a:ext cx="7632699" cy="763656"/>
              </a:xfrm>
              <a:prstGeom prst="roundRect">
                <a:avLst/>
              </a:prstGeom>
              <a:solidFill>
                <a:srgbClr val="B7E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/>
              <a:srcRect r="77305"/>
              <a:stretch/>
            </p:blipFill>
            <p:spPr>
              <a:xfrm>
                <a:off x="755650" y="2804918"/>
                <a:ext cx="1732254" cy="762066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2588076" y="1871350"/>
              <a:ext cx="581704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>
                  <a:cs typeface="Arial" charset="0"/>
                </a:rPr>
                <a:t>Weather is the day to day changes that we see happen. So, it can be sunny one day and rainy the next. 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72268" y="1911443"/>
              <a:ext cx="1699019" cy="4616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GB" sz="24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Arial" charset="0"/>
                </a:rPr>
                <a:t>Weather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55502" y="2725210"/>
            <a:ext cx="7632699" cy="703790"/>
            <a:chOff x="755502" y="2725210"/>
            <a:chExt cx="7632699" cy="703790"/>
          </a:xfrm>
        </p:grpSpPr>
        <p:grpSp>
          <p:nvGrpSpPr>
            <p:cNvPr id="20" name="Group 19"/>
            <p:cNvGrpSpPr/>
            <p:nvPr/>
          </p:nvGrpSpPr>
          <p:grpSpPr>
            <a:xfrm>
              <a:off x="755502" y="2725210"/>
              <a:ext cx="7632699" cy="703790"/>
              <a:chOff x="755650" y="2803328"/>
              <a:chExt cx="7632699" cy="763656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55650" y="2803328"/>
                <a:ext cx="7632699" cy="763656"/>
              </a:xfrm>
              <a:prstGeom prst="roundRect">
                <a:avLst/>
              </a:prstGeom>
              <a:solidFill>
                <a:srgbClr val="B7E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3"/>
              <a:srcRect r="77305"/>
              <a:stretch/>
            </p:blipFill>
            <p:spPr>
              <a:xfrm>
                <a:off x="755650" y="2804918"/>
                <a:ext cx="1732254" cy="762066"/>
              </a:xfrm>
              <a:prstGeom prst="rect">
                <a:avLst/>
              </a:prstGeom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780506" y="2846479"/>
              <a:ext cx="1699019" cy="4616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GB" sz="24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Arial" charset="0"/>
                </a:rPr>
                <a:t>Climate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588075" y="2783872"/>
              <a:ext cx="579188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>
                  <a:cs typeface="Arial" charset="0"/>
                </a:rPr>
                <a:t>Climate</a:t>
              </a:r>
              <a:r>
                <a:rPr lang="en-GB" sz="1600" dirty="0">
                  <a:solidFill>
                    <a:schemeClr val="accent5"/>
                  </a:solidFill>
                  <a:cs typeface="Arial" charset="0"/>
                </a:rPr>
                <a:t> </a:t>
              </a:r>
              <a:r>
                <a:rPr lang="en-GB" sz="1600" dirty="0"/>
                <a:t>is the average weather usually taken over 30 years for a particular place.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011842" y="5314691"/>
            <a:ext cx="71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rgbClr val="0D0D0D"/>
                </a:solidFill>
              </a:rPr>
              <a:t>Countries have different types of ‘climate’ around the world; they can be </a:t>
            </a:r>
            <a:r>
              <a:rPr lang="en-GB" dirty="0">
                <a:solidFill>
                  <a:srgbClr val="FF0000"/>
                </a:solidFill>
              </a:rPr>
              <a:t>hot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>
                <a:solidFill>
                  <a:srgbClr val="0D0D0D"/>
                </a:solidFill>
              </a:rPr>
              <a:t>or </a:t>
            </a:r>
            <a:r>
              <a:rPr lang="en-GB" dirty="0">
                <a:solidFill>
                  <a:srgbClr val="0070C0"/>
                </a:solidFill>
              </a:rPr>
              <a:t>cold</a:t>
            </a:r>
            <a:r>
              <a:rPr lang="en-GB" dirty="0">
                <a:solidFill>
                  <a:srgbClr val="0D0D0D"/>
                </a:solidFill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69536" y="4100484"/>
            <a:ext cx="2816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rgbClr val="0D0D0D"/>
                </a:solidFill>
              </a:rPr>
              <a:t>Is it hot / cold / changeable?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00900" y="4576218"/>
            <a:ext cx="4328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rgbClr val="0D0D0D"/>
                </a:solidFill>
              </a:rPr>
              <a:t>What would you like our weather to be like?</a:t>
            </a:r>
          </a:p>
        </p:txBody>
      </p:sp>
    </p:spTree>
    <p:extLst>
      <p:ext uri="{BB962C8B-B14F-4D97-AF65-F5344CB8AC3E}">
        <p14:creationId xmlns:p14="http://schemas.microsoft.com/office/powerpoint/2010/main" val="418004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/>
      <p:bldP spid="3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5650" y="1465528"/>
            <a:ext cx="7632700" cy="4627297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198" y="239585"/>
            <a:ext cx="8220075" cy="1595581"/>
          </a:xfrm>
        </p:spPr>
        <p:txBody>
          <a:bodyPr>
            <a:normAutofit/>
          </a:bodyPr>
          <a:lstStyle/>
          <a:p>
            <a:r>
              <a:rPr lang="en-GB" sz="3600" b="0" dirty="0"/>
              <a:t>Hot and Cold Climates</a:t>
            </a:r>
          </a:p>
        </p:txBody>
      </p:sp>
      <p:pic>
        <p:nvPicPr>
          <p:cNvPr id="6" name="Pair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00" y="615600"/>
            <a:ext cx="864000" cy="86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602260"/>
            <a:ext cx="7632700" cy="449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08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198" y="239585"/>
            <a:ext cx="8220075" cy="1595581"/>
          </a:xfrm>
        </p:spPr>
        <p:txBody>
          <a:bodyPr>
            <a:normAutofit/>
          </a:bodyPr>
          <a:lstStyle/>
          <a:p>
            <a:r>
              <a:rPr lang="en-GB" sz="3600" b="0" dirty="0"/>
              <a:t>Cold or Polar Climates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729946" y="3696727"/>
            <a:ext cx="2669059" cy="2214862"/>
          </a:xfrm>
          <a:prstGeom prst="roundRect">
            <a:avLst>
              <a:gd name="adj" fmla="val 5608"/>
            </a:avLst>
          </a:prstGeom>
          <a:solidFill>
            <a:srgbClr val="D4E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4724490" y="3696727"/>
            <a:ext cx="2669059" cy="2214862"/>
          </a:xfrm>
          <a:prstGeom prst="roundRect">
            <a:avLst>
              <a:gd name="adj" fmla="val 5608"/>
            </a:avLst>
          </a:prstGeom>
          <a:solidFill>
            <a:srgbClr val="D4E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4724492" y="1379905"/>
            <a:ext cx="2669059" cy="2242680"/>
          </a:xfrm>
          <a:prstGeom prst="roundRect">
            <a:avLst>
              <a:gd name="adj" fmla="val 5608"/>
            </a:avLst>
          </a:prstGeom>
          <a:solidFill>
            <a:srgbClr val="D4E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1729946" y="1379906"/>
            <a:ext cx="2669059" cy="2242679"/>
          </a:xfrm>
          <a:prstGeom prst="roundRect">
            <a:avLst>
              <a:gd name="adj" fmla="val 5608"/>
            </a:avLst>
          </a:prstGeom>
          <a:solidFill>
            <a:srgbClr val="D4E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2118107" y="3196275"/>
            <a:ext cx="189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Finland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20889" y="3195148"/>
            <a:ext cx="189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Arctic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18107" y="5497027"/>
            <a:ext cx="189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Norway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12650" y="5497027"/>
            <a:ext cx="189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Greenland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233591" y="6148946"/>
            <a:ext cx="4667019" cy="1391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latin typeface="BPreplay" panose="02000503000000020004" pitchFamily="50" charset="0"/>
              </a:rPr>
              <a:t>Photo courtesy of </a:t>
            </a:r>
            <a:r>
              <a:rPr lang="en-GB" altLang="en-US" sz="500" dirty="0" err="1">
                <a:latin typeface="BPreplay" panose="02000503000000020004" pitchFamily="50" charset="0"/>
              </a:rPr>
              <a:t>subarcticmike</a:t>
            </a:r>
            <a:r>
              <a:rPr lang="en-GB" altLang="en-US" sz="500" dirty="0">
                <a:latin typeface="BPreplay" panose="02000503000000020004" pitchFamily="50" charset="0"/>
              </a:rPr>
              <a:t>, </a:t>
            </a:r>
            <a:r>
              <a:rPr lang="en-GB" altLang="en-US" sz="500" dirty="0" err="1">
                <a:latin typeface="BPreplay" panose="02000503000000020004" pitchFamily="50" charset="0"/>
              </a:rPr>
              <a:t>edweerdt</a:t>
            </a:r>
            <a:r>
              <a:rPr lang="en-GB" altLang="en-US" sz="500" dirty="0">
                <a:latin typeface="BPreplay" panose="02000503000000020004" pitchFamily="50" charset="0"/>
              </a:rPr>
              <a:t>, Green Explorer (Tom), Kitty </a:t>
            </a:r>
            <a:r>
              <a:rPr lang="en-GB" altLang="en-US" sz="500" dirty="0" err="1">
                <a:latin typeface="BPreplay" panose="02000503000000020004" pitchFamily="50" charset="0"/>
              </a:rPr>
              <a:t>Terwolbeck</a:t>
            </a:r>
            <a:r>
              <a:rPr lang="en-GB" altLang="en-US" sz="500" dirty="0">
                <a:latin typeface="BPreplay" panose="02000503000000020004" pitchFamily="50" charset="0"/>
              </a:rPr>
              <a:t> (@flickr.com) - granted under creative commons licence – attribution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9"/>
          <a:stretch/>
        </p:blipFill>
        <p:spPr>
          <a:xfrm>
            <a:off x="4864290" y="3812023"/>
            <a:ext cx="2389454" cy="1609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371" y="3812023"/>
            <a:ext cx="2384205" cy="1590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5"/>
          <a:stretch/>
        </p:blipFill>
        <p:spPr>
          <a:xfrm>
            <a:off x="4876840" y="1528942"/>
            <a:ext cx="2376904" cy="15590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371" y="1530385"/>
            <a:ext cx="2376904" cy="1580734"/>
          </a:xfrm>
          <a:prstGeom prst="rect">
            <a:avLst/>
          </a:prstGeom>
        </p:spPr>
      </p:pic>
      <p:pic>
        <p:nvPicPr>
          <p:cNvPr id="23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00" y="6156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39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2914</TotalTime>
  <Words>660</Words>
  <Application>Microsoft Office PowerPoint</Application>
  <PresentationFormat>On-screen Show (4:3)</PresentationFormat>
  <Paragraphs>91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Sassoon Infant Md</vt:lpstr>
      <vt:lpstr>Londrina Solid</vt:lpstr>
      <vt:lpstr>Sassoon Infant Rg</vt:lpstr>
      <vt:lpstr>BPreplay</vt:lpstr>
      <vt:lpstr>Office Theme</vt:lpstr>
      <vt:lpstr>Geography</vt:lpstr>
      <vt:lpstr>PowerPoint Presentation</vt:lpstr>
      <vt:lpstr>PowerPoint Presentation</vt:lpstr>
      <vt:lpstr>Key Words</vt:lpstr>
      <vt:lpstr>Which Hemisphere?</vt:lpstr>
      <vt:lpstr>Which Hemisphere?</vt:lpstr>
      <vt:lpstr>Hot and Cold Climates </vt:lpstr>
      <vt:lpstr>Hot and Cold Climates</vt:lpstr>
      <vt:lpstr>Cold or Polar Climates</vt:lpstr>
      <vt:lpstr>Warm Climates</vt:lpstr>
      <vt:lpstr>Tropical Climates</vt:lpstr>
      <vt:lpstr>Temperate Climates - UK</vt:lpstr>
      <vt:lpstr>Mapping the World’s Climates</vt:lpstr>
      <vt:lpstr>Mapping the World’s Climates</vt:lpstr>
      <vt:lpstr>Polar Bears to Pandas</vt:lpstr>
      <vt:lpstr>Animals from Cold Countries</vt:lpstr>
      <vt:lpstr>Animals from Hot Countries</vt:lpstr>
      <vt:lpstr>Where Do They Live?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Fordfunk</cp:lastModifiedBy>
  <cp:revision>203</cp:revision>
  <dcterms:created xsi:type="dcterms:W3CDTF">2014-10-01T16:09:27Z</dcterms:created>
  <dcterms:modified xsi:type="dcterms:W3CDTF">2022-01-25T12:21:14Z</dcterms:modified>
</cp:coreProperties>
</file>