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5"/>
  </p:notesMasterIdLst>
  <p:handoutMasterIdLst>
    <p:handoutMasterId r:id="rId36"/>
  </p:handoutMasterIdLst>
  <p:sldIdLst>
    <p:sldId id="304" r:id="rId2"/>
    <p:sldId id="258" r:id="rId3"/>
    <p:sldId id="294" r:id="rId4"/>
    <p:sldId id="310" r:id="rId5"/>
    <p:sldId id="311" r:id="rId6"/>
    <p:sldId id="305"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07" r:id="rId24"/>
    <p:sldId id="328" r:id="rId25"/>
    <p:sldId id="329" r:id="rId26"/>
    <p:sldId id="330" r:id="rId27"/>
    <p:sldId id="333" r:id="rId28"/>
    <p:sldId id="334" r:id="rId29"/>
    <p:sldId id="309" r:id="rId30"/>
    <p:sldId id="331" r:id="rId31"/>
    <p:sldId id="332" r:id="rId32"/>
    <p:sldId id="308" r:id="rId33"/>
    <p:sldId id="267" r:id="rId34"/>
  </p:sldIdLst>
  <p:sldSz cx="9144000" cy="6858000" type="screen4x3"/>
  <p:notesSz cx="6858000" cy="9144000"/>
  <p:embeddedFontLst>
    <p:embeddedFont>
      <p:font typeface="Tuffy-TTF" panose="020B0603060100000000" pitchFamily="34" charset="0"/>
      <p:regular r:id="rId37"/>
      <p:bold r:id="rId38"/>
      <p:italic r:id="rId39"/>
      <p:boldItalic r:id="rId40"/>
    </p:embeddedFont>
    <p:embeddedFont>
      <p:font typeface="Twinkl" pitchFamily="2" charset="77"/>
      <p:regular r:id="rId41"/>
      <p:bold r:id="rId42"/>
    </p:embeddedFont>
    <p:embeddedFont>
      <p:font typeface="Twinkl SemiBold" pitchFamily="2" charset="77"/>
      <p:regular r:id="rId43"/>
      <p:bold r:id="rId44"/>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019640"/>
    <a:srgbClr val="2DB6BC"/>
    <a:srgbClr val="D82233"/>
    <a:srgbClr val="AEE9EC"/>
    <a:srgbClr val="D83A5E"/>
    <a:srgbClr val="F5CFD8"/>
    <a:srgbClr val="FAB001"/>
    <a:srgbClr val="8D358B"/>
    <a:srgbClr val="F08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00" autoAdjust="0"/>
    <p:restoredTop sz="94660"/>
  </p:normalViewPr>
  <p:slideViewPr>
    <p:cSldViewPr snapToGrid="0" showGuides="1">
      <p:cViewPr varScale="1">
        <p:scale>
          <a:sx n="106" d="100"/>
          <a:sy n="106" d="100"/>
        </p:scale>
        <p:origin x="568" y="176"/>
      </p:cViewPr>
      <p:guideLst>
        <p:guide orient="horz" pos="2160"/>
        <p:guide pos="2880"/>
      </p:guideLst>
    </p:cSldViewPr>
  </p:slideViewPr>
  <p:notesTextViewPr>
    <p:cViewPr>
      <p:scale>
        <a:sx n="1" d="1"/>
        <a:sy n="1" d="1"/>
      </p:scale>
      <p:origin x="0" y="0"/>
    </p:cViewPr>
  </p:notesTextViewPr>
  <p:notesViewPr>
    <p:cSldViewPr snapToGrid="0" showGuides="1">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EBCAB23E-5E8D-4EE2-83B5-ED1C61A16838}" type="datetimeFigureOut">
              <a:rPr lang="en-GB"/>
              <a:pPr>
                <a:defRPr/>
              </a:pPr>
              <a:t>05/05/2021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8FA9FD05-3BB6-41CC-853D-2075B3AECABA}" type="slidenum">
              <a:rPr lang="en-GB"/>
              <a:pPr>
                <a:defRPr/>
              </a:pPr>
              <a:t>‹#›</a:t>
            </a:fld>
            <a:endParaRPr lang="en-GB" dirty="0"/>
          </a:p>
        </p:txBody>
      </p:sp>
    </p:spTree>
    <p:extLst>
      <p:ext uri="{BB962C8B-B14F-4D97-AF65-F5344CB8AC3E}">
        <p14:creationId xmlns:p14="http://schemas.microsoft.com/office/powerpoint/2010/main" val="20916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928FEF98-7973-4A8C-8B7D-76BB1CDE8734}" type="datetimeFigureOut">
              <a:rPr lang="en-GB"/>
              <a:pPr>
                <a:defRPr/>
              </a:pPr>
              <a:t>05/05/2021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72C48283-2588-4AA5-AB63-C726861FDEB3}" type="slidenum">
              <a:rPr lang="en-GB"/>
              <a:pPr>
                <a:defRPr/>
              </a:pPr>
              <a:t>‹#›</a:t>
            </a:fld>
            <a:endParaRPr lang="en-GB" dirty="0"/>
          </a:p>
        </p:txBody>
      </p:sp>
    </p:spTree>
    <p:extLst>
      <p:ext uri="{BB962C8B-B14F-4D97-AF65-F5344CB8AC3E}">
        <p14:creationId xmlns:p14="http://schemas.microsoft.com/office/powerpoint/2010/main" val="4213354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fontAlgn="base">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fontAlgn="base">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fontAlgn="base">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fontAlgn="base">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2C48283-2588-4AA5-AB63-C726861FDEB3}" type="slidenum">
              <a:rPr lang="en-GB" smtClean="0"/>
              <a:pPr>
                <a:defRPr/>
              </a:pPr>
              <a:t>30</a:t>
            </a:fld>
            <a:endParaRPr lang="en-GB" dirty="0"/>
          </a:p>
        </p:txBody>
      </p:sp>
    </p:spTree>
    <p:extLst>
      <p:ext uri="{BB962C8B-B14F-4D97-AF65-F5344CB8AC3E}">
        <p14:creationId xmlns:p14="http://schemas.microsoft.com/office/powerpoint/2010/main" val="2720855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7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7114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3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88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79" r:id="rId5"/>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image" Target="../media/image14.png"/><Relationship Id="rId3" Type="http://schemas.microsoft.com/office/2007/relationships/media" Target="../media/media2.wav"/><Relationship Id="rId21" Type="http://schemas.microsoft.com/office/2007/relationships/media" Target="../media/media11.wav"/><Relationship Id="rId34" Type="http://schemas.openxmlformats.org/officeDocument/2006/relationships/image" Target="../media/image22.png"/><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openxmlformats.org/officeDocument/2006/relationships/image" Target="../media/image13.png"/><Relationship Id="rId33" Type="http://schemas.openxmlformats.org/officeDocument/2006/relationships/image" Target="../media/image21.png"/><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29" Type="http://schemas.openxmlformats.org/officeDocument/2006/relationships/image" Target="../media/image17.pn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12.png"/><Relationship Id="rId32" Type="http://schemas.openxmlformats.org/officeDocument/2006/relationships/image" Target="../media/image20.png"/><Relationship Id="rId5" Type="http://schemas.microsoft.com/office/2007/relationships/media" Target="../media/media3.wav"/><Relationship Id="rId15" Type="http://schemas.microsoft.com/office/2007/relationships/media" Target="../media/media8.wav"/><Relationship Id="rId23" Type="http://schemas.openxmlformats.org/officeDocument/2006/relationships/slideLayout" Target="../slideLayouts/slideLayout2.xml"/><Relationship Id="rId28" Type="http://schemas.openxmlformats.org/officeDocument/2006/relationships/image" Target="../media/image16.png"/><Relationship Id="rId10" Type="http://schemas.openxmlformats.org/officeDocument/2006/relationships/audio" Target="../media/media5.wav"/><Relationship Id="rId19" Type="http://schemas.microsoft.com/office/2007/relationships/media" Target="../media/media10.wav"/><Relationship Id="rId31" Type="http://schemas.openxmlformats.org/officeDocument/2006/relationships/image" Target="../media/image19.pn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 Id="rId27" Type="http://schemas.openxmlformats.org/officeDocument/2006/relationships/image" Target="../media/image15.png"/><Relationship Id="rId30" Type="http://schemas.openxmlformats.org/officeDocument/2006/relationships/image" Target="../media/image18.png"/><Relationship Id="rId35" Type="http://schemas.openxmlformats.org/officeDocument/2006/relationships/image" Target="../media/image23.png"/><Relationship Id="rId8"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608013"/>
            <a:ext cx="8220075" cy="652462"/>
          </a:xfrm>
        </p:spPr>
        <p:txBody>
          <a:bodyPr/>
          <a:lstStyle/>
          <a:p>
            <a:pPr algn="ctr"/>
            <a:r>
              <a:rPr lang="en-GB" altLang="en-US" sz="2800" dirty="0">
                <a:solidFill>
                  <a:srgbClr val="00B0F0"/>
                </a:solidFill>
                <a:latin typeface="Tuffy-TTF" panose="020B0603060100000000" pitchFamily="34" charset="0"/>
                <a:ea typeface="Tuffy" panose="020B0603060100000000" pitchFamily="34" charset="0"/>
                <a:cs typeface="Arial" panose="020B0604020202020204" pitchFamily="34" charset="0"/>
              </a:rPr>
              <a:t>Guidance for Video/Audio in PowerPoints</a:t>
            </a:r>
          </a:p>
        </p:txBody>
      </p:sp>
      <p:pic>
        <p:nvPicPr>
          <p:cNvPr id="15363" name="Picture 1"/>
          <p:cNvPicPr>
            <a:picLocks noChangeAspect="1"/>
          </p:cNvPicPr>
          <p:nvPr/>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787400" y="2568575"/>
            <a:ext cx="1717675" cy="1150938"/>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787400" y="3811588"/>
            <a:ext cx="1717675" cy="1857375"/>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454400" y="2560638"/>
            <a:ext cx="1703388" cy="2003425"/>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87400" y="1370013"/>
            <a:ext cx="1717675" cy="1116012"/>
          </a:xfrm>
          <a:prstGeom prst="rect">
            <a:avLst/>
          </a:prstGeom>
          <a:solidFill>
            <a:srgbClr val="AEE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dirty="0">
                <a:solidFill>
                  <a:schemeClr val="tx1"/>
                </a:solidFill>
                <a:latin typeface="Tuffy-TTF" panose="020B0603060100000000" pitchFamily="34" charset="0"/>
                <a:ea typeface="Tuffy" panose="020B0603060100000000" pitchFamily="34" charset="0"/>
                <a:cs typeface="Arial" panose="020B0604020202020204" pitchFamily="34" charset="0"/>
              </a:rPr>
              <a:t>1. Open the folder and copy all the files.</a:t>
            </a:r>
          </a:p>
        </p:txBody>
      </p:sp>
      <p:sp>
        <p:nvSpPr>
          <p:cNvPr id="8" name="Rectangle 7"/>
          <p:cNvSpPr/>
          <p:nvPr/>
        </p:nvSpPr>
        <p:spPr>
          <a:xfrm>
            <a:off x="3438525" y="1370013"/>
            <a:ext cx="1719263" cy="1116012"/>
          </a:xfrm>
          <a:prstGeom prst="rect">
            <a:avLst/>
          </a:prstGeom>
          <a:solidFill>
            <a:srgbClr val="AEE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dirty="0">
                <a:solidFill>
                  <a:schemeClr val="tx1"/>
                </a:solidFill>
                <a:latin typeface="Tuffy-TTF" panose="020B0603060100000000" pitchFamily="34" charset="0"/>
                <a:ea typeface="Tuffy" panose="020B0603060100000000" pitchFamily="34" charset="0"/>
                <a:cs typeface="Arial" panose="020B0604020202020204" pitchFamily="34" charset="0"/>
              </a:rPr>
              <a:t>2. Paste the copied files into a new folder.</a:t>
            </a:r>
          </a:p>
        </p:txBody>
      </p:sp>
      <p:cxnSp>
        <p:nvCxnSpPr>
          <p:cNvPr id="10" name="Straight Arrow Connector 9"/>
          <p:cNvCxnSpPr/>
          <p:nvPr/>
        </p:nvCxnSpPr>
        <p:spPr>
          <a:xfrm>
            <a:off x="5305425" y="1898650"/>
            <a:ext cx="61753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06675" y="1898650"/>
            <a:ext cx="61595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370" name="Title 2"/>
          <p:cNvSpPr>
            <a:spLocks/>
          </p:cNvSpPr>
          <p:nvPr/>
        </p:nvSpPr>
        <p:spPr bwMode="auto">
          <a:xfrm>
            <a:off x="457200" y="6283325"/>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sz="1000">
                <a:solidFill>
                  <a:schemeClr val="bg1"/>
                </a:solidFill>
                <a:latin typeface="Tuffy-TTF" panose="020B0603060100000000" pitchFamily="34" charset="0"/>
                <a:ea typeface="Tuffy" panose="020B0603060100000000" pitchFamily="34" charset="0"/>
                <a:cs typeface="Arial" panose="020B0604020202020204" pitchFamily="34" charset="0"/>
              </a:rPr>
              <a:t>You may wish to delete this slide before beginning the presentation.</a:t>
            </a:r>
          </a:p>
        </p:txBody>
      </p:sp>
      <p:sp>
        <p:nvSpPr>
          <p:cNvPr id="17" name="Rectangle 16"/>
          <p:cNvSpPr/>
          <p:nvPr/>
        </p:nvSpPr>
        <p:spPr>
          <a:xfrm>
            <a:off x="6107113" y="1370013"/>
            <a:ext cx="2195512" cy="1116012"/>
          </a:xfrm>
          <a:prstGeom prst="rect">
            <a:avLst/>
          </a:prstGeom>
          <a:solidFill>
            <a:srgbClr val="AEE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GB" sz="1200" dirty="0">
                <a:solidFill>
                  <a:schemeClr val="tx1"/>
                </a:solidFill>
                <a:latin typeface="Tuffy-TTF" panose="020B0603060100000000" pitchFamily="34" charset="0"/>
                <a:ea typeface="Tuffy" panose="020B0603060100000000" pitchFamily="34" charset="0"/>
                <a:cs typeface="Arial" panose="020B0604020202020204" pitchFamily="34" charset="0"/>
              </a:rPr>
              <a:t>3. Open the PowerPoint file, enable editing and enter presentation mode (start the slide show).</a:t>
            </a:r>
          </a:p>
        </p:txBody>
      </p:sp>
      <p:grpSp>
        <p:nvGrpSpPr>
          <p:cNvPr id="15372" name="Group 17"/>
          <p:cNvGrpSpPr>
            <a:grpSpLocks/>
          </p:cNvGrpSpPr>
          <p:nvPr/>
        </p:nvGrpSpPr>
        <p:grpSpPr bwMode="auto">
          <a:xfrm>
            <a:off x="5730875" y="3616325"/>
            <a:ext cx="2571750" cy="1601788"/>
            <a:chOff x="5758342" y="3336983"/>
            <a:chExt cx="2571925" cy="1601754"/>
          </a:xfrm>
        </p:grpSpPr>
        <p:cxnSp>
          <p:nvCxnSpPr>
            <p:cNvPr id="28" name="Straight Arrow Connector 27"/>
            <p:cNvCxnSpPr/>
            <p:nvPr/>
          </p:nvCxnSpPr>
          <p:spPr>
            <a:xfrm>
              <a:off x="5758342" y="3494143"/>
              <a:ext cx="32863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5379" name="Picture 29"/>
            <p:cNvPicPr>
              <a:picLocks noChangeAspect="1"/>
            </p:cNvPicPr>
            <p:nvPr/>
          </p:nvPicPr>
          <p:blipFill>
            <a:blip r:embed="rId5">
              <a:extLst>
                <a:ext uri="{28A0092B-C50C-407E-A947-70E740481C1C}">
                  <a14:useLocalDpi xmlns:a14="http://schemas.microsoft.com/office/drawing/2010/main" val="0"/>
                </a:ext>
              </a:extLst>
            </a:blip>
            <a:srcRect t="65628"/>
            <a:stretch>
              <a:fillRect/>
            </a:stretch>
          </p:blipFill>
          <p:spPr bwMode="auto">
            <a:xfrm>
              <a:off x="6164808" y="3336983"/>
              <a:ext cx="2165459" cy="160175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5373" name="Group 20"/>
          <p:cNvGrpSpPr>
            <a:grpSpLocks/>
          </p:cNvGrpSpPr>
          <p:nvPr/>
        </p:nvGrpSpPr>
        <p:grpSpPr bwMode="auto">
          <a:xfrm>
            <a:off x="6137275" y="2884488"/>
            <a:ext cx="2165350" cy="647700"/>
            <a:chOff x="6164808" y="2589878"/>
            <a:chExt cx="2165459" cy="647296"/>
          </a:xfrm>
        </p:grpSpPr>
        <p:pic>
          <p:nvPicPr>
            <p:cNvPr id="15376" name="Picture 22"/>
            <p:cNvPicPr>
              <a:picLocks noChangeAspect="1"/>
            </p:cNvPicPr>
            <p:nvPr/>
          </p:nvPicPr>
          <p:blipFill>
            <a:blip r:embed="rId6">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H="1">
              <a:off x="7934960" y="2748529"/>
              <a:ext cx="79379" cy="2871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15374"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37275" y="2560638"/>
            <a:ext cx="2165350" cy="2254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1431925" y="6019800"/>
            <a:ext cx="6126163" cy="295275"/>
          </a:xfrm>
          <a:prstGeom prst="rect">
            <a:avLst/>
          </a:prstGeom>
          <a:solidFill>
            <a:srgbClr val="AEE9E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dirty="0">
                <a:solidFill>
                  <a:schemeClr val="tx1"/>
                </a:solidFill>
                <a:latin typeface="Tuffy-TTF" panose="020B0603060100000000" pitchFamily="34" charset="0"/>
                <a:ea typeface="Tuffy" panose="020B0603060100000000" pitchFamily="34" charset="0"/>
                <a:cs typeface="Arial" panose="020B0604020202020204" pitchFamily="34" charset="0"/>
              </a:rPr>
              <a:t>Please note the embedded audio may not be compatible with early versions of PowerPoint.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7" y="425513"/>
            <a:ext cx="8255000" cy="5993393"/>
          </a:xfrm>
          <a:prstGeom prst="roundRect">
            <a:avLst>
              <a:gd name="adj" fmla="val 2877"/>
            </a:avLst>
          </a:prstGeom>
          <a:ln w="28575">
            <a:solidFill>
              <a:srgbClr val="FFFBFA"/>
            </a:solidFill>
          </a:ln>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3526"/>
          <a:stretch/>
        </p:blipFill>
        <p:spPr>
          <a:xfrm>
            <a:off x="1222812" y="2933322"/>
            <a:ext cx="1520568" cy="347653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564"/>
          <a:stretch/>
        </p:blipFill>
        <p:spPr>
          <a:xfrm>
            <a:off x="5968539" y="1584360"/>
            <a:ext cx="1871761" cy="4825493"/>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2927"/>
          <a:stretch/>
        </p:blipFill>
        <p:spPr>
          <a:xfrm>
            <a:off x="4192123" y="2833734"/>
            <a:ext cx="1604325" cy="3576119"/>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b="23130"/>
          <a:stretch/>
        </p:blipFill>
        <p:spPr>
          <a:xfrm>
            <a:off x="2574223" y="2890247"/>
            <a:ext cx="1753334" cy="3528660"/>
          </a:xfrm>
          <a:prstGeom prst="rect">
            <a:avLst/>
          </a:prstGeom>
        </p:spPr>
      </p:pic>
      <p:sp>
        <p:nvSpPr>
          <p:cNvPr id="9" name="Rectangle: Rounded Corners 6">
            <a:extLst>
              <a:ext uri="{FF2B5EF4-FFF2-40B4-BE49-F238E27FC236}">
                <a16:creationId xmlns:a16="http://schemas.microsoft.com/office/drawing/2014/main" id="{7E405A8F-5F55-4B27-BAFC-69257B72E5EF}"/>
              </a:ext>
            </a:extLst>
          </p:cNvPr>
          <p:cNvSpPr/>
          <p:nvPr/>
        </p:nvSpPr>
        <p:spPr>
          <a:xfrm>
            <a:off x="684213" y="5088049"/>
            <a:ext cx="7775575" cy="1139342"/>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a:solidFill>
                  <a:schemeClr val="tx1"/>
                </a:solidFill>
                <a:latin typeface="Twinkl" pitchFamily="50" charset="0"/>
              </a:rPr>
              <a:t>“What is your book about, boys?” asked Sana.</a:t>
            </a:r>
          </a:p>
          <a:p>
            <a:r>
              <a:rPr lang="en-US" sz="2000" dirty="0">
                <a:solidFill>
                  <a:schemeClr val="tx1"/>
                </a:solidFill>
                <a:latin typeface="Twinkl" pitchFamily="50" charset="0"/>
              </a:rPr>
              <a:t>“It is about a famous explorer called Ernest Shackleton,” explained Kit. “He led an expedition to find the South Pole.”</a:t>
            </a:r>
            <a:endParaRPr lang="en-GB" sz="2000" dirty="0">
              <a:solidFill>
                <a:schemeClr val="tx1"/>
              </a:solidFill>
              <a:latin typeface="Twinkl" pitchFamily="50" charset="0"/>
            </a:endParaRPr>
          </a:p>
        </p:txBody>
      </p:sp>
    </p:spTree>
    <p:extLst>
      <p:ext uri="{BB962C8B-B14F-4D97-AF65-F5344CB8AC3E}">
        <p14:creationId xmlns:p14="http://schemas.microsoft.com/office/powerpoint/2010/main" val="398191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7" y="425513"/>
            <a:ext cx="8255000" cy="5993393"/>
          </a:xfrm>
          <a:prstGeom prst="roundRect">
            <a:avLst>
              <a:gd name="adj" fmla="val 2877"/>
            </a:avLst>
          </a:prstGeom>
          <a:ln w="28575">
            <a:solidFill>
              <a:srgbClr val="FFFBFA"/>
            </a:solidFill>
          </a:ln>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3526"/>
          <a:stretch/>
        </p:blipFill>
        <p:spPr>
          <a:xfrm>
            <a:off x="1222812" y="2933322"/>
            <a:ext cx="1520568" cy="347653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564"/>
          <a:stretch/>
        </p:blipFill>
        <p:spPr>
          <a:xfrm>
            <a:off x="5968539" y="1584360"/>
            <a:ext cx="1871761" cy="4825493"/>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2927"/>
          <a:stretch/>
        </p:blipFill>
        <p:spPr>
          <a:xfrm>
            <a:off x="4192123" y="2833734"/>
            <a:ext cx="1604325" cy="3576119"/>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b="23130"/>
          <a:stretch/>
        </p:blipFill>
        <p:spPr>
          <a:xfrm>
            <a:off x="2574223" y="2890247"/>
            <a:ext cx="1753334" cy="3528660"/>
          </a:xfrm>
          <a:prstGeom prst="rect">
            <a:avLst/>
          </a:prstGeom>
        </p:spPr>
      </p:pic>
      <p:sp>
        <p:nvSpPr>
          <p:cNvPr id="9" name="Rectangle: Rounded Corners 6">
            <a:extLst>
              <a:ext uri="{FF2B5EF4-FFF2-40B4-BE49-F238E27FC236}">
                <a16:creationId xmlns:a16="http://schemas.microsoft.com/office/drawing/2014/main" id="{7E405A8F-5F55-4B27-BAFC-69257B72E5EF}"/>
              </a:ext>
            </a:extLst>
          </p:cNvPr>
          <p:cNvSpPr/>
          <p:nvPr/>
        </p:nvSpPr>
        <p:spPr>
          <a:xfrm>
            <a:off x="684213" y="5260063"/>
            <a:ext cx="7775575" cy="96732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a:solidFill>
                  <a:schemeClr val="tx1"/>
                </a:solidFill>
                <a:latin typeface="Twinkl" pitchFamily="50" charset="0"/>
              </a:rPr>
              <a:t>“Ah yes, I’ve read about him too,” said Sana. “</a:t>
            </a:r>
            <a:r>
              <a:rPr lang="en-US" sz="2000" dirty="0" err="1">
                <a:solidFill>
                  <a:schemeClr val="tx1"/>
                </a:solidFill>
                <a:latin typeface="Twinkl" pitchFamily="50" charset="0"/>
              </a:rPr>
              <a:t>Brr</a:t>
            </a:r>
            <a:r>
              <a:rPr lang="en-US" sz="2000" dirty="0">
                <a:solidFill>
                  <a:schemeClr val="tx1"/>
                </a:solidFill>
                <a:latin typeface="Twinkl" pitchFamily="50" charset="0"/>
              </a:rPr>
              <a:t>! I don’t fancy the idea of the South Pole myself. It sounds a bit chilly.”</a:t>
            </a:r>
          </a:p>
        </p:txBody>
      </p:sp>
    </p:spTree>
    <p:extLst>
      <p:ext uri="{BB962C8B-B14F-4D97-AF65-F5344CB8AC3E}">
        <p14:creationId xmlns:p14="http://schemas.microsoft.com/office/powerpoint/2010/main" val="352674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7" y="425513"/>
            <a:ext cx="8255000" cy="5993393"/>
          </a:xfrm>
          <a:prstGeom prst="roundRect">
            <a:avLst>
              <a:gd name="adj" fmla="val 2877"/>
            </a:avLst>
          </a:prstGeom>
          <a:ln w="28575">
            <a:solidFill>
              <a:srgbClr val="FFFBFA"/>
            </a:solidFill>
          </a:ln>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3526"/>
          <a:stretch/>
        </p:blipFill>
        <p:spPr>
          <a:xfrm>
            <a:off x="1222812" y="2933322"/>
            <a:ext cx="1520568" cy="347653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564"/>
          <a:stretch/>
        </p:blipFill>
        <p:spPr>
          <a:xfrm>
            <a:off x="5968539" y="1584360"/>
            <a:ext cx="1871761" cy="4825493"/>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2927"/>
          <a:stretch/>
        </p:blipFill>
        <p:spPr>
          <a:xfrm>
            <a:off x="4192123" y="2833734"/>
            <a:ext cx="1604325" cy="3576119"/>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b="23130"/>
          <a:stretch/>
        </p:blipFill>
        <p:spPr>
          <a:xfrm>
            <a:off x="2574223" y="2890247"/>
            <a:ext cx="1753334" cy="3528660"/>
          </a:xfrm>
          <a:prstGeom prst="rect">
            <a:avLst/>
          </a:prstGeom>
        </p:spPr>
      </p:pic>
      <p:sp>
        <p:nvSpPr>
          <p:cNvPr id="9" name="Rectangle: Rounded Corners 6">
            <a:extLst>
              <a:ext uri="{FF2B5EF4-FFF2-40B4-BE49-F238E27FC236}">
                <a16:creationId xmlns:a16="http://schemas.microsoft.com/office/drawing/2014/main" id="{7E405A8F-5F55-4B27-BAFC-69257B72E5EF}"/>
              </a:ext>
            </a:extLst>
          </p:cNvPr>
          <p:cNvSpPr/>
          <p:nvPr/>
        </p:nvSpPr>
        <p:spPr>
          <a:xfrm>
            <a:off x="684213" y="5088048"/>
            <a:ext cx="7775575" cy="1139343"/>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a:solidFill>
                  <a:schemeClr val="tx1"/>
                </a:solidFill>
                <a:latin typeface="Twinkl" pitchFamily="50" charset="0"/>
              </a:rPr>
              <a:t>“It is,” said Jake. “The temperature can get as low as -60ºC and it’s in the middle of Antarctica!”</a:t>
            </a:r>
          </a:p>
          <a:p>
            <a:r>
              <a:rPr lang="en-US" sz="2000" dirty="0">
                <a:solidFill>
                  <a:schemeClr val="tx1"/>
                </a:solidFill>
                <a:latin typeface="Twinkl" pitchFamily="50" charset="0"/>
              </a:rPr>
              <a:t>“I see you’re a bit of a polar expert, Jake,” said Sana, smiling.</a:t>
            </a:r>
            <a:endParaRPr lang="en-GB" sz="2000" dirty="0">
              <a:solidFill>
                <a:schemeClr val="tx1"/>
              </a:solidFill>
              <a:latin typeface="Twinkl" pitchFamily="50" charset="0"/>
            </a:endParaRPr>
          </a:p>
        </p:txBody>
      </p:sp>
    </p:spTree>
    <p:extLst>
      <p:ext uri="{BB962C8B-B14F-4D97-AF65-F5344CB8AC3E}">
        <p14:creationId xmlns:p14="http://schemas.microsoft.com/office/powerpoint/2010/main" val="310967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
        <p:nvSpPr>
          <p:cNvPr id="12" name="Rectangle: Rounded Corners 20">
            <a:extLst>
              <a:ext uri="{FF2B5EF4-FFF2-40B4-BE49-F238E27FC236}">
                <a16:creationId xmlns:a16="http://schemas.microsoft.com/office/drawing/2014/main" id="{952826CA-6601-45AE-9934-869E8EDAD2E8}"/>
              </a:ext>
            </a:extLst>
          </p:cNvPr>
          <p:cNvSpPr/>
          <p:nvPr/>
        </p:nvSpPr>
        <p:spPr>
          <a:xfrm>
            <a:off x="684213" y="824052"/>
            <a:ext cx="7775575" cy="1165613"/>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2000" dirty="0">
                <a:solidFill>
                  <a:schemeClr val="tx1"/>
                </a:solidFill>
                <a:latin typeface="Twinkl" pitchFamily="50" charset="0"/>
              </a:rPr>
              <a:t>The spelling pattern </a:t>
            </a:r>
            <a:r>
              <a:rPr lang="en-GB" sz="2000" b="1" dirty="0" err="1">
                <a:solidFill>
                  <a:schemeClr val="tx1"/>
                </a:solidFill>
                <a:latin typeface="Twinkl" pitchFamily="50" charset="0"/>
              </a:rPr>
              <a:t>mb</a:t>
            </a:r>
            <a:r>
              <a:rPr lang="en-GB" sz="2000" dirty="0">
                <a:solidFill>
                  <a:schemeClr val="tx1"/>
                </a:solidFill>
                <a:latin typeface="Twinkl" pitchFamily="50" charset="0"/>
              </a:rPr>
              <a:t> saying /m/ usually appears at the end of a word.</a:t>
            </a:r>
          </a:p>
        </p:txBody>
      </p:sp>
      <p:sp>
        <p:nvSpPr>
          <p:cNvPr id="13" name="Rectangle 12">
            <a:extLst>
              <a:ext uri="{FF2B5EF4-FFF2-40B4-BE49-F238E27FC236}">
                <a16:creationId xmlns:a16="http://schemas.microsoft.com/office/drawing/2014/main" id="{67E7079A-C714-453E-9F5C-637321D67454}"/>
              </a:ext>
            </a:extLst>
          </p:cNvPr>
          <p:cNvSpPr/>
          <p:nvPr/>
        </p:nvSpPr>
        <p:spPr>
          <a:xfrm>
            <a:off x="3777452" y="2678701"/>
            <a:ext cx="1555234" cy="830997"/>
          </a:xfrm>
          <a:prstGeom prst="rect">
            <a:avLst/>
          </a:prstGeom>
        </p:spPr>
        <p:txBody>
          <a:bodyPr wrap="none">
            <a:spAutoFit/>
          </a:bodyPr>
          <a:lstStyle/>
          <a:p>
            <a:pPr algn="ctr"/>
            <a:r>
              <a:rPr lang="en-GB" sz="4800" dirty="0"/>
              <a:t>la</a:t>
            </a:r>
            <a:r>
              <a:rPr lang="en-GB" sz="4800" dirty="0">
                <a:solidFill>
                  <a:srgbClr val="2DB6BC"/>
                </a:solidFill>
              </a:rPr>
              <a:t>mb</a:t>
            </a:r>
          </a:p>
        </p:txBody>
      </p:sp>
      <p:sp>
        <p:nvSpPr>
          <p:cNvPr id="14" name="Rectangle 13">
            <a:extLst>
              <a:ext uri="{FF2B5EF4-FFF2-40B4-BE49-F238E27FC236}">
                <a16:creationId xmlns:a16="http://schemas.microsoft.com/office/drawing/2014/main" id="{86EE65F7-1EFA-478E-AEA6-9032E2696B73}"/>
              </a:ext>
            </a:extLst>
          </p:cNvPr>
          <p:cNvSpPr/>
          <p:nvPr/>
        </p:nvSpPr>
        <p:spPr>
          <a:xfrm>
            <a:off x="3741387" y="3614805"/>
            <a:ext cx="1627370" cy="830997"/>
          </a:xfrm>
          <a:prstGeom prst="rect">
            <a:avLst/>
          </a:prstGeom>
        </p:spPr>
        <p:txBody>
          <a:bodyPr wrap="none">
            <a:spAutoFit/>
          </a:bodyPr>
          <a:lstStyle/>
          <a:p>
            <a:pPr algn="ctr"/>
            <a:r>
              <a:rPr lang="en-GB" sz="4800" dirty="0"/>
              <a:t>co</a:t>
            </a:r>
            <a:r>
              <a:rPr lang="en-GB" sz="4800" dirty="0">
                <a:solidFill>
                  <a:srgbClr val="2DB6BC"/>
                </a:solidFill>
              </a:rPr>
              <a:t>mb</a:t>
            </a:r>
          </a:p>
        </p:txBody>
      </p:sp>
      <p:sp>
        <p:nvSpPr>
          <p:cNvPr id="15" name="Rectangle 14">
            <a:extLst>
              <a:ext uri="{FF2B5EF4-FFF2-40B4-BE49-F238E27FC236}">
                <a16:creationId xmlns:a16="http://schemas.microsoft.com/office/drawing/2014/main" id="{0D2B600C-8A47-4B11-86FF-2699DC3B265A}"/>
              </a:ext>
            </a:extLst>
          </p:cNvPr>
          <p:cNvSpPr/>
          <p:nvPr/>
        </p:nvSpPr>
        <p:spPr>
          <a:xfrm>
            <a:off x="3599522" y="4518541"/>
            <a:ext cx="1911101" cy="830997"/>
          </a:xfrm>
          <a:prstGeom prst="rect">
            <a:avLst/>
          </a:prstGeom>
        </p:spPr>
        <p:txBody>
          <a:bodyPr wrap="none">
            <a:spAutoFit/>
          </a:bodyPr>
          <a:lstStyle/>
          <a:p>
            <a:pPr algn="ctr"/>
            <a:r>
              <a:rPr lang="en-GB" sz="4800" dirty="0"/>
              <a:t>cru</a:t>
            </a:r>
            <a:r>
              <a:rPr lang="en-GB" sz="4800" dirty="0">
                <a:solidFill>
                  <a:srgbClr val="2DB6BC"/>
                </a:solidFill>
              </a:rPr>
              <a:t>mb</a:t>
            </a:r>
          </a:p>
        </p:txBody>
      </p:sp>
      <p:grpSp>
        <p:nvGrpSpPr>
          <p:cNvPr id="16" name="Kit's teachings">
            <a:extLst>
              <a:ext uri="{FF2B5EF4-FFF2-40B4-BE49-F238E27FC236}">
                <a16:creationId xmlns:a16="http://schemas.microsoft.com/office/drawing/2014/main" id="{53FD0CF1-FA53-4803-8F54-925B472D4661}"/>
              </a:ext>
            </a:extLst>
          </p:cNvPr>
          <p:cNvGrpSpPr/>
          <p:nvPr/>
        </p:nvGrpSpPr>
        <p:grpSpPr>
          <a:xfrm>
            <a:off x="683568" y="5157192"/>
            <a:ext cx="4685188" cy="1008112"/>
            <a:chOff x="683568" y="5157192"/>
            <a:chExt cx="4685188" cy="1008112"/>
          </a:xfrm>
        </p:grpSpPr>
        <p:sp>
          <p:nvSpPr>
            <p:cNvPr id="17" name="Rectangle: Rounded Corners 9">
              <a:extLst>
                <a:ext uri="{FF2B5EF4-FFF2-40B4-BE49-F238E27FC236}">
                  <a16:creationId xmlns:a16="http://schemas.microsoft.com/office/drawing/2014/main" id="{949B2036-4D10-435C-8FE9-A3B284EF3966}"/>
                </a:ext>
              </a:extLst>
            </p:cNvPr>
            <p:cNvSpPr/>
            <p:nvPr/>
          </p:nvSpPr>
          <p:spPr>
            <a:xfrm>
              <a:off x="1475655" y="5517232"/>
              <a:ext cx="3893101" cy="432048"/>
            </a:xfrm>
            <a:prstGeom prst="roundRect">
              <a:avLst>
                <a:gd name="adj" fmla="val 50000"/>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latin typeface="Twinkl" pitchFamily="2" charset="77"/>
                </a:rPr>
                <a:t>  Click me for Kit’s teaching tips!</a:t>
              </a:r>
            </a:p>
          </p:txBody>
        </p:sp>
        <p:pic>
          <p:nvPicPr>
            <p:cNvPr id="18" name="Picture 17">
              <a:extLst>
                <a:ext uri="{FF2B5EF4-FFF2-40B4-BE49-F238E27FC236}">
                  <a16:creationId xmlns:a16="http://schemas.microsoft.com/office/drawing/2014/main" id="{D63E1150-E0E9-4600-8006-0F9A404CD6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chemeClr val="accent6"/>
              </a:solidFill>
            </a:ln>
          </p:spPr>
        </p:pic>
      </p:grpSp>
      <p:sp>
        <p:nvSpPr>
          <p:cNvPr id="19" name="Kit's teaching bubble">
            <a:extLst>
              <a:ext uri="{FF2B5EF4-FFF2-40B4-BE49-F238E27FC236}">
                <a16:creationId xmlns:a16="http://schemas.microsoft.com/office/drawing/2014/main" id="{4F70B4BA-A660-436F-BCC3-8151C9561A39}"/>
              </a:ext>
            </a:extLst>
          </p:cNvPr>
          <p:cNvSpPr/>
          <p:nvPr/>
        </p:nvSpPr>
        <p:spPr>
          <a:xfrm>
            <a:off x="1403648" y="4155924"/>
            <a:ext cx="4635202" cy="917676"/>
          </a:xfrm>
          <a:prstGeom prst="wedgeRoundRectCallout">
            <a:avLst>
              <a:gd name="adj1" fmla="val -50011"/>
              <a:gd name="adj2" fmla="val 116376"/>
              <a:gd name="adj3" fmla="val 16667"/>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tx1"/>
                </a:solidFill>
                <a:latin typeface="Twinkl" pitchFamily="50" charset="0"/>
              </a:rPr>
              <a:t>The root of this spelling pattern is historical, from Old English.</a:t>
            </a:r>
          </a:p>
        </p:txBody>
      </p:sp>
      <p:sp>
        <p:nvSpPr>
          <p:cNvPr id="20" name="Close bubble">
            <a:extLst>
              <a:ext uri="{FF2B5EF4-FFF2-40B4-BE49-F238E27FC236}">
                <a16:creationId xmlns:a16="http://schemas.microsoft.com/office/drawing/2014/main" id="{FD1045FB-80F3-4CA9-AD92-7BAF646FF417}"/>
              </a:ext>
            </a:extLst>
          </p:cNvPr>
          <p:cNvSpPr/>
          <p:nvPr/>
        </p:nvSpPr>
        <p:spPr>
          <a:xfrm>
            <a:off x="5821409" y="4097970"/>
            <a:ext cx="284162" cy="2841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35877117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4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5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50000">
                                          <p:cBhvr additive="base">
                                            <p:cTn id="12"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5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50000">
                                          <p:cBhvr additive="base">
                                            <p:cTn id="17"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p:bldP spid="14" grpId="0"/>
          <p:bldP spid="15" grpId="0"/>
          <p:bldP spid="19" grpId="0" animBg="1"/>
          <p:bldP spid="19" grpId="1" animBg="1"/>
          <p:bldP spid="20" grpId="0" animBg="1"/>
          <p:bldP spid="2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p:bldP spid="14" grpId="0"/>
          <p:bldP spid="15" grpId="0"/>
          <p:bldP spid="19" grpId="0" animBg="1"/>
          <p:bldP spid="19" grpId="1" animBg="1"/>
          <p:bldP spid="20" grpId="0" animBg="1"/>
          <p:bldP spid="20" grpId="1"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
        <p:nvSpPr>
          <p:cNvPr id="21" name="Rectangle: Rounded Corners 6">
            <a:extLst>
              <a:ext uri="{FF2B5EF4-FFF2-40B4-BE49-F238E27FC236}">
                <a16:creationId xmlns:a16="http://schemas.microsoft.com/office/drawing/2014/main" id="{7E405A8F-5F55-4B27-BAFC-69257B72E5EF}"/>
              </a:ext>
            </a:extLst>
          </p:cNvPr>
          <p:cNvSpPr/>
          <p:nvPr/>
        </p:nvSpPr>
        <p:spPr>
          <a:xfrm>
            <a:off x="684213" y="956436"/>
            <a:ext cx="7775575" cy="990059"/>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dirty="0">
                <a:solidFill>
                  <a:schemeClr val="tx1"/>
                </a:solidFill>
                <a:latin typeface="Twinkl" pitchFamily="50" charset="0"/>
              </a:rPr>
              <a:t>Kit, Jake and Dan are looking at pictures of the South Pole. Click on the icebergs to reveal a word containing </a:t>
            </a:r>
            <a:r>
              <a:rPr lang="en-GB" sz="2000" b="1" dirty="0" err="1">
                <a:solidFill>
                  <a:schemeClr val="tx1"/>
                </a:solidFill>
                <a:latin typeface="Twinkl" pitchFamily="50" charset="0"/>
              </a:rPr>
              <a:t>mb</a:t>
            </a:r>
            <a:r>
              <a:rPr lang="en-GB" sz="2000" dirty="0">
                <a:solidFill>
                  <a:schemeClr val="tx1"/>
                </a:solidFill>
                <a:latin typeface="Twinkl" pitchFamily="50" charset="0"/>
              </a:rPr>
              <a:t> to read.</a:t>
            </a: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b="23526"/>
          <a:stretch/>
        </p:blipFill>
        <p:spPr>
          <a:xfrm>
            <a:off x="2110051" y="2231884"/>
            <a:ext cx="1827364" cy="4177970"/>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b="22927"/>
          <a:stretch/>
        </p:blipFill>
        <p:spPr>
          <a:xfrm>
            <a:off x="5079362" y="2112202"/>
            <a:ext cx="1928020" cy="4297651"/>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b="23130"/>
          <a:stretch/>
        </p:blipFill>
        <p:spPr>
          <a:xfrm>
            <a:off x="3461462" y="2178290"/>
            <a:ext cx="2107094" cy="4240617"/>
          </a:xfrm>
          <a:prstGeom prst="rect">
            <a:avLst/>
          </a:prstGeom>
        </p:spPr>
      </p:pic>
    </p:spTree>
    <p:extLst>
      <p:ext uri="{BB962C8B-B14F-4D97-AF65-F5344CB8AC3E}">
        <p14:creationId xmlns:p14="http://schemas.microsoft.com/office/powerpoint/2010/main" val="255064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
        <p:nvSpPr>
          <p:cNvPr id="7" name="TextBox 6"/>
          <p:cNvSpPr txBox="1"/>
          <p:nvPr/>
        </p:nvSpPr>
        <p:spPr>
          <a:xfrm>
            <a:off x="2299582" y="4173648"/>
            <a:ext cx="1819746"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lamb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19" y="3713869"/>
            <a:ext cx="5124261" cy="1641010"/>
          </a:xfrm>
          <a:prstGeom prst="rect">
            <a:avLst/>
          </a:prstGeom>
        </p:spPr>
      </p:pic>
    </p:spTree>
    <p:extLst>
      <p:ext uri="{BB962C8B-B14F-4D97-AF65-F5344CB8AC3E}">
        <p14:creationId xmlns:p14="http://schemas.microsoft.com/office/powerpoint/2010/main" val="3038840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sp>
        <p:nvSpPr>
          <p:cNvPr id="7" name="TextBox 6"/>
          <p:cNvSpPr txBox="1"/>
          <p:nvPr/>
        </p:nvSpPr>
        <p:spPr>
          <a:xfrm>
            <a:off x="4481467" y="4707803"/>
            <a:ext cx="1819746"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limb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804" y="4248024"/>
            <a:ext cx="5124261" cy="1641010"/>
          </a:xfrm>
          <a:prstGeom prst="rect">
            <a:avLst/>
          </a:prstGeom>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3379886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sp>
        <p:nvSpPr>
          <p:cNvPr id="7" name="TextBox 6"/>
          <p:cNvSpPr txBox="1"/>
          <p:nvPr/>
        </p:nvSpPr>
        <p:spPr>
          <a:xfrm>
            <a:off x="3512745" y="4508626"/>
            <a:ext cx="1991761"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comb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37" y="4048847"/>
            <a:ext cx="5124261" cy="1641010"/>
          </a:xfrm>
          <a:prstGeom prst="rect">
            <a:avLst/>
          </a:prstGeom>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592257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sp>
        <p:nvSpPr>
          <p:cNvPr id="7" name="TextBox 6"/>
          <p:cNvSpPr txBox="1"/>
          <p:nvPr/>
        </p:nvSpPr>
        <p:spPr>
          <a:xfrm>
            <a:off x="4807391" y="3856777"/>
            <a:ext cx="1991761"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numb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783" y="3396998"/>
            <a:ext cx="5124261" cy="1641010"/>
          </a:xfrm>
          <a:prstGeom prst="rect">
            <a:avLst/>
          </a:prstGeom>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1682502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sp>
        <p:nvSpPr>
          <p:cNvPr id="7" name="TextBox 6"/>
          <p:cNvSpPr txBox="1"/>
          <p:nvPr/>
        </p:nvSpPr>
        <p:spPr>
          <a:xfrm>
            <a:off x="3078179" y="5033728"/>
            <a:ext cx="1991761"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climb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571" y="4573949"/>
            <a:ext cx="5124261" cy="1641010"/>
          </a:xfrm>
          <a:prstGeom prst="rect">
            <a:avLst/>
          </a:prstGeom>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61705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sp>
        <p:nvSpPr>
          <p:cNvPr id="7" name="TextBox 6"/>
          <p:cNvSpPr txBox="1"/>
          <p:nvPr/>
        </p:nvSpPr>
        <p:spPr>
          <a:xfrm>
            <a:off x="4182702" y="4725910"/>
            <a:ext cx="2290526"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thumb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575" y="4275185"/>
            <a:ext cx="5124261" cy="1641010"/>
          </a:xfrm>
          <a:prstGeom prst="rect">
            <a:avLst/>
          </a:prstGeom>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1559982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sp>
        <p:nvSpPr>
          <p:cNvPr id="7" name="TextBox 6"/>
          <p:cNvSpPr txBox="1"/>
          <p:nvPr/>
        </p:nvSpPr>
        <p:spPr>
          <a:xfrm>
            <a:off x="2444436" y="3956365"/>
            <a:ext cx="2290526"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crumb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09" y="3505640"/>
            <a:ext cx="5124261" cy="1641010"/>
          </a:xfrm>
          <a:prstGeom prst="rect">
            <a:avLst/>
          </a:prstGeom>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3665061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6" y="407978"/>
            <a:ext cx="8238653" cy="6030538"/>
          </a:xfrm>
          <a:prstGeom prst="roundRect">
            <a:avLst>
              <a:gd name="adj" fmla="val 3006"/>
            </a:avLst>
          </a:prstGeom>
          <a:ln w="28575">
            <a:solidFill>
              <a:schemeClr val="bg1"/>
            </a:solidFill>
          </a:ln>
        </p:spPr>
      </p:pic>
      <p:sp>
        <p:nvSpPr>
          <p:cNvPr id="7" name="TextBox 6"/>
          <p:cNvSpPr txBox="1"/>
          <p:nvPr/>
        </p:nvSpPr>
        <p:spPr>
          <a:xfrm>
            <a:off x="3965418" y="4535786"/>
            <a:ext cx="2290526" cy="923330"/>
          </a:xfrm>
          <a:prstGeom prst="rect">
            <a:avLst/>
          </a:prstGeom>
          <a:noFill/>
        </p:spPr>
        <p:txBody>
          <a:bodyPr wrap="square" rtlCol="0">
            <a:spAutoFit/>
          </a:bodyPr>
          <a:lstStyle/>
          <a:p>
            <a:r>
              <a:rPr lang="en-GB" sz="5400" b="1" dirty="0">
                <a:ln>
                  <a:solidFill>
                    <a:sysClr val="windowText" lastClr="000000"/>
                  </a:solidFill>
                </a:ln>
                <a:solidFill>
                  <a:schemeClr val="bg1"/>
                </a:solidFill>
              </a:rPr>
              <a:t>bomb</a:t>
            </a:r>
          </a:p>
        </p:txBody>
      </p:sp>
      <p:pic>
        <p:nvPicPr>
          <p:cNvPr id="3" name="icebe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291" y="4085061"/>
            <a:ext cx="5124261" cy="1641010"/>
          </a:xfrm>
          <a:prstGeom prst="rect">
            <a:avLst/>
          </a:prstGeom>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4028928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4109" y="2631542"/>
            <a:ext cx="1818091" cy="3263774"/>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076" y="2651159"/>
            <a:ext cx="1818091" cy="3263774"/>
          </a:xfrm>
          <a:prstGeom prst="rect">
            <a:avLst/>
          </a:prstGeom>
        </p:spPr>
      </p:pic>
      <p:grpSp>
        <p:nvGrpSpPr>
          <p:cNvPr id="8" name="Group 7"/>
          <p:cNvGrpSpPr/>
          <p:nvPr/>
        </p:nvGrpSpPr>
        <p:grpSpPr>
          <a:xfrm>
            <a:off x="7776356" y="227397"/>
            <a:ext cx="1367644" cy="504056"/>
            <a:chOff x="7776356" y="1700808"/>
            <a:chExt cx="1367644" cy="504056"/>
          </a:xfrm>
          <a:solidFill>
            <a:schemeClr val="accent6"/>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sp>
        <p:nvSpPr>
          <p:cNvPr id="7" name="Title 1"/>
          <p:cNvSpPr>
            <a:spLocks noGrp="1"/>
          </p:cNvSpPr>
          <p:nvPr>
            <p:ph type="title"/>
          </p:nvPr>
        </p:nvSpPr>
        <p:spPr>
          <a:xfrm>
            <a:off x="457200" y="479425"/>
            <a:ext cx="8220075" cy="993775"/>
          </a:xfrm>
        </p:spPr>
        <p:txBody>
          <a:bodyPr/>
          <a:lstStyle/>
          <a:p>
            <a:pPr eaLnBrk="1" hangingPunct="1"/>
            <a:r>
              <a:rPr lang="en-GB" altLang="en-US" dirty="0"/>
              <a:t>Marching Penguins</a:t>
            </a:r>
          </a:p>
        </p:txBody>
      </p:sp>
      <p:sp>
        <p:nvSpPr>
          <p:cNvPr id="11" name="Rectangle: Rounded Corners 15">
            <a:extLst>
              <a:ext uri="{FF2B5EF4-FFF2-40B4-BE49-F238E27FC236}">
                <a16:creationId xmlns:a16="http://schemas.microsoft.com/office/drawing/2014/main" id="{B3E7A0D5-36EC-4F2A-AFCF-B1CFD7242B86}"/>
              </a:ext>
            </a:extLst>
          </p:cNvPr>
          <p:cNvSpPr/>
          <p:nvPr/>
        </p:nvSpPr>
        <p:spPr>
          <a:xfrm>
            <a:off x="711200" y="1461688"/>
            <a:ext cx="7721601" cy="83383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dirty="0">
                <a:solidFill>
                  <a:schemeClr val="tx1"/>
                </a:solidFill>
                <a:latin typeface="Twinkl" pitchFamily="50" charset="0"/>
              </a:rPr>
              <a:t>The boys discover that penguins live at the South Pole. </a:t>
            </a:r>
            <a:r>
              <a:rPr lang="en-GB" sz="2000" dirty="0">
                <a:solidFill>
                  <a:schemeClr val="tx1"/>
                </a:solidFill>
              </a:rPr>
              <a:t>Match the picture to the correct penguin.</a:t>
            </a:r>
            <a:endParaRPr lang="en-GB" sz="2000" dirty="0">
              <a:solidFill>
                <a:schemeClr val="tx1"/>
              </a:solidFill>
              <a:latin typeface="Twinkl" pitchFamily="50"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750" y="2824683"/>
            <a:ext cx="1818091" cy="3263774"/>
          </a:xfrm>
          <a:prstGeom prst="rect">
            <a:avLst/>
          </a:prstGeom>
        </p:spPr>
      </p:pic>
    </p:spTree>
    <p:extLst>
      <p:ext uri="{BB962C8B-B14F-4D97-AF65-F5344CB8AC3E}">
        <p14:creationId xmlns:p14="http://schemas.microsoft.com/office/powerpoint/2010/main" val="218277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xplosion 2 29"/>
          <p:cNvSpPr/>
          <p:nvPr/>
        </p:nvSpPr>
        <p:spPr>
          <a:xfrm rot="19743348">
            <a:off x="6744834" y="3548961"/>
            <a:ext cx="2571184" cy="2571184"/>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52182" r="-54451"/>
          <a:stretch/>
        </p:blipFill>
        <p:spPr>
          <a:xfrm>
            <a:off x="3657600" y="808657"/>
            <a:ext cx="1738265" cy="1749174"/>
          </a:xfrm>
          <a:prstGeom prst="ellipse">
            <a:avLst/>
          </a:prstGeom>
          <a:ln w="28575">
            <a:solidFill>
              <a:schemeClr val="accent6"/>
            </a:solidFill>
          </a:ln>
        </p:spPr>
      </p:pic>
      <p:grpSp>
        <p:nvGrpSpPr>
          <p:cNvPr id="8" name="Group 7"/>
          <p:cNvGrpSpPr/>
          <p:nvPr/>
        </p:nvGrpSpPr>
        <p:grpSpPr>
          <a:xfrm>
            <a:off x="7776356" y="227397"/>
            <a:ext cx="1367644" cy="504056"/>
            <a:chOff x="7776356" y="1700808"/>
            <a:chExt cx="1367644" cy="504056"/>
          </a:xfrm>
          <a:solidFill>
            <a:schemeClr val="accent6"/>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5" name="thumb"/>
          <p:cNvGrpSpPr/>
          <p:nvPr/>
        </p:nvGrpSpPr>
        <p:grpSpPr>
          <a:xfrm>
            <a:off x="5822459" y="2965008"/>
            <a:ext cx="1249378" cy="2352021"/>
            <a:chOff x="769544" y="2942376"/>
            <a:chExt cx="1249378" cy="235202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826" y="2942376"/>
              <a:ext cx="1060765" cy="1904248"/>
            </a:xfrm>
            <a:prstGeom prst="rect">
              <a:avLst/>
            </a:prstGeom>
          </p:spPr>
        </p:pic>
        <p:sp>
          <p:nvSpPr>
            <p:cNvPr id="4" name="TextBox 3"/>
            <p:cNvSpPr txBox="1"/>
            <p:nvPr/>
          </p:nvSpPr>
          <p:spPr>
            <a:xfrm>
              <a:off x="769544" y="4771177"/>
              <a:ext cx="1249378"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thumb</a:t>
              </a:r>
            </a:p>
          </p:txBody>
        </p:sp>
      </p:grpSp>
      <p:grpSp>
        <p:nvGrpSpPr>
          <p:cNvPr id="6" name="climb"/>
          <p:cNvGrpSpPr/>
          <p:nvPr/>
        </p:nvGrpSpPr>
        <p:grpSpPr>
          <a:xfrm>
            <a:off x="7448132" y="3809999"/>
            <a:ext cx="1107392" cy="2424449"/>
            <a:chOff x="2097535" y="3809999"/>
            <a:chExt cx="1107392" cy="2424449"/>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535" y="3809999"/>
              <a:ext cx="1060765" cy="1904248"/>
            </a:xfrm>
            <a:prstGeom prst="rect">
              <a:avLst/>
            </a:prstGeom>
          </p:spPr>
        </p:pic>
        <p:sp>
          <p:nvSpPr>
            <p:cNvPr id="19" name="TextBox 18"/>
            <p:cNvSpPr txBox="1"/>
            <p:nvPr/>
          </p:nvSpPr>
          <p:spPr>
            <a:xfrm>
              <a:off x="2126055" y="5711228"/>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climb</a:t>
              </a:r>
            </a:p>
          </p:txBody>
        </p:sp>
      </p:grpSp>
      <p:grpSp>
        <p:nvGrpSpPr>
          <p:cNvPr id="24" name="lamb"/>
          <p:cNvGrpSpPr/>
          <p:nvPr/>
        </p:nvGrpSpPr>
        <p:grpSpPr>
          <a:xfrm>
            <a:off x="2525993" y="2919741"/>
            <a:ext cx="1116445" cy="2442555"/>
            <a:chOff x="3327297" y="2948411"/>
            <a:chExt cx="1116445" cy="244255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297" y="2948411"/>
              <a:ext cx="1060765" cy="1904248"/>
            </a:xfrm>
            <a:prstGeom prst="rect">
              <a:avLst/>
            </a:prstGeom>
          </p:spPr>
        </p:pic>
        <p:sp>
          <p:nvSpPr>
            <p:cNvPr id="20" name="TextBox 19"/>
            <p:cNvSpPr txBox="1"/>
            <p:nvPr/>
          </p:nvSpPr>
          <p:spPr>
            <a:xfrm>
              <a:off x="3364870" y="4867746"/>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lamb</a:t>
              </a:r>
            </a:p>
          </p:txBody>
        </p:sp>
      </p:grpSp>
      <p:grpSp>
        <p:nvGrpSpPr>
          <p:cNvPr id="25" name="comb"/>
          <p:cNvGrpSpPr/>
          <p:nvPr/>
        </p:nvGrpSpPr>
        <p:grpSpPr>
          <a:xfrm>
            <a:off x="1057370" y="3767751"/>
            <a:ext cx="1089584" cy="2466697"/>
            <a:chOff x="4775702" y="2968027"/>
            <a:chExt cx="1089584" cy="246669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521" y="2968027"/>
              <a:ext cx="1060765" cy="1904248"/>
            </a:xfrm>
            <a:prstGeom prst="rect">
              <a:avLst/>
            </a:prstGeom>
          </p:spPr>
        </p:pic>
        <p:sp>
          <p:nvSpPr>
            <p:cNvPr id="21" name="TextBox 20"/>
            <p:cNvSpPr txBox="1"/>
            <p:nvPr/>
          </p:nvSpPr>
          <p:spPr>
            <a:xfrm>
              <a:off x="4775702" y="4911504"/>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comb</a:t>
              </a:r>
            </a:p>
          </p:txBody>
        </p:sp>
      </p:grpSp>
      <p:grpSp>
        <p:nvGrpSpPr>
          <p:cNvPr id="27" name="crumbs"/>
          <p:cNvGrpSpPr/>
          <p:nvPr/>
        </p:nvGrpSpPr>
        <p:grpSpPr>
          <a:xfrm>
            <a:off x="4018733" y="2929549"/>
            <a:ext cx="1427431" cy="2422938"/>
            <a:chOff x="7128093" y="2974062"/>
            <a:chExt cx="1427431" cy="2422938"/>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4992" y="2974062"/>
              <a:ext cx="1060765" cy="1904248"/>
            </a:xfrm>
            <a:prstGeom prst="rect">
              <a:avLst/>
            </a:prstGeom>
          </p:spPr>
        </p:pic>
        <p:sp>
          <p:nvSpPr>
            <p:cNvPr id="23" name="TextBox 22"/>
            <p:cNvSpPr txBox="1"/>
            <p:nvPr/>
          </p:nvSpPr>
          <p:spPr>
            <a:xfrm>
              <a:off x="7128093" y="4873780"/>
              <a:ext cx="1427431"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crumbs</a:t>
              </a:r>
            </a:p>
          </p:txBody>
        </p:sp>
      </p:grpSp>
    </p:spTree>
    <p:extLst>
      <p:ext uri="{BB962C8B-B14F-4D97-AF65-F5344CB8AC3E}">
        <p14:creationId xmlns:p14="http://schemas.microsoft.com/office/powerpoint/2010/main" val="36426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20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5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20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par>
                                <p:cTn id="29" presetID="53" presetClass="entr" presetSubtype="16"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out)">
                                      <p:cBhvr>
                                        <p:cTn id="39" dur="700"/>
                                        <p:tgtEl>
                                          <p:spTgt spid="30"/>
                                        </p:tgtEl>
                                      </p:cBhvr>
                                    </p:animEffec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rot="19743348">
            <a:off x="226339" y="2589294"/>
            <a:ext cx="2571184" cy="2571184"/>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6"/>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5" name="thumb"/>
          <p:cNvGrpSpPr/>
          <p:nvPr/>
        </p:nvGrpSpPr>
        <p:grpSpPr>
          <a:xfrm>
            <a:off x="769544" y="2942376"/>
            <a:ext cx="1249378" cy="2352021"/>
            <a:chOff x="769544" y="2942376"/>
            <a:chExt cx="1249378" cy="2352021"/>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826" y="2942376"/>
              <a:ext cx="1060765" cy="1904248"/>
            </a:xfrm>
            <a:prstGeom prst="rect">
              <a:avLst/>
            </a:prstGeom>
          </p:spPr>
        </p:pic>
        <p:sp>
          <p:nvSpPr>
            <p:cNvPr id="4" name="TextBox 3"/>
            <p:cNvSpPr txBox="1"/>
            <p:nvPr/>
          </p:nvSpPr>
          <p:spPr>
            <a:xfrm>
              <a:off x="769544" y="4771177"/>
              <a:ext cx="1249378"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thumb</a:t>
              </a:r>
            </a:p>
          </p:txBody>
        </p:sp>
      </p:grpSp>
      <p:grpSp>
        <p:nvGrpSpPr>
          <p:cNvPr id="6" name="climb"/>
          <p:cNvGrpSpPr/>
          <p:nvPr/>
        </p:nvGrpSpPr>
        <p:grpSpPr>
          <a:xfrm>
            <a:off x="2467860" y="3809999"/>
            <a:ext cx="1107392" cy="2424449"/>
            <a:chOff x="2097535" y="3809999"/>
            <a:chExt cx="1107392" cy="242444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535" y="3809999"/>
              <a:ext cx="1060765" cy="1904248"/>
            </a:xfrm>
            <a:prstGeom prst="rect">
              <a:avLst/>
            </a:prstGeom>
          </p:spPr>
        </p:pic>
        <p:sp>
          <p:nvSpPr>
            <p:cNvPr id="19" name="TextBox 18"/>
            <p:cNvSpPr txBox="1"/>
            <p:nvPr/>
          </p:nvSpPr>
          <p:spPr>
            <a:xfrm>
              <a:off x="2126055" y="5711228"/>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climb</a:t>
              </a:r>
            </a:p>
          </p:txBody>
        </p:sp>
      </p:grpSp>
      <p:grpSp>
        <p:nvGrpSpPr>
          <p:cNvPr id="24" name="lamb"/>
          <p:cNvGrpSpPr/>
          <p:nvPr/>
        </p:nvGrpSpPr>
        <p:grpSpPr>
          <a:xfrm>
            <a:off x="4024190" y="2948411"/>
            <a:ext cx="1116445" cy="2442555"/>
            <a:chOff x="3327297" y="2948411"/>
            <a:chExt cx="1116445" cy="2442555"/>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297" y="2948411"/>
              <a:ext cx="1060765" cy="1904248"/>
            </a:xfrm>
            <a:prstGeom prst="rect">
              <a:avLst/>
            </a:prstGeom>
          </p:spPr>
        </p:pic>
        <p:sp>
          <p:nvSpPr>
            <p:cNvPr id="20" name="TextBox 19"/>
            <p:cNvSpPr txBox="1"/>
            <p:nvPr/>
          </p:nvSpPr>
          <p:spPr>
            <a:xfrm>
              <a:off x="3364870" y="4867746"/>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lamb</a:t>
              </a:r>
            </a:p>
          </p:txBody>
        </p:sp>
      </p:grpSp>
      <p:grpSp>
        <p:nvGrpSpPr>
          <p:cNvPr id="25" name="comb"/>
          <p:cNvGrpSpPr/>
          <p:nvPr/>
        </p:nvGrpSpPr>
        <p:grpSpPr>
          <a:xfrm>
            <a:off x="5589572" y="3767751"/>
            <a:ext cx="1089584" cy="2466697"/>
            <a:chOff x="4775702" y="2968027"/>
            <a:chExt cx="1089584" cy="246669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521" y="2968027"/>
              <a:ext cx="1060765" cy="1904248"/>
            </a:xfrm>
            <a:prstGeom prst="rect">
              <a:avLst/>
            </a:prstGeom>
          </p:spPr>
        </p:pic>
        <p:sp>
          <p:nvSpPr>
            <p:cNvPr id="21" name="TextBox 20"/>
            <p:cNvSpPr txBox="1"/>
            <p:nvPr/>
          </p:nvSpPr>
          <p:spPr>
            <a:xfrm>
              <a:off x="4775702" y="4911504"/>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comb</a:t>
              </a:r>
            </a:p>
          </p:txBody>
        </p:sp>
      </p:grpSp>
      <p:grpSp>
        <p:nvGrpSpPr>
          <p:cNvPr id="27" name="crumbs"/>
          <p:cNvGrpSpPr/>
          <p:nvPr/>
        </p:nvGrpSpPr>
        <p:grpSpPr>
          <a:xfrm>
            <a:off x="7128093" y="2974062"/>
            <a:ext cx="1427431" cy="2422938"/>
            <a:chOff x="7128093" y="2974062"/>
            <a:chExt cx="1427431" cy="2422938"/>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992" y="2974062"/>
              <a:ext cx="1060765" cy="1904248"/>
            </a:xfrm>
            <a:prstGeom prst="rect">
              <a:avLst/>
            </a:prstGeom>
          </p:spPr>
        </p:pic>
        <p:sp>
          <p:nvSpPr>
            <p:cNvPr id="23" name="TextBox 22"/>
            <p:cNvSpPr txBox="1"/>
            <p:nvPr/>
          </p:nvSpPr>
          <p:spPr>
            <a:xfrm>
              <a:off x="7128093" y="4873780"/>
              <a:ext cx="1427431"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crumbs</a:t>
              </a:r>
            </a:p>
          </p:txBody>
        </p:sp>
      </p:gr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14136" t="-5219" r="-7067" b="5219"/>
          <a:stretch/>
        </p:blipFill>
        <p:spPr>
          <a:xfrm>
            <a:off x="3688169" y="823865"/>
            <a:ext cx="1707697" cy="1734696"/>
          </a:xfrm>
          <a:prstGeom prst="ellipse">
            <a:avLst/>
          </a:prstGeom>
          <a:ln w="28575">
            <a:solidFill>
              <a:schemeClr val="accent6"/>
            </a:solidFill>
          </a:ln>
        </p:spPr>
      </p:pic>
    </p:spTree>
    <p:extLst>
      <p:ext uri="{BB962C8B-B14F-4D97-AF65-F5344CB8AC3E}">
        <p14:creationId xmlns:p14="http://schemas.microsoft.com/office/powerpoint/2010/main" val="398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20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5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20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par>
                                <p:cTn id="29" presetID="53" presetClass="entr" presetSubtype="16"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out)">
                                      <p:cBhvr>
                                        <p:cTn id="39" dur="700"/>
                                        <p:tgtEl>
                                          <p:spTgt spid="2"/>
                                        </p:tgtEl>
                                      </p:cBhvr>
                                    </p:animEffec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24"/>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rot="19743348">
            <a:off x="5413974" y="2589294"/>
            <a:ext cx="2571184" cy="2571184"/>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6"/>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5" name="thumb"/>
          <p:cNvGrpSpPr/>
          <p:nvPr/>
        </p:nvGrpSpPr>
        <p:grpSpPr>
          <a:xfrm>
            <a:off x="4707801" y="2942376"/>
            <a:ext cx="1249378" cy="2352021"/>
            <a:chOff x="769544" y="2942376"/>
            <a:chExt cx="1249378" cy="2352021"/>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826" y="2942376"/>
              <a:ext cx="1060765" cy="1904248"/>
            </a:xfrm>
            <a:prstGeom prst="rect">
              <a:avLst/>
            </a:prstGeom>
          </p:spPr>
        </p:pic>
        <p:sp>
          <p:nvSpPr>
            <p:cNvPr id="4" name="TextBox 3"/>
            <p:cNvSpPr txBox="1"/>
            <p:nvPr/>
          </p:nvSpPr>
          <p:spPr>
            <a:xfrm>
              <a:off x="769544" y="4771177"/>
              <a:ext cx="1249378"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thumb</a:t>
              </a:r>
            </a:p>
          </p:txBody>
        </p:sp>
      </p:grpSp>
      <p:grpSp>
        <p:nvGrpSpPr>
          <p:cNvPr id="6" name="climb"/>
          <p:cNvGrpSpPr/>
          <p:nvPr/>
        </p:nvGrpSpPr>
        <p:grpSpPr>
          <a:xfrm>
            <a:off x="2417093" y="3820562"/>
            <a:ext cx="1107392" cy="2424449"/>
            <a:chOff x="2097535" y="3809999"/>
            <a:chExt cx="1107392" cy="242444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535" y="3809999"/>
              <a:ext cx="1060765" cy="1904248"/>
            </a:xfrm>
            <a:prstGeom prst="rect">
              <a:avLst/>
            </a:prstGeom>
          </p:spPr>
        </p:pic>
        <p:sp>
          <p:nvSpPr>
            <p:cNvPr id="19" name="TextBox 18"/>
            <p:cNvSpPr txBox="1"/>
            <p:nvPr/>
          </p:nvSpPr>
          <p:spPr>
            <a:xfrm>
              <a:off x="2126055" y="5711228"/>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climb</a:t>
              </a:r>
            </a:p>
          </p:txBody>
        </p:sp>
      </p:grpSp>
      <p:grpSp>
        <p:nvGrpSpPr>
          <p:cNvPr id="24" name="lamb"/>
          <p:cNvGrpSpPr/>
          <p:nvPr/>
        </p:nvGrpSpPr>
        <p:grpSpPr>
          <a:xfrm>
            <a:off x="6079551" y="2948411"/>
            <a:ext cx="1116445" cy="2442555"/>
            <a:chOff x="3327297" y="2948411"/>
            <a:chExt cx="1116445" cy="2442555"/>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297" y="2948411"/>
              <a:ext cx="1060765" cy="1904248"/>
            </a:xfrm>
            <a:prstGeom prst="rect">
              <a:avLst/>
            </a:prstGeom>
          </p:spPr>
        </p:pic>
        <p:sp>
          <p:nvSpPr>
            <p:cNvPr id="20" name="TextBox 19"/>
            <p:cNvSpPr txBox="1"/>
            <p:nvPr/>
          </p:nvSpPr>
          <p:spPr>
            <a:xfrm>
              <a:off x="3364870" y="4867746"/>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lamb</a:t>
              </a:r>
            </a:p>
          </p:txBody>
        </p:sp>
      </p:grpSp>
      <p:grpSp>
        <p:nvGrpSpPr>
          <p:cNvPr id="25" name="comb"/>
          <p:cNvGrpSpPr/>
          <p:nvPr/>
        </p:nvGrpSpPr>
        <p:grpSpPr>
          <a:xfrm>
            <a:off x="822025" y="3778314"/>
            <a:ext cx="1089584" cy="2466697"/>
            <a:chOff x="4775702" y="2968027"/>
            <a:chExt cx="1089584" cy="246669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521" y="2968027"/>
              <a:ext cx="1060765" cy="1904248"/>
            </a:xfrm>
            <a:prstGeom prst="rect">
              <a:avLst/>
            </a:prstGeom>
          </p:spPr>
        </p:pic>
        <p:sp>
          <p:nvSpPr>
            <p:cNvPr id="21" name="TextBox 20"/>
            <p:cNvSpPr txBox="1"/>
            <p:nvPr/>
          </p:nvSpPr>
          <p:spPr>
            <a:xfrm>
              <a:off x="4775702" y="4911504"/>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comb</a:t>
              </a:r>
            </a:p>
          </p:txBody>
        </p:sp>
      </p:grpSp>
      <p:grpSp>
        <p:nvGrpSpPr>
          <p:cNvPr id="27" name="crumbs"/>
          <p:cNvGrpSpPr/>
          <p:nvPr/>
        </p:nvGrpSpPr>
        <p:grpSpPr>
          <a:xfrm>
            <a:off x="7128093" y="2974062"/>
            <a:ext cx="1427431" cy="2422938"/>
            <a:chOff x="7128093" y="2974062"/>
            <a:chExt cx="1427431" cy="2422938"/>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992" y="2974062"/>
              <a:ext cx="1060765" cy="1904248"/>
            </a:xfrm>
            <a:prstGeom prst="rect">
              <a:avLst/>
            </a:prstGeom>
          </p:spPr>
        </p:pic>
        <p:sp>
          <p:nvSpPr>
            <p:cNvPr id="23" name="TextBox 22"/>
            <p:cNvSpPr txBox="1"/>
            <p:nvPr/>
          </p:nvSpPr>
          <p:spPr>
            <a:xfrm>
              <a:off x="7128093" y="4873780"/>
              <a:ext cx="1427431"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crumbs</a:t>
              </a:r>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853" t="-17899" r="-25235" b="-14786"/>
          <a:stretch/>
        </p:blipFill>
        <p:spPr>
          <a:xfrm>
            <a:off x="3676657" y="814812"/>
            <a:ext cx="1728261" cy="1724265"/>
          </a:xfrm>
          <a:prstGeom prst="ellipse">
            <a:avLst/>
          </a:prstGeom>
          <a:ln w="28575">
            <a:solidFill>
              <a:schemeClr val="accent6"/>
            </a:solidFill>
          </a:ln>
        </p:spPr>
      </p:pic>
    </p:spTree>
    <p:extLst>
      <p:ext uri="{BB962C8B-B14F-4D97-AF65-F5344CB8AC3E}">
        <p14:creationId xmlns:p14="http://schemas.microsoft.com/office/powerpoint/2010/main" val="18986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20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nodeType="withEffect">
                                  <p:stCondLst>
                                    <p:cond delay="20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5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nodeType="withEffect">
                                  <p:stCondLst>
                                    <p:cond delay="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24"/>
                    </p:tgtEl>
                  </p:cond>
                </p:stCondLst>
                <p:endSync evt="end" delay="0">
                  <p:rtn val="all"/>
                </p:endSync>
                <p:childTnLst>
                  <p:par>
                    <p:cTn id="40" fill="hold">
                      <p:stCondLst>
                        <p:cond delay="0"/>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out)">
                                      <p:cBhvr>
                                        <p:cTn id="44" dur="700"/>
                                        <p:tgtEl>
                                          <p:spTgt spid="2"/>
                                        </p:tgtEl>
                                      </p:cBhvr>
                                    </p:animEffect>
                                  </p:childTnLst>
                                </p:cTn>
                              </p:par>
                            </p:childTnLst>
                          </p:cTn>
                        </p:par>
                      </p:childTnLst>
                    </p:cTn>
                  </p:par>
                </p:childTnLst>
              </p:cTn>
              <p:nextCondLst>
                <p:cond evt="onClick" delay="0">
                  <p:tgtEl>
                    <p:spTgt spid="24"/>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rot="19743348">
            <a:off x="4575774" y="2589294"/>
            <a:ext cx="2571184" cy="2571184"/>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6"/>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5" name="thumb"/>
          <p:cNvGrpSpPr/>
          <p:nvPr/>
        </p:nvGrpSpPr>
        <p:grpSpPr>
          <a:xfrm>
            <a:off x="2509423" y="3031402"/>
            <a:ext cx="1249378" cy="2352021"/>
            <a:chOff x="769544" y="2942376"/>
            <a:chExt cx="1249378" cy="2352021"/>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826" y="2942376"/>
              <a:ext cx="1060765" cy="1904248"/>
            </a:xfrm>
            <a:prstGeom prst="rect">
              <a:avLst/>
            </a:prstGeom>
          </p:spPr>
        </p:pic>
        <p:sp>
          <p:nvSpPr>
            <p:cNvPr id="4" name="TextBox 3"/>
            <p:cNvSpPr txBox="1"/>
            <p:nvPr/>
          </p:nvSpPr>
          <p:spPr>
            <a:xfrm>
              <a:off x="769544" y="4771177"/>
              <a:ext cx="1249378"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thumb</a:t>
              </a:r>
            </a:p>
          </p:txBody>
        </p:sp>
      </p:grpSp>
      <p:grpSp>
        <p:nvGrpSpPr>
          <p:cNvPr id="6" name="climb"/>
          <p:cNvGrpSpPr/>
          <p:nvPr/>
        </p:nvGrpSpPr>
        <p:grpSpPr>
          <a:xfrm>
            <a:off x="6352999" y="3809999"/>
            <a:ext cx="1107392" cy="2424449"/>
            <a:chOff x="2097535" y="3809999"/>
            <a:chExt cx="1107392" cy="242444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535" y="3809999"/>
              <a:ext cx="1060765" cy="1904248"/>
            </a:xfrm>
            <a:prstGeom prst="rect">
              <a:avLst/>
            </a:prstGeom>
          </p:spPr>
        </p:pic>
        <p:sp>
          <p:nvSpPr>
            <p:cNvPr id="19" name="TextBox 18"/>
            <p:cNvSpPr txBox="1"/>
            <p:nvPr/>
          </p:nvSpPr>
          <p:spPr>
            <a:xfrm>
              <a:off x="2126055" y="5711228"/>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climb</a:t>
              </a:r>
            </a:p>
          </p:txBody>
        </p:sp>
      </p:grpSp>
      <p:grpSp>
        <p:nvGrpSpPr>
          <p:cNvPr id="24" name="lamb"/>
          <p:cNvGrpSpPr/>
          <p:nvPr/>
        </p:nvGrpSpPr>
        <p:grpSpPr>
          <a:xfrm>
            <a:off x="7434218" y="2948411"/>
            <a:ext cx="1116445" cy="2442555"/>
            <a:chOff x="3327297" y="2948411"/>
            <a:chExt cx="1116445" cy="2442555"/>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297" y="2948411"/>
              <a:ext cx="1060765" cy="1904248"/>
            </a:xfrm>
            <a:prstGeom prst="rect">
              <a:avLst/>
            </a:prstGeom>
          </p:spPr>
        </p:pic>
        <p:sp>
          <p:nvSpPr>
            <p:cNvPr id="20" name="TextBox 19"/>
            <p:cNvSpPr txBox="1"/>
            <p:nvPr/>
          </p:nvSpPr>
          <p:spPr>
            <a:xfrm>
              <a:off x="3364870" y="4867746"/>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lamb</a:t>
              </a:r>
            </a:p>
          </p:txBody>
        </p:sp>
      </p:grpSp>
      <p:grpSp>
        <p:nvGrpSpPr>
          <p:cNvPr id="25" name="comb"/>
          <p:cNvGrpSpPr/>
          <p:nvPr/>
        </p:nvGrpSpPr>
        <p:grpSpPr>
          <a:xfrm>
            <a:off x="5225358" y="2968027"/>
            <a:ext cx="1089584" cy="2466697"/>
            <a:chOff x="4775702" y="2968027"/>
            <a:chExt cx="1089584" cy="246669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521" y="2968027"/>
              <a:ext cx="1060765" cy="1904248"/>
            </a:xfrm>
            <a:prstGeom prst="rect">
              <a:avLst/>
            </a:prstGeom>
          </p:spPr>
        </p:pic>
        <p:sp>
          <p:nvSpPr>
            <p:cNvPr id="21" name="TextBox 20"/>
            <p:cNvSpPr txBox="1"/>
            <p:nvPr/>
          </p:nvSpPr>
          <p:spPr>
            <a:xfrm>
              <a:off x="4775702" y="4911504"/>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comb</a:t>
              </a:r>
            </a:p>
          </p:txBody>
        </p:sp>
      </p:grpSp>
      <p:grpSp>
        <p:nvGrpSpPr>
          <p:cNvPr id="27" name="crumbs"/>
          <p:cNvGrpSpPr/>
          <p:nvPr/>
        </p:nvGrpSpPr>
        <p:grpSpPr>
          <a:xfrm>
            <a:off x="984249" y="2995943"/>
            <a:ext cx="1427431" cy="2422938"/>
            <a:chOff x="7128093" y="2974062"/>
            <a:chExt cx="1427431" cy="2422938"/>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992" y="2974062"/>
              <a:ext cx="1060765" cy="1904248"/>
            </a:xfrm>
            <a:prstGeom prst="rect">
              <a:avLst/>
            </a:prstGeom>
          </p:spPr>
        </p:pic>
        <p:sp>
          <p:nvSpPr>
            <p:cNvPr id="23" name="TextBox 22"/>
            <p:cNvSpPr txBox="1"/>
            <p:nvPr/>
          </p:nvSpPr>
          <p:spPr>
            <a:xfrm>
              <a:off x="7128093" y="4873780"/>
              <a:ext cx="1427431"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crumbs</a:t>
              </a:r>
            </a:p>
          </p:txBody>
        </p:sp>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480" t="-46431" r="-10404" b="-41112"/>
          <a:stretch/>
        </p:blipFill>
        <p:spPr>
          <a:xfrm>
            <a:off x="3695700" y="804333"/>
            <a:ext cx="1752600" cy="1744133"/>
          </a:xfrm>
          <a:prstGeom prst="ellipse">
            <a:avLst/>
          </a:prstGeom>
          <a:ln w="28575">
            <a:solidFill>
              <a:schemeClr val="accent6"/>
            </a:solidFill>
          </a:ln>
        </p:spPr>
      </p:pic>
    </p:spTree>
    <p:extLst>
      <p:ext uri="{BB962C8B-B14F-4D97-AF65-F5344CB8AC3E}">
        <p14:creationId xmlns:p14="http://schemas.microsoft.com/office/powerpoint/2010/main" val="35484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nodeType="withEffect">
                                  <p:stCondLst>
                                    <p:cond delay="20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nodeType="withEffect">
                                  <p:stCondLst>
                                    <p:cond delay="20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5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nodeType="withEffect">
                                  <p:stCondLst>
                                    <p:cond delay="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out)">
                                      <p:cBhvr>
                                        <p:cTn id="44" dur="700"/>
                                        <p:tgtEl>
                                          <p:spTgt spid="2"/>
                                        </p:tgtEl>
                                      </p:cBhvr>
                                    </p:animEffect>
                                  </p:childTnLst>
                                </p:cTn>
                              </p:par>
                            </p:childTnLst>
                          </p:cTn>
                        </p:par>
                      </p:childTnLst>
                    </p:cTn>
                  </p:par>
                </p:childTnLst>
              </p:cTn>
              <p:nextCondLst>
                <p:cond evt="onClick" delay="0">
                  <p:tgtEl>
                    <p:spTgt spid="25"/>
                  </p:tgtEl>
                </p:cond>
              </p:nextCondLst>
            </p:seq>
            <p:seq concurrent="1" nextAc="seek">
              <p:cTn id="45" restart="whenNotActive" fill="hold" evtFilter="cancelBubble" nodeType="interactiveSeq">
                <p:stCondLst>
                  <p:cond evt="onClick" delay="0">
                    <p:tgtEl>
                      <p:spTgt spid="27"/>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rot="19743348">
            <a:off x="190040" y="2589295"/>
            <a:ext cx="2571184" cy="2571184"/>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6"/>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5" name="thumb"/>
          <p:cNvGrpSpPr/>
          <p:nvPr/>
        </p:nvGrpSpPr>
        <p:grpSpPr>
          <a:xfrm>
            <a:off x="7311502" y="3038945"/>
            <a:ext cx="1249378" cy="2352021"/>
            <a:chOff x="769544" y="2942376"/>
            <a:chExt cx="1249378" cy="2352021"/>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826" y="2942376"/>
              <a:ext cx="1060765" cy="1904248"/>
            </a:xfrm>
            <a:prstGeom prst="rect">
              <a:avLst/>
            </a:prstGeom>
          </p:spPr>
        </p:pic>
        <p:sp>
          <p:nvSpPr>
            <p:cNvPr id="4" name="TextBox 3"/>
            <p:cNvSpPr txBox="1"/>
            <p:nvPr/>
          </p:nvSpPr>
          <p:spPr>
            <a:xfrm>
              <a:off x="769544" y="4771177"/>
              <a:ext cx="1249378"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thumb</a:t>
              </a:r>
            </a:p>
          </p:txBody>
        </p:sp>
      </p:grpSp>
      <p:grpSp>
        <p:nvGrpSpPr>
          <p:cNvPr id="6" name="climb"/>
          <p:cNvGrpSpPr/>
          <p:nvPr/>
        </p:nvGrpSpPr>
        <p:grpSpPr>
          <a:xfrm>
            <a:off x="2609214" y="3809999"/>
            <a:ext cx="1107392" cy="2424449"/>
            <a:chOff x="2097535" y="3809999"/>
            <a:chExt cx="1107392" cy="242444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535" y="3809999"/>
              <a:ext cx="1060765" cy="1904248"/>
            </a:xfrm>
            <a:prstGeom prst="rect">
              <a:avLst/>
            </a:prstGeom>
          </p:spPr>
        </p:pic>
        <p:sp>
          <p:nvSpPr>
            <p:cNvPr id="19" name="TextBox 18"/>
            <p:cNvSpPr txBox="1"/>
            <p:nvPr/>
          </p:nvSpPr>
          <p:spPr>
            <a:xfrm>
              <a:off x="2126055" y="5711228"/>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climb</a:t>
              </a:r>
            </a:p>
          </p:txBody>
        </p:sp>
      </p:grpSp>
      <p:grpSp>
        <p:nvGrpSpPr>
          <p:cNvPr id="24" name="lamb"/>
          <p:cNvGrpSpPr/>
          <p:nvPr/>
        </p:nvGrpSpPr>
        <p:grpSpPr>
          <a:xfrm>
            <a:off x="5732102" y="2948411"/>
            <a:ext cx="1116445" cy="2442555"/>
            <a:chOff x="3327297" y="2948411"/>
            <a:chExt cx="1116445" cy="2442555"/>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297" y="2948411"/>
              <a:ext cx="1060765" cy="1904248"/>
            </a:xfrm>
            <a:prstGeom prst="rect">
              <a:avLst/>
            </a:prstGeom>
          </p:spPr>
        </p:pic>
        <p:sp>
          <p:nvSpPr>
            <p:cNvPr id="20" name="TextBox 19"/>
            <p:cNvSpPr txBox="1"/>
            <p:nvPr/>
          </p:nvSpPr>
          <p:spPr>
            <a:xfrm>
              <a:off x="3364870" y="4867746"/>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lamb</a:t>
              </a:r>
            </a:p>
          </p:txBody>
        </p:sp>
      </p:grpSp>
      <p:grpSp>
        <p:nvGrpSpPr>
          <p:cNvPr id="25" name="comb"/>
          <p:cNvGrpSpPr/>
          <p:nvPr/>
        </p:nvGrpSpPr>
        <p:grpSpPr>
          <a:xfrm>
            <a:off x="4179562" y="2968028"/>
            <a:ext cx="1089584" cy="2466697"/>
            <a:chOff x="4775702" y="2968027"/>
            <a:chExt cx="1089584" cy="246669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521" y="2968027"/>
              <a:ext cx="1060765" cy="1904248"/>
            </a:xfrm>
            <a:prstGeom prst="rect">
              <a:avLst/>
            </a:prstGeom>
          </p:spPr>
        </p:pic>
        <p:sp>
          <p:nvSpPr>
            <p:cNvPr id="21" name="TextBox 20"/>
            <p:cNvSpPr txBox="1"/>
            <p:nvPr/>
          </p:nvSpPr>
          <p:spPr>
            <a:xfrm>
              <a:off x="4775702" y="4911504"/>
              <a:ext cx="1078872"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comb</a:t>
              </a:r>
            </a:p>
          </p:txBody>
        </p:sp>
      </p:grpSp>
      <p:grpSp>
        <p:nvGrpSpPr>
          <p:cNvPr id="27" name="crumbs"/>
          <p:cNvGrpSpPr/>
          <p:nvPr/>
        </p:nvGrpSpPr>
        <p:grpSpPr>
          <a:xfrm>
            <a:off x="718827" y="3016395"/>
            <a:ext cx="1427431" cy="2422938"/>
            <a:chOff x="7128093" y="2974062"/>
            <a:chExt cx="1427431" cy="2422938"/>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992" y="2974062"/>
              <a:ext cx="1060765" cy="1904248"/>
            </a:xfrm>
            <a:prstGeom prst="rect">
              <a:avLst/>
            </a:prstGeom>
          </p:spPr>
        </p:pic>
        <p:sp>
          <p:nvSpPr>
            <p:cNvPr id="23" name="TextBox 22"/>
            <p:cNvSpPr txBox="1"/>
            <p:nvPr/>
          </p:nvSpPr>
          <p:spPr>
            <a:xfrm>
              <a:off x="7128093" y="4873780"/>
              <a:ext cx="1427431" cy="523220"/>
            </a:xfrm>
            <a:prstGeom prst="rect">
              <a:avLst/>
            </a:prstGeom>
            <a:noFill/>
          </p:spPr>
          <p:txBody>
            <a:bodyPr wrap="square" rtlCol="0">
              <a:spAutoFit/>
            </a:bodyPr>
            <a:lstStyle/>
            <a:p>
              <a:r>
                <a:rPr lang="en-GB" sz="2800" b="1" dirty="0">
                  <a:ln>
                    <a:solidFill>
                      <a:sysClr val="windowText" lastClr="000000"/>
                    </a:solidFill>
                  </a:ln>
                  <a:solidFill>
                    <a:schemeClr val="bg1"/>
                  </a:solidFill>
                </a:rPr>
                <a:t>crumbs</a:t>
              </a:r>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162" t="-85005" r="-7223" b="-84391"/>
          <a:stretch/>
        </p:blipFill>
        <p:spPr>
          <a:xfrm>
            <a:off x="3692968" y="804333"/>
            <a:ext cx="1758065" cy="1744133"/>
          </a:xfrm>
          <a:prstGeom prst="ellipse">
            <a:avLst/>
          </a:prstGeom>
          <a:ln w="28575">
            <a:solidFill>
              <a:schemeClr val="accent6"/>
            </a:solidFill>
          </a:ln>
        </p:spPr>
      </p:pic>
    </p:spTree>
    <p:extLst>
      <p:ext uri="{BB962C8B-B14F-4D97-AF65-F5344CB8AC3E}">
        <p14:creationId xmlns:p14="http://schemas.microsoft.com/office/powerpoint/2010/main" val="8379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20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nodeType="withEffect">
                                  <p:stCondLst>
                                    <p:cond delay="20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5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nodeType="withEffect">
                                  <p:stCondLst>
                                    <p:cond delay="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27"/>
                    </p:tgtEl>
                  </p:cond>
                </p:stCondLst>
                <p:endSync evt="end" delay="0">
                  <p:rtn val="all"/>
                </p:endSync>
                <p:childTnLst>
                  <p:par>
                    <p:cTn id="40" fill="hold">
                      <p:stCondLst>
                        <p:cond delay="0"/>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out)">
                                      <p:cBhvr>
                                        <p:cTn id="44" dur="700"/>
                                        <p:tgtEl>
                                          <p:spTgt spid="2"/>
                                        </p:tgtEl>
                                      </p:cBhvr>
                                    </p:animEffec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7" restart="whenNotActive" fill="hold" evtFilter="cancelBubble" nodeType="interactiveSeq">
                <p:stCondLst>
                  <p:cond evt="onClick" delay="0">
                    <p:tgtEl>
                      <p:spTgt spid="25"/>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45972" y="227397"/>
            <a:ext cx="1098028" cy="504056"/>
            <a:chOff x="8045972" y="1700808"/>
            <a:chExt cx="1098028" cy="504056"/>
          </a:xfrm>
          <a:solidFill>
            <a:schemeClr val="accent6"/>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sp>
        <p:nvSpPr>
          <p:cNvPr id="7" name="Title 1"/>
          <p:cNvSpPr>
            <a:spLocks noGrp="1"/>
          </p:cNvSpPr>
          <p:nvPr>
            <p:ph type="title"/>
          </p:nvPr>
        </p:nvSpPr>
        <p:spPr>
          <a:xfrm>
            <a:off x="457200" y="479425"/>
            <a:ext cx="8220075" cy="993775"/>
          </a:xfrm>
        </p:spPr>
        <p:txBody>
          <a:bodyPr/>
          <a:lstStyle/>
          <a:p>
            <a:pPr eaLnBrk="1" hangingPunct="1"/>
            <a:r>
              <a:rPr lang="en-GB" altLang="en-US"/>
              <a:t>Text Detectives</a:t>
            </a:r>
            <a:endParaRPr lang="en-GB" altLang="en-US" dirty="0"/>
          </a:p>
        </p:txBody>
      </p:sp>
      <p:sp>
        <p:nvSpPr>
          <p:cNvPr id="8" name="Rectangle: Rounded Corners 15">
            <a:extLst>
              <a:ext uri="{FF2B5EF4-FFF2-40B4-BE49-F238E27FC236}">
                <a16:creationId xmlns:a16="http://schemas.microsoft.com/office/drawing/2014/main" id="{B3E7A0D5-36EC-4F2A-AFCF-B1CFD7242B86}"/>
              </a:ext>
            </a:extLst>
          </p:cNvPr>
          <p:cNvSpPr/>
          <p:nvPr/>
        </p:nvSpPr>
        <p:spPr>
          <a:xfrm>
            <a:off x="711200" y="1461688"/>
            <a:ext cx="7721601" cy="83383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a:solidFill>
                  <a:schemeClr val="tx1"/>
                </a:solidFill>
                <a:latin typeface="Twinkl" pitchFamily="50" charset="0"/>
              </a:rPr>
              <a:t>The boys are quickly finishing their book. Can you spot any words containing </a:t>
            </a:r>
            <a:r>
              <a:rPr lang="en-GB" sz="2000" b="1">
                <a:solidFill>
                  <a:schemeClr val="tx1"/>
                </a:solidFill>
                <a:latin typeface="Twinkl" pitchFamily="50" charset="0"/>
              </a:rPr>
              <a:t>mb</a:t>
            </a:r>
            <a:r>
              <a:rPr lang="en-GB" sz="2000">
                <a:solidFill>
                  <a:schemeClr val="tx1"/>
                </a:solidFill>
                <a:latin typeface="Twinkl" pitchFamily="50" charset="0"/>
              </a:rPr>
              <a:t> on the pages?</a:t>
            </a:r>
            <a:endParaRPr lang="en-GB" sz="2000" dirty="0">
              <a:solidFill>
                <a:schemeClr val="tx1"/>
              </a:solidFill>
              <a:latin typeface="Twinkl" pitchFamily="50" charset="0"/>
            </a:endParaRPr>
          </a:p>
        </p:txBody>
      </p:sp>
      <p:grpSp>
        <p:nvGrpSpPr>
          <p:cNvPr id="2" name="Group 1"/>
          <p:cNvGrpSpPr/>
          <p:nvPr/>
        </p:nvGrpSpPr>
        <p:grpSpPr>
          <a:xfrm>
            <a:off x="2224306" y="2562344"/>
            <a:ext cx="4695388" cy="3856563"/>
            <a:chOff x="2111813" y="2562344"/>
            <a:chExt cx="4695388" cy="3856563"/>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3526"/>
            <a:stretch/>
          </p:blipFill>
          <p:spPr>
            <a:xfrm>
              <a:off x="2111813" y="2669488"/>
              <a:ext cx="1635964" cy="3740365"/>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22927"/>
            <a:stretch/>
          </p:blipFill>
          <p:spPr>
            <a:xfrm>
              <a:off x="5081124" y="2562344"/>
              <a:ext cx="1726077" cy="384751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23130"/>
            <a:stretch/>
          </p:blipFill>
          <p:spPr>
            <a:xfrm>
              <a:off x="3463224" y="2622458"/>
              <a:ext cx="1886394" cy="3796449"/>
            </a:xfrm>
            <a:prstGeom prst="rect">
              <a:avLst/>
            </a:prstGeom>
          </p:spPr>
        </p:pic>
      </p:grpSp>
    </p:spTree>
    <p:extLst>
      <p:ext uri="{BB962C8B-B14F-4D97-AF65-F5344CB8AC3E}">
        <p14:creationId xmlns:p14="http://schemas.microsoft.com/office/powerpoint/2010/main" val="94953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chemeClr val="accent6"/>
          </a:solidFill>
        </p:grpSpPr>
        <p:sp>
          <p:nvSpPr>
            <p:cNvPr id="5" name="Oval 4"/>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Revisit and Review</a:t>
              </a:r>
            </a:p>
          </p:txBody>
        </p:sp>
      </p:grpSp>
      <p:pic>
        <p:nvPicPr>
          <p:cNvPr id="7" name="Picture 2">
            <a:extLst>
              <a:ext uri="{FF2B5EF4-FFF2-40B4-BE49-F238E27FC236}">
                <a16:creationId xmlns:a16="http://schemas.microsoft.com/office/drawing/2014/main" id="{288917D1-6280-43CF-8912-C65028572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1125538"/>
            <a:ext cx="21367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a:extLst>
              <a:ext uri="{FF2B5EF4-FFF2-40B4-BE49-F238E27FC236}">
                <a16:creationId xmlns:a16="http://schemas.microsoft.com/office/drawing/2014/main" id="{B0FD30A9-908E-473F-AF28-4DCBED034711}"/>
              </a:ext>
            </a:extLst>
          </p:cNvPr>
          <p:cNvSpPr/>
          <p:nvPr/>
        </p:nvSpPr>
        <p:spPr>
          <a:xfrm>
            <a:off x="3011488" y="1116013"/>
            <a:ext cx="5040313" cy="896937"/>
          </a:xfrm>
          <a:prstGeom prst="wedgeRoundRectCallout">
            <a:avLst>
              <a:gd name="adj1" fmla="val -59512"/>
              <a:gd name="adj2" fmla="val 5760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Let’s revisit last week’s focus words…</a:t>
            </a:r>
          </a:p>
        </p:txBody>
      </p:sp>
      <p:sp>
        <p:nvSpPr>
          <p:cNvPr id="9" name="Speech Bubble">
            <a:extLst>
              <a:ext uri="{FF2B5EF4-FFF2-40B4-BE49-F238E27FC236}">
                <a16:creationId xmlns:a16="http://schemas.microsoft.com/office/drawing/2014/main" id="{3F8C1302-CCB1-4F68-A4B2-9359CEC535E5}"/>
              </a:ext>
            </a:extLst>
          </p:cNvPr>
          <p:cNvSpPr/>
          <p:nvPr/>
        </p:nvSpPr>
        <p:spPr>
          <a:xfrm>
            <a:off x="3011488" y="1116013"/>
            <a:ext cx="5040313" cy="896937"/>
          </a:xfrm>
          <a:prstGeom prst="wedgeRoundRectCallout">
            <a:avLst>
              <a:gd name="adj1" fmla="val -59751"/>
              <a:gd name="adj2" fmla="val 5760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I’ll say them and you write them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98" y="862193"/>
            <a:ext cx="7526867" cy="5076983"/>
          </a:xfrm>
          <a:prstGeom prst="rect">
            <a:avLst/>
          </a:prstGeom>
        </p:spPr>
      </p:pic>
      <p:sp>
        <p:nvSpPr>
          <p:cNvPr id="15" name="TextBox 14"/>
          <p:cNvSpPr txBox="1"/>
          <p:nvPr/>
        </p:nvSpPr>
        <p:spPr>
          <a:xfrm>
            <a:off x="4792133" y="1388534"/>
            <a:ext cx="2937934" cy="3139321"/>
          </a:xfrm>
          <a:prstGeom prst="rect">
            <a:avLst/>
          </a:prstGeom>
          <a:noFill/>
        </p:spPr>
        <p:txBody>
          <a:bodyPr wrap="square" rtlCol="0">
            <a:spAutoFit/>
          </a:bodyPr>
          <a:lstStyle/>
          <a:p>
            <a:r>
              <a:rPr lang="en-US" dirty="0">
                <a:latin typeface="Twinkl" pitchFamily="50" charset="0"/>
              </a:rPr>
              <a:t>There were no sheep or </a:t>
            </a:r>
            <a:r>
              <a:rPr lang="en-US" dirty="0">
                <a:solidFill>
                  <a:srgbClr val="DE1E5A"/>
                </a:solidFill>
                <a:latin typeface="Twinkl" pitchFamily="50" charset="0"/>
              </a:rPr>
              <a:t>lambs</a:t>
            </a:r>
            <a:r>
              <a:rPr lang="en-US" dirty="0">
                <a:latin typeface="Twinkl" pitchFamily="50" charset="0"/>
              </a:rPr>
              <a:t> but plenty of interesting birds!</a:t>
            </a:r>
          </a:p>
          <a:p>
            <a:r>
              <a:rPr lang="en-US" dirty="0">
                <a:latin typeface="Twinkl" pitchFamily="50" charset="0"/>
              </a:rPr>
              <a:t>Despite the cold </a:t>
            </a:r>
            <a:r>
              <a:rPr lang="en-US" dirty="0">
                <a:solidFill>
                  <a:srgbClr val="DE1E5A"/>
                </a:solidFill>
                <a:latin typeface="Twinkl" pitchFamily="50" charset="0"/>
              </a:rPr>
              <a:t>numbing</a:t>
            </a:r>
            <a:r>
              <a:rPr lang="en-US" dirty="0">
                <a:latin typeface="Twinkl" pitchFamily="50" charset="0"/>
              </a:rPr>
              <a:t> his </a:t>
            </a:r>
            <a:r>
              <a:rPr lang="en-US" dirty="0">
                <a:solidFill>
                  <a:srgbClr val="DE1E5A"/>
                </a:solidFill>
                <a:latin typeface="Twinkl" pitchFamily="50" charset="0"/>
              </a:rPr>
              <a:t>limbs</a:t>
            </a:r>
            <a:r>
              <a:rPr lang="en-US" dirty="0">
                <a:latin typeface="Twinkl" pitchFamily="50" charset="0"/>
              </a:rPr>
              <a:t>, Shackleton pressed on and came very close to the Pole. Sadly, he became ill and was scared of getting frostbite on his </a:t>
            </a:r>
            <a:r>
              <a:rPr lang="en-US" dirty="0">
                <a:solidFill>
                  <a:srgbClr val="DE1E5A"/>
                </a:solidFill>
                <a:latin typeface="Twinkl" pitchFamily="50" charset="0"/>
              </a:rPr>
              <a:t>thumbs</a:t>
            </a:r>
            <a:r>
              <a:rPr lang="en-US" dirty="0">
                <a:latin typeface="Twinkl" pitchFamily="50" charset="0"/>
              </a:rPr>
              <a:t>. He decided to return home.</a:t>
            </a:r>
            <a:endParaRPr lang="en-GB" dirty="0">
              <a:latin typeface="Twinkl" pitchFamily="50" charset="0"/>
            </a:endParaRPr>
          </a:p>
        </p:txBody>
      </p:sp>
      <p:sp>
        <p:nvSpPr>
          <p:cNvPr id="11" name="TextBox 10"/>
          <p:cNvSpPr txBox="1"/>
          <p:nvPr/>
        </p:nvSpPr>
        <p:spPr>
          <a:xfrm>
            <a:off x="4792133" y="1388533"/>
            <a:ext cx="2937934" cy="3139321"/>
          </a:xfrm>
          <a:prstGeom prst="rect">
            <a:avLst/>
          </a:prstGeom>
          <a:noFill/>
        </p:spPr>
        <p:txBody>
          <a:bodyPr wrap="square" rtlCol="0">
            <a:spAutoFit/>
          </a:bodyPr>
          <a:lstStyle/>
          <a:p>
            <a:r>
              <a:rPr lang="en-US" dirty="0">
                <a:latin typeface="Twinkl" pitchFamily="50" charset="0"/>
              </a:rPr>
              <a:t>There were no sheep or lambs but plenty of interesting birds!</a:t>
            </a:r>
          </a:p>
          <a:p>
            <a:r>
              <a:rPr lang="en-US" dirty="0">
                <a:latin typeface="Twinkl" pitchFamily="50" charset="0"/>
              </a:rPr>
              <a:t>Despite the cold numbing his limbs, Shackleton pressed on and came very close to the Pole. Sadly, he became ill and was scared of getting frostbite on his thumbs. He decided to return home.</a:t>
            </a:r>
            <a:endParaRPr lang="en-GB" dirty="0">
              <a:latin typeface="Twinkl" pitchFamily="50" charset="0"/>
            </a:endParaRPr>
          </a:p>
        </p:txBody>
      </p:sp>
      <p:sp>
        <p:nvSpPr>
          <p:cNvPr id="14" name="TextBox 13"/>
          <p:cNvSpPr txBox="1"/>
          <p:nvPr/>
        </p:nvSpPr>
        <p:spPr>
          <a:xfrm>
            <a:off x="1405466" y="1380067"/>
            <a:ext cx="2937934" cy="3693319"/>
          </a:xfrm>
          <a:prstGeom prst="rect">
            <a:avLst/>
          </a:prstGeom>
          <a:noFill/>
        </p:spPr>
        <p:txBody>
          <a:bodyPr wrap="square" rtlCol="0">
            <a:spAutoFit/>
          </a:bodyPr>
          <a:lstStyle/>
          <a:p>
            <a:r>
              <a:rPr lang="en-US" dirty="0">
                <a:latin typeface="Twinkl" pitchFamily="50" charset="0"/>
              </a:rPr>
              <a:t>Ernest Shackleton went to explore Antarctica. Antarctica is very cold there is lots of snow. He </a:t>
            </a:r>
            <a:r>
              <a:rPr lang="en-US" dirty="0">
                <a:solidFill>
                  <a:srgbClr val="DE1E5A"/>
                </a:solidFill>
                <a:latin typeface="Twinkl" pitchFamily="50" charset="0"/>
              </a:rPr>
              <a:t>combed</a:t>
            </a:r>
            <a:r>
              <a:rPr lang="en-US" dirty="0">
                <a:latin typeface="Twinkl" pitchFamily="50" charset="0"/>
              </a:rPr>
              <a:t> the land to find the South Pole. Shackleton had to cross the ice and </a:t>
            </a:r>
            <a:r>
              <a:rPr lang="en-US" dirty="0">
                <a:solidFill>
                  <a:srgbClr val="DE1E5A"/>
                </a:solidFill>
                <a:latin typeface="Twinkl" pitchFamily="50" charset="0"/>
              </a:rPr>
              <a:t>climb</a:t>
            </a:r>
            <a:r>
              <a:rPr lang="en-US" dirty="0">
                <a:latin typeface="Twinkl" pitchFamily="50" charset="0"/>
              </a:rPr>
              <a:t> over windswept mountains to reach the Pole. The animals he saw there were very different from where he was born in Ireland.</a:t>
            </a:r>
            <a:endParaRPr lang="en-GB" dirty="0">
              <a:latin typeface="Twinkl" pitchFamily="50" charset="0"/>
            </a:endParaRPr>
          </a:p>
        </p:txBody>
      </p:sp>
      <p:sp>
        <p:nvSpPr>
          <p:cNvPr id="10" name="TextBox 9"/>
          <p:cNvSpPr txBox="1"/>
          <p:nvPr/>
        </p:nvSpPr>
        <p:spPr>
          <a:xfrm>
            <a:off x="1405466" y="1380066"/>
            <a:ext cx="2937934" cy="3693319"/>
          </a:xfrm>
          <a:prstGeom prst="rect">
            <a:avLst/>
          </a:prstGeom>
          <a:noFill/>
        </p:spPr>
        <p:txBody>
          <a:bodyPr wrap="square" rtlCol="0">
            <a:spAutoFit/>
          </a:bodyPr>
          <a:lstStyle/>
          <a:p>
            <a:r>
              <a:rPr lang="en-US" dirty="0">
                <a:latin typeface="Twinkl" pitchFamily="50" charset="0"/>
              </a:rPr>
              <a:t>Ernest Shackleton went to explore Antarctica. Antarctica is very cold and there is lots of </a:t>
            </a:r>
            <a:r>
              <a:rPr lang="en-US">
                <a:latin typeface="Twinkl" pitchFamily="50" charset="0"/>
              </a:rPr>
              <a:t>snow. </a:t>
            </a:r>
            <a:r>
              <a:rPr lang="en-US" dirty="0">
                <a:latin typeface="Twinkl" pitchFamily="50" charset="0"/>
              </a:rPr>
              <a:t>He combed the land to find the South Pole. Shackleton had to cross the ice and climb over windswept mountains to reach the Pole. The animals he saw there were very different from where he was born in Ireland.</a:t>
            </a:r>
            <a:endParaRPr lang="en-GB" dirty="0">
              <a:latin typeface="Twinkl" pitchFamily="50" charset="0"/>
            </a:endParaRPr>
          </a:p>
        </p:txBody>
      </p:sp>
      <p:grpSp>
        <p:nvGrpSpPr>
          <p:cNvPr id="6" name="Group 5"/>
          <p:cNvGrpSpPr/>
          <p:nvPr/>
        </p:nvGrpSpPr>
        <p:grpSpPr>
          <a:xfrm>
            <a:off x="8045972" y="227397"/>
            <a:ext cx="1098028" cy="504056"/>
            <a:chOff x="8045972" y="1700808"/>
            <a:chExt cx="1098028" cy="504056"/>
          </a:xfrm>
          <a:solidFill>
            <a:schemeClr val="accent6"/>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grpSp>
        <p:nvGrpSpPr>
          <p:cNvPr id="8" name="Show button"/>
          <p:cNvGrpSpPr>
            <a:grpSpLocks/>
          </p:cNvGrpSpPr>
          <p:nvPr/>
        </p:nvGrpSpPr>
        <p:grpSpPr bwMode="auto">
          <a:xfrm>
            <a:off x="6915150" y="5413693"/>
            <a:ext cx="1498600" cy="666750"/>
            <a:chOff x="6914614" y="5534675"/>
            <a:chExt cx="1499293" cy="666848"/>
          </a:xfrm>
        </p:grpSpPr>
        <p:sp>
          <p:nvSpPr>
            <p:cNvPr id="12" name="Rectangle: Rounded Corners 19">
              <a:extLst>
                <a:ext uri="{FF2B5EF4-FFF2-40B4-BE49-F238E27FC236}">
                  <a16:creationId xmlns:a16="http://schemas.microsoft.com/office/drawing/2014/main" id="{4BC43678-4A88-407D-8123-42A7BF4255CB}"/>
                </a:ext>
              </a:extLst>
            </p:cNvPr>
            <p:cNvSpPr/>
            <p:nvPr/>
          </p:nvSpPr>
          <p:spPr>
            <a:xfrm>
              <a:off x="6914614" y="5650580"/>
              <a:ext cx="1099058" cy="431863"/>
            </a:xfrm>
            <a:prstGeom prst="roundRect">
              <a:avLst>
                <a:gd name="adj" fmla="val 50000"/>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Check</a:t>
              </a:r>
            </a:p>
          </p:txBody>
        </p:sp>
        <p:pic>
          <p:nvPicPr>
            <p:cNvPr id="13" name="Picture 12">
              <a:extLst>
                <a:ext uri="{FF2B5EF4-FFF2-40B4-BE49-F238E27FC236}">
                  <a16:creationId xmlns:a16="http://schemas.microsoft.com/office/drawing/2014/main" id="{2A1ED39E-F6F6-4A5E-8BCF-252811413D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chemeClr val="accent6"/>
              </a:solidFill>
            </a:ln>
          </p:spPr>
        </p:pic>
      </p:grpSp>
    </p:spTree>
    <p:extLst>
      <p:ext uri="{BB962C8B-B14F-4D97-AF65-F5344CB8AC3E}">
        <p14:creationId xmlns:p14="http://schemas.microsoft.com/office/powerpoint/2010/main" val="3583155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nextCondLst>
                <p:cond evt="onClick" delay="0">
                  <p:tgtEl>
                    <p:spTgt spid="8"/>
                  </p:tgtEl>
                </p:cond>
              </p:nextCondLst>
            </p:seq>
          </p:childTnLst>
        </p:cTn>
      </p:par>
    </p:tnLst>
    <p:bldLst>
      <p:bldP spid="15" grpId="0"/>
      <p:bldP spid="11" grpId="0"/>
      <p:bldP spid="14"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7" y="425513"/>
            <a:ext cx="8255000" cy="5993393"/>
          </a:xfrm>
          <a:prstGeom prst="roundRect">
            <a:avLst>
              <a:gd name="adj" fmla="val 2877"/>
            </a:avLst>
          </a:prstGeom>
          <a:ln w="28575">
            <a:solidFill>
              <a:srgbClr val="FFFBFA"/>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3526"/>
          <a:stretch/>
        </p:blipFill>
        <p:spPr>
          <a:xfrm>
            <a:off x="1413934" y="1615606"/>
            <a:ext cx="2096912" cy="479424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22927"/>
          <a:stretch/>
        </p:blipFill>
        <p:spPr>
          <a:xfrm>
            <a:off x="5526118" y="1478270"/>
            <a:ext cx="2212416" cy="4931584"/>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23130"/>
          <a:stretch/>
        </p:blipFill>
        <p:spPr>
          <a:xfrm>
            <a:off x="3249463" y="1552772"/>
            <a:ext cx="2417904" cy="4866135"/>
          </a:xfrm>
          <a:prstGeom prst="rect">
            <a:avLst/>
          </a:prstGeom>
        </p:spPr>
      </p:pic>
      <p:sp>
        <p:nvSpPr>
          <p:cNvPr id="9" name="Rectangle: Rounded Corners 6">
            <a:extLst>
              <a:ext uri="{FF2B5EF4-FFF2-40B4-BE49-F238E27FC236}">
                <a16:creationId xmlns:a16="http://schemas.microsoft.com/office/drawing/2014/main" id="{7E405A8F-5F55-4B27-BAFC-69257B72E5EF}"/>
              </a:ext>
            </a:extLst>
          </p:cNvPr>
          <p:cNvSpPr/>
          <p:nvPr/>
        </p:nvSpPr>
        <p:spPr>
          <a:xfrm>
            <a:off x="684213" y="4792134"/>
            <a:ext cx="7775575" cy="143525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a:solidFill>
                  <a:schemeClr val="tx1"/>
                </a:solidFill>
                <a:latin typeface="Twinkl" pitchFamily="50" charset="0"/>
              </a:rPr>
              <a:t>“So, </a:t>
            </a:r>
            <a:r>
              <a:rPr lang="en-US" sz="2000" dirty="0">
                <a:solidFill>
                  <a:schemeClr val="tx1"/>
                </a:solidFill>
                <a:latin typeface="Twinkl" pitchFamily="50" charset="0"/>
              </a:rPr>
              <a:t>Shackleton didn’t make it to the South Pole!” said Jake, looking disappointed.</a:t>
            </a:r>
          </a:p>
          <a:p>
            <a:r>
              <a:rPr lang="en-US" sz="2000" dirty="0">
                <a:solidFill>
                  <a:schemeClr val="tx1"/>
                </a:solidFill>
                <a:latin typeface="Twinkl" pitchFamily="50" charset="0"/>
              </a:rPr>
              <a:t>“No,” said Kit, with a glint in his eye. “He didn’t but do you think that we could?”</a:t>
            </a:r>
            <a:endParaRPr lang="en-GB" sz="2000" dirty="0">
              <a:solidFill>
                <a:schemeClr val="tx1"/>
              </a:solidFill>
              <a:latin typeface="Twinkl" pitchFamily="50" charset="0"/>
            </a:endParaRPr>
          </a:p>
        </p:txBody>
      </p:sp>
      <p:grpSp>
        <p:nvGrpSpPr>
          <p:cNvPr id="12" name="Group 11"/>
          <p:cNvGrpSpPr/>
          <p:nvPr/>
        </p:nvGrpSpPr>
        <p:grpSpPr>
          <a:xfrm>
            <a:off x="8045972" y="227397"/>
            <a:ext cx="1098028" cy="504056"/>
            <a:chOff x="8045972" y="1700808"/>
            <a:chExt cx="1098028" cy="504056"/>
          </a:xfrm>
          <a:solidFill>
            <a:schemeClr val="accent6"/>
          </a:solidFill>
        </p:grpSpPr>
        <p:sp>
          <p:nvSpPr>
            <p:cNvPr id="13" name="Oval 12"/>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spTree>
    <p:extLst>
      <p:ext uri="{BB962C8B-B14F-4D97-AF65-F5344CB8AC3E}">
        <p14:creationId xmlns:p14="http://schemas.microsoft.com/office/powerpoint/2010/main" val="1091143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387FAB-2940-4988-8E65-FF419658FDD6}"/>
              </a:ext>
            </a:extLst>
          </p:cNvPr>
          <p:cNvSpPr txBox="1"/>
          <p:nvPr/>
        </p:nvSpPr>
        <p:spPr>
          <a:xfrm>
            <a:off x="1902941" y="2328309"/>
            <a:ext cx="5328592" cy="2062103"/>
          </a:xfrm>
          <a:prstGeom prst="rect">
            <a:avLst/>
          </a:prstGeom>
          <a:noFill/>
        </p:spPr>
        <p:txBody>
          <a:bodyPr wrap="square" rtlCol="0">
            <a:spAutoFit/>
          </a:bodyPr>
          <a:lstStyle/>
          <a:p>
            <a:pPr algn="ctr"/>
            <a:r>
              <a:rPr lang="en-GB" sz="8000" b="1" dirty="0" err="1">
                <a:ln w="57150">
                  <a:noFill/>
                </a:ln>
                <a:latin typeface="+mn-lt"/>
              </a:rPr>
              <a:t>mb</a:t>
            </a:r>
            <a:endParaRPr lang="en-GB" sz="8000" b="1" dirty="0">
              <a:ln w="57150">
                <a:noFill/>
              </a:ln>
              <a:latin typeface="+mn-lt"/>
            </a:endParaRPr>
          </a:p>
          <a:p>
            <a:pPr algn="ctr"/>
            <a:r>
              <a:rPr lang="en-GB" sz="4800" dirty="0">
                <a:ln w="57150">
                  <a:noFill/>
                </a:ln>
                <a:latin typeface="Twinkl SemiBold" pitchFamily="2" charset="0"/>
              </a:rPr>
              <a:t>saying /m/</a:t>
            </a:r>
          </a:p>
        </p:txBody>
      </p:sp>
      <p:sp>
        <p:nvSpPr>
          <p:cNvPr id="5" name="Title 1"/>
          <p:cNvSpPr>
            <a:spLocks noGrp="1"/>
          </p:cNvSpPr>
          <p:nvPr>
            <p:ph type="title"/>
          </p:nvPr>
        </p:nvSpPr>
        <p:spPr>
          <a:xfrm>
            <a:off x="457200" y="479425"/>
            <a:ext cx="8220075" cy="993775"/>
          </a:xfrm>
        </p:spPr>
        <p:txBody>
          <a:bodyPr/>
          <a:lstStyle/>
          <a:p>
            <a:r>
              <a:rPr lang="en-GB" altLang="en-US" dirty="0"/>
              <a:t>Today, we have learnt…</a:t>
            </a:r>
          </a:p>
        </p:txBody>
      </p:sp>
      <p:sp>
        <p:nvSpPr>
          <p:cNvPr id="6" name="Title 1"/>
          <p:cNvSpPr txBox="1">
            <a:spLocks/>
          </p:cNvSpPr>
          <p:nvPr/>
        </p:nvSpPr>
        <p:spPr bwMode="auto">
          <a:xfrm>
            <a:off x="447759" y="5345661"/>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r>
              <a:rPr lang="en-GB" altLang="en-US" sz="2000" b="0" dirty="0">
                <a:latin typeface="+mn-lt"/>
              </a:rPr>
              <a:t>The adventure continues next lesson!</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 b="-229"/>
          <a:stretch/>
        </p:blipFill>
        <p:spPr>
          <a:xfrm>
            <a:off x="802596" y="2269066"/>
            <a:ext cx="1564831" cy="4106333"/>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 b="-87"/>
          <a:stretch/>
        </p:blipFill>
        <p:spPr>
          <a:xfrm>
            <a:off x="6832140" y="1126066"/>
            <a:ext cx="1654052" cy="5240867"/>
          </a:xfrm>
          <a:prstGeom prst="rect">
            <a:avLst/>
          </a:prstGeom>
        </p:spPr>
      </p:pic>
    </p:spTree>
    <p:extLst>
      <p:ext uri="{BB962C8B-B14F-4D97-AF65-F5344CB8AC3E}">
        <p14:creationId xmlns:p14="http://schemas.microsoft.com/office/powerpoint/2010/main" val="39510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chemeClr val="accent6"/>
          </a:solidFill>
        </p:grpSpPr>
        <p:sp>
          <p:nvSpPr>
            <p:cNvPr id="5" name="Oval 4"/>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Revisit and Review</a:t>
              </a:r>
            </a:p>
          </p:txBody>
        </p:sp>
      </p:grpSp>
      <p:sp>
        <p:nvSpPr>
          <p:cNvPr id="11" name="Oval 10">
            <a:extLst>
              <a:ext uri="{FF2B5EF4-FFF2-40B4-BE49-F238E27FC236}">
                <a16:creationId xmlns:a16="http://schemas.microsoft.com/office/drawing/2014/main" id="{844CFEB6-68DB-4591-A0DD-ABD7E3E86731}"/>
              </a:ext>
            </a:extLst>
          </p:cNvPr>
          <p:cNvSpPr/>
          <p:nvPr/>
        </p:nvSpPr>
        <p:spPr>
          <a:xfrm>
            <a:off x="2813968" y="1015529"/>
            <a:ext cx="1511300"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Oval 11">
            <a:extLst>
              <a:ext uri="{FF2B5EF4-FFF2-40B4-BE49-F238E27FC236}">
                <a16:creationId xmlns:a16="http://schemas.microsoft.com/office/drawing/2014/main" id="{8FC864FC-8568-4BFD-AE12-4EAC8F8E6D2B}"/>
              </a:ext>
            </a:extLst>
          </p:cNvPr>
          <p:cNvSpPr/>
          <p:nvPr/>
        </p:nvSpPr>
        <p:spPr>
          <a:xfrm>
            <a:off x="2771800" y="4869160"/>
            <a:ext cx="1512887"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Oval 12">
            <a:extLst>
              <a:ext uri="{FF2B5EF4-FFF2-40B4-BE49-F238E27FC236}">
                <a16:creationId xmlns:a16="http://schemas.microsoft.com/office/drawing/2014/main" id="{CFBEF26B-CAA3-44EF-85CD-1A362E358BB1}"/>
              </a:ext>
            </a:extLst>
          </p:cNvPr>
          <p:cNvSpPr/>
          <p:nvPr/>
        </p:nvSpPr>
        <p:spPr>
          <a:xfrm>
            <a:off x="6516216" y="1052736"/>
            <a:ext cx="1512888"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Oval 13">
            <a:extLst>
              <a:ext uri="{FF2B5EF4-FFF2-40B4-BE49-F238E27FC236}">
                <a16:creationId xmlns:a16="http://schemas.microsoft.com/office/drawing/2014/main" id="{B7EE3302-1F7F-4846-BB17-4F560A3EFC8B}"/>
              </a:ext>
            </a:extLst>
          </p:cNvPr>
          <p:cNvSpPr/>
          <p:nvPr/>
        </p:nvSpPr>
        <p:spPr>
          <a:xfrm>
            <a:off x="4644008" y="2919989"/>
            <a:ext cx="1512888" cy="15113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Oval 14">
            <a:extLst>
              <a:ext uri="{FF2B5EF4-FFF2-40B4-BE49-F238E27FC236}">
                <a16:creationId xmlns:a16="http://schemas.microsoft.com/office/drawing/2014/main" id="{0983D610-1E5B-4704-844D-35B9B8F2BC66}"/>
              </a:ext>
            </a:extLst>
          </p:cNvPr>
          <p:cNvSpPr/>
          <p:nvPr/>
        </p:nvSpPr>
        <p:spPr>
          <a:xfrm>
            <a:off x="4641195" y="1013941"/>
            <a:ext cx="1512887" cy="15113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a:extLst>
              <a:ext uri="{FF2B5EF4-FFF2-40B4-BE49-F238E27FC236}">
                <a16:creationId xmlns:a16="http://schemas.microsoft.com/office/drawing/2014/main" id="{51091A78-C7A6-4F72-9F64-CE2DA7C1F15F}"/>
              </a:ext>
            </a:extLst>
          </p:cNvPr>
          <p:cNvSpPr/>
          <p:nvPr/>
        </p:nvSpPr>
        <p:spPr>
          <a:xfrm>
            <a:off x="966788" y="1013941"/>
            <a:ext cx="1512887" cy="15113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a:extLst>
              <a:ext uri="{FF2B5EF4-FFF2-40B4-BE49-F238E27FC236}">
                <a16:creationId xmlns:a16="http://schemas.microsoft.com/office/drawing/2014/main" id="{5B9E2135-F108-44D3-A63B-76CEFD935634}"/>
              </a:ext>
            </a:extLst>
          </p:cNvPr>
          <p:cNvSpPr/>
          <p:nvPr/>
        </p:nvSpPr>
        <p:spPr>
          <a:xfrm>
            <a:off x="2771800" y="2924944"/>
            <a:ext cx="1511300" cy="151288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Oval 35">
            <a:extLst>
              <a:ext uri="{FF2B5EF4-FFF2-40B4-BE49-F238E27FC236}">
                <a16:creationId xmlns:a16="http://schemas.microsoft.com/office/drawing/2014/main" id="{1F89A749-9711-4E24-923F-347991D2B9C8}"/>
              </a:ext>
            </a:extLst>
          </p:cNvPr>
          <p:cNvSpPr/>
          <p:nvPr/>
        </p:nvSpPr>
        <p:spPr>
          <a:xfrm>
            <a:off x="899592" y="4840890"/>
            <a:ext cx="1511300"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Oval 31">
            <a:extLst>
              <a:ext uri="{FF2B5EF4-FFF2-40B4-BE49-F238E27FC236}">
                <a16:creationId xmlns:a16="http://schemas.microsoft.com/office/drawing/2014/main" id="{5B0C260A-258B-4347-AC12-A07CB1E5A9EA}"/>
              </a:ext>
            </a:extLst>
          </p:cNvPr>
          <p:cNvSpPr/>
          <p:nvPr/>
        </p:nvSpPr>
        <p:spPr>
          <a:xfrm>
            <a:off x="6588224" y="2924944"/>
            <a:ext cx="1512888"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a:extLst>
              <a:ext uri="{FF2B5EF4-FFF2-40B4-BE49-F238E27FC236}">
                <a16:creationId xmlns:a16="http://schemas.microsoft.com/office/drawing/2014/main" id="{A944DEBD-826C-4A7D-8CD1-79FC728D3FB9}"/>
              </a:ext>
            </a:extLst>
          </p:cNvPr>
          <p:cNvSpPr/>
          <p:nvPr/>
        </p:nvSpPr>
        <p:spPr>
          <a:xfrm>
            <a:off x="947283" y="2924225"/>
            <a:ext cx="1511300"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1" name="Picture 30">
            <a:extLst>
              <a:ext uri="{FF2B5EF4-FFF2-40B4-BE49-F238E27FC236}">
                <a16:creationId xmlns:a16="http://schemas.microsoft.com/office/drawing/2014/main" id="{101C0193-A062-44F3-AA67-2720D3996F54}"/>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1" b="46033"/>
          <a:stretch/>
        </p:blipFill>
        <p:spPr>
          <a:xfrm>
            <a:off x="5576400" y="4365158"/>
            <a:ext cx="1487954" cy="2499225"/>
          </a:xfrm>
          <a:prstGeom prst="rect">
            <a:avLst/>
          </a:prstGeom>
        </p:spPr>
      </p:pic>
      <p:grpSp>
        <p:nvGrpSpPr>
          <p:cNvPr id="46" name="BRAVEST">
            <a:extLst>
              <a:ext uri="{FF2B5EF4-FFF2-40B4-BE49-F238E27FC236}">
                <a16:creationId xmlns:a16="http://schemas.microsoft.com/office/drawing/2014/main" id="{73D3E677-2092-495B-9AED-F07275587119}"/>
              </a:ext>
            </a:extLst>
          </p:cNvPr>
          <p:cNvGrpSpPr>
            <a:grpSpLocks/>
          </p:cNvGrpSpPr>
          <p:nvPr/>
        </p:nvGrpSpPr>
        <p:grpSpPr bwMode="auto">
          <a:xfrm>
            <a:off x="3272755" y="764704"/>
            <a:ext cx="558800" cy="557212"/>
            <a:chOff x="6300192" y="2204864"/>
            <a:chExt cx="900100" cy="900100"/>
          </a:xfrm>
        </p:grpSpPr>
        <p:sp>
          <p:nvSpPr>
            <p:cNvPr id="47" name="Oval 46">
              <a:extLst>
                <a:ext uri="{FF2B5EF4-FFF2-40B4-BE49-F238E27FC236}">
                  <a16:creationId xmlns:a16="http://schemas.microsoft.com/office/drawing/2014/main" id="{B9BB95F2-E90F-4C59-8AB5-9DC5D5920B5B}"/>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 name="Isosceles Triangle 47">
              <a:extLst>
                <a:ext uri="{FF2B5EF4-FFF2-40B4-BE49-F238E27FC236}">
                  <a16:creationId xmlns:a16="http://schemas.microsoft.com/office/drawing/2014/main" id="{261CB08E-DA65-4FA7-9757-A9967CA7BB9D}"/>
                </a:ext>
              </a:extLst>
            </p:cNvPr>
            <p:cNvSpPr/>
            <p:nvPr/>
          </p:nvSpPr>
          <p:spPr>
            <a:xfrm rot="5400000">
              <a:off x="6558956" y="2417103"/>
              <a:ext cx="551343" cy="475621"/>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3" name="nice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756592" y="-459432"/>
            <a:ext cx="609601" cy="609600"/>
          </a:xfrm>
          <a:prstGeom prst="rect">
            <a:avLst/>
          </a:prstGeom>
        </p:spPr>
      </p:pic>
      <p:pic>
        <p:nvPicPr>
          <p:cNvPr id="62" name="braves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756592" y="332656"/>
            <a:ext cx="609600" cy="609600"/>
          </a:xfrm>
          <a:prstGeom prst="rect">
            <a:avLst/>
          </a:prstGeom>
        </p:spPr>
      </p:pic>
      <p:pic>
        <p:nvPicPr>
          <p:cNvPr id="63" name="fines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756592" y="1124744"/>
            <a:ext cx="609600" cy="609600"/>
          </a:xfrm>
          <a:prstGeom prst="rect">
            <a:avLst/>
          </a:prstGeom>
        </p:spPr>
      </p:pic>
      <p:pic>
        <p:nvPicPr>
          <p:cNvPr id="64" name="larges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756592" y="1916832"/>
            <a:ext cx="609601" cy="609600"/>
          </a:xfrm>
          <a:prstGeom prst="rect">
            <a:avLst/>
          </a:prstGeom>
        </p:spPr>
      </p:pic>
      <p:pic>
        <p:nvPicPr>
          <p:cNvPr id="65" name="shiny">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756592" y="2708920"/>
            <a:ext cx="609601" cy="609600"/>
          </a:xfrm>
          <a:prstGeom prst="rect">
            <a:avLst/>
          </a:prstGeom>
        </p:spPr>
      </p:pic>
      <p:pic>
        <p:nvPicPr>
          <p:cNvPr id="67" name="noisy">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756592" y="4365104"/>
            <a:ext cx="609600" cy="609600"/>
          </a:xfrm>
          <a:prstGeom prst="rect">
            <a:avLst/>
          </a:prstGeom>
        </p:spPr>
      </p:pic>
      <p:pic>
        <p:nvPicPr>
          <p:cNvPr id="68" name="slimy">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684584" y="5229200"/>
            <a:ext cx="609601" cy="609600"/>
          </a:xfrm>
          <a:prstGeom prst="rect">
            <a:avLst/>
          </a:prstGeom>
        </p:spPr>
      </p:pic>
      <p:pic>
        <p:nvPicPr>
          <p:cNvPr id="69" name="sparkly">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684584" y="3429000"/>
            <a:ext cx="609600" cy="609600"/>
          </a:xfrm>
          <a:prstGeom prst="rect">
            <a:avLst/>
          </a:prstGeom>
        </p:spPr>
      </p:pic>
      <p:pic>
        <p:nvPicPr>
          <p:cNvPr id="71" name="parents">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828600" y="6858000"/>
            <a:ext cx="609600" cy="609600"/>
          </a:xfrm>
          <a:prstGeom prst="rect">
            <a:avLst/>
          </a:prstGeom>
        </p:spPr>
      </p:pic>
      <p:pic>
        <p:nvPicPr>
          <p:cNvPr id="2" name="Picture 1"/>
          <p:cNvPicPr>
            <a:picLocks noChangeAspect="1"/>
          </p:cNvPicPr>
          <p:nvPr/>
        </p:nvPicPr>
        <p:blipFill rotWithShape="1">
          <a:blip r:embed="rId26" cstate="print">
            <a:extLst>
              <a:ext uri="{28A0092B-C50C-407E-A947-70E740481C1C}">
                <a14:useLocalDpi xmlns:a14="http://schemas.microsoft.com/office/drawing/2010/main" val="0"/>
              </a:ext>
            </a:extLst>
          </a:blip>
          <a:srcRect l="-106730" r="-102341" b="35349"/>
          <a:stretch/>
        </p:blipFill>
        <p:spPr>
          <a:xfrm>
            <a:off x="2819400" y="1346201"/>
            <a:ext cx="1498600" cy="1176866"/>
          </a:xfrm>
          <a:prstGeom prst="ellipse">
            <a:avLst/>
          </a:prstGeom>
        </p:spPr>
      </p:pic>
      <p:pic>
        <p:nvPicPr>
          <p:cNvPr id="7" name="Picture 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945103" y="3352799"/>
            <a:ext cx="769113" cy="982133"/>
          </a:xfrm>
          <a:prstGeom prst="rect">
            <a:avLst/>
          </a:prstGeom>
        </p:spPr>
      </p:pic>
      <p:pic>
        <p:nvPicPr>
          <p:cNvPr id="8" name="Picture 7"/>
          <p:cNvPicPr>
            <a:picLocks noChangeAspect="1"/>
          </p:cNvPicPr>
          <p:nvPr/>
        </p:nvPicPr>
        <p:blipFill rotWithShape="1">
          <a:blip r:embed="rId28" cstate="print">
            <a:extLst>
              <a:ext uri="{28A0092B-C50C-407E-A947-70E740481C1C}">
                <a14:useLocalDpi xmlns:a14="http://schemas.microsoft.com/office/drawing/2010/main" val="0"/>
              </a:ext>
            </a:extLst>
          </a:blip>
          <a:srcRect l="-46978" t="-16453" r="-56224" b="51479"/>
          <a:stretch/>
        </p:blipFill>
        <p:spPr>
          <a:xfrm rot="18596509">
            <a:off x="2737038" y="2925194"/>
            <a:ext cx="1597240" cy="1505279"/>
          </a:xfrm>
          <a:prstGeom prst="ellipse">
            <a:avLst/>
          </a:prstGeom>
        </p:spPr>
      </p:pic>
      <p:pic>
        <p:nvPicPr>
          <p:cNvPr id="9" name="Picture 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210734" y="3503671"/>
            <a:ext cx="999067" cy="518046"/>
          </a:xfrm>
          <a:prstGeom prst="rect">
            <a:avLst/>
          </a:prstGeom>
        </p:spPr>
      </p:pic>
      <p:pic>
        <p:nvPicPr>
          <p:cNvPr id="10" name="Picture 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928886" y="3310467"/>
            <a:ext cx="1022430" cy="914400"/>
          </a:xfrm>
          <a:prstGeom prst="rect">
            <a:avLst/>
          </a:prstGeom>
        </p:spPr>
      </p:pic>
      <p:pic>
        <p:nvPicPr>
          <p:cNvPr id="57" name="Picture 56"/>
          <p:cNvPicPr>
            <a:picLocks noChangeAspect="1"/>
          </p:cNvPicPr>
          <p:nvPr/>
        </p:nvPicPr>
        <p:blipFill rotWithShape="1">
          <a:blip r:embed="rId31" cstate="print">
            <a:extLst>
              <a:ext uri="{28A0092B-C50C-407E-A947-70E740481C1C}">
                <a14:useLocalDpi xmlns:a14="http://schemas.microsoft.com/office/drawing/2010/main" val="0"/>
              </a:ext>
            </a:extLst>
          </a:blip>
          <a:srcRect l="-31114" t="-27913" r="-32544" b="-726"/>
          <a:stretch/>
        </p:blipFill>
        <p:spPr>
          <a:xfrm>
            <a:off x="982133" y="1024467"/>
            <a:ext cx="1490134" cy="1498599"/>
          </a:xfrm>
          <a:prstGeom prst="ellipse">
            <a:avLst/>
          </a:prstGeom>
        </p:spPr>
      </p:pic>
      <p:pic>
        <p:nvPicPr>
          <p:cNvPr id="59" name="Picture 5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190824" y="1498599"/>
            <a:ext cx="423766" cy="880533"/>
          </a:xfrm>
          <a:prstGeom prst="rect">
            <a:avLst/>
          </a:prstGeom>
        </p:spPr>
      </p:pic>
      <p:pic>
        <p:nvPicPr>
          <p:cNvPr id="60" name="Picture 59"/>
          <p:cNvPicPr>
            <a:picLocks noChangeAspect="1"/>
          </p:cNvPicPr>
          <p:nvPr/>
        </p:nvPicPr>
        <p:blipFill rotWithShape="1">
          <a:blip r:embed="rId33" cstate="print">
            <a:extLst>
              <a:ext uri="{28A0092B-C50C-407E-A947-70E740481C1C}">
                <a14:useLocalDpi xmlns:a14="http://schemas.microsoft.com/office/drawing/2010/main" val="0"/>
              </a:ext>
            </a:extLst>
          </a:blip>
          <a:srcRect l="-9426" t="-23891" r="37295" b="-24356"/>
          <a:stretch/>
        </p:blipFill>
        <p:spPr>
          <a:xfrm>
            <a:off x="6536267" y="1066800"/>
            <a:ext cx="1490134" cy="1481667"/>
          </a:xfrm>
          <a:prstGeom prst="ellipse">
            <a:avLst/>
          </a:prstGeom>
        </p:spPr>
      </p:pic>
      <p:grpSp>
        <p:nvGrpSpPr>
          <p:cNvPr id="18" name="PARENTS">
            <a:extLst>
              <a:ext uri="{FF2B5EF4-FFF2-40B4-BE49-F238E27FC236}">
                <a16:creationId xmlns:a16="http://schemas.microsoft.com/office/drawing/2014/main" id="{F835F981-4951-4FEF-864D-BB0F10CF9365}"/>
              </a:ext>
            </a:extLst>
          </p:cNvPr>
          <p:cNvGrpSpPr>
            <a:grpSpLocks/>
          </p:cNvGrpSpPr>
          <p:nvPr/>
        </p:nvGrpSpPr>
        <p:grpSpPr bwMode="auto">
          <a:xfrm>
            <a:off x="3249637" y="4624685"/>
            <a:ext cx="557213" cy="558800"/>
            <a:chOff x="6300192" y="2204864"/>
            <a:chExt cx="900100" cy="900100"/>
          </a:xfrm>
        </p:grpSpPr>
        <p:sp>
          <p:nvSpPr>
            <p:cNvPr id="19" name="Oval 18">
              <a:extLst>
                <a:ext uri="{FF2B5EF4-FFF2-40B4-BE49-F238E27FC236}">
                  <a16:creationId xmlns:a16="http://schemas.microsoft.com/office/drawing/2014/main" id="{F5E94D7A-6189-4894-8C8A-D0C0A9704CF9}"/>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Isosceles Triangle 19">
              <a:extLst>
                <a:ext uri="{FF2B5EF4-FFF2-40B4-BE49-F238E27FC236}">
                  <a16:creationId xmlns:a16="http://schemas.microsoft.com/office/drawing/2014/main" id="{CF66FE3F-3CA8-465C-8AD9-7BA12CE3342F}"/>
                </a:ext>
              </a:extLst>
            </p:cNvPr>
            <p:cNvSpPr/>
            <p:nvPr/>
          </p:nvSpPr>
          <p:spPr>
            <a:xfrm rot="5400000">
              <a:off x="6558700" y="2417708"/>
              <a:ext cx="552334" cy="474412"/>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49" name="NICEST">
            <a:extLst>
              <a:ext uri="{FF2B5EF4-FFF2-40B4-BE49-F238E27FC236}">
                <a16:creationId xmlns:a16="http://schemas.microsoft.com/office/drawing/2014/main" id="{E3C9348B-59ED-417C-97EB-7155ACD83AD2}"/>
              </a:ext>
            </a:extLst>
          </p:cNvPr>
          <p:cNvGrpSpPr>
            <a:grpSpLocks/>
          </p:cNvGrpSpPr>
          <p:nvPr/>
        </p:nvGrpSpPr>
        <p:grpSpPr bwMode="auto">
          <a:xfrm>
            <a:off x="1444625" y="769466"/>
            <a:ext cx="557213" cy="557213"/>
            <a:chOff x="6300192" y="2204864"/>
            <a:chExt cx="900100" cy="900100"/>
          </a:xfrm>
        </p:grpSpPr>
        <p:sp>
          <p:nvSpPr>
            <p:cNvPr id="50" name="Oval 49">
              <a:extLst>
                <a:ext uri="{FF2B5EF4-FFF2-40B4-BE49-F238E27FC236}">
                  <a16:creationId xmlns:a16="http://schemas.microsoft.com/office/drawing/2014/main" id="{FF2BA6D5-7E4B-4741-9D8E-C0ABC6F15F54}"/>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 name="Isosceles Triangle 50">
              <a:extLst>
                <a:ext uri="{FF2B5EF4-FFF2-40B4-BE49-F238E27FC236}">
                  <a16:creationId xmlns:a16="http://schemas.microsoft.com/office/drawing/2014/main" id="{3226E9FF-BAE0-4B1E-A577-BE5A678258B3}"/>
                </a:ext>
              </a:extLst>
            </p:cNvPr>
            <p:cNvSpPr/>
            <p:nvPr/>
          </p:nvSpPr>
          <p:spPr>
            <a:xfrm rot="5400000">
              <a:off x="6559194" y="2417709"/>
              <a:ext cx="551344" cy="474412"/>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37" name="MONEY">
            <a:extLst>
              <a:ext uri="{FF2B5EF4-FFF2-40B4-BE49-F238E27FC236}">
                <a16:creationId xmlns:a16="http://schemas.microsoft.com/office/drawing/2014/main" id="{4C6524C3-229D-4D22-92F9-3E9BAAE46B2A}"/>
              </a:ext>
            </a:extLst>
          </p:cNvPr>
          <p:cNvGrpSpPr>
            <a:grpSpLocks/>
          </p:cNvGrpSpPr>
          <p:nvPr/>
        </p:nvGrpSpPr>
        <p:grpSpPr bwMode="auto">
          <a:xfrm>
            <a:off x="1365726" y="4590612"/>
            <a:ext cx="558800" cy="558800"/>
            <a:chOff x="6300192" y="2204864"/>
            <a:chExt cx="900100" cy="900100"/>
          </a:xfrm>
        </p:grpSpPr>
        <p:sp>
          <p:nvSpPr>
            <p:cNvPr id="38" name="Oval 37">
              <a:extLst>
                <a:ext uri="{FF2B5EF4-FFF2-40B4-BE49-F238E27FC236}">
                  <a16:creationId xmlns:a16="http://schemas.microsoft.com/office/drawing/2014/main" id="{988AC276-B2F9-4EB4-BC3D-92E7AF40B64E}"/>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Isosceles Triangle 38">
              <a:extLst>
                <a:ext uri="{FF2B5EF4-FFF2-40B4-BE49-F238E27FC236}">
                  <a16:creationId xmlns:a16="http://schemas.microsoft.com/office/drawing/2014/main" id="{51CC6584-DB62-46F0-A4D0-2D20CA7909AD}"/>
                </a:ext>
              </a:extLst>
            </p:cNvPr>
            <p:cNvSpPr/>
            <p:nvPr/>
          </p:nvSpPr>
          <p:spPr>
            <a:xfrm rot="5400000">
              <a:off x="6558460" y="2417103"/>
              <a:ext cx="552334" cy="475621"/>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33" name="SLIMY">
            <a:extLst>
              <a:ext uri="{FF2B5EF4-FFF2-40B4-BE49-F238E27FC236}">
                <a16:creationId xmlns:a16="http://schemas.microsoft.com/office/drawing/2014/main" id="{6000B691-FC3E-4D51-A001-5296A3223AB7}"/>
              </a:ext>
            </a:extLst>
          </p:cNvPr>
          <p:cNvGrpSpPr>
            <a:grpSpLocks/>
          </p:cNvGrpSpPr>
          <p:nvPr/>
        </p:nvGrpSpPr>
        <p:grpSpPr bwMode="auto">
          <a:xfrm>
            <a:off x="7066062" y="2680469"/>
            <a:ext cx="557212" cy="558800"/>
            <a:chOff x="6300192" y="2204864"/>
            <a:chExt cx="900100" cy="900100"/>
          </a:xfrm>
        </p:grpSpPr>
        <p:sp>
          <p:nvSpPr>
            <p:cNvPr id="34" name="Oval 33">
              <a:extLst>
                <a:ext uri="{FF2B5EF4-FFF2-40B4-BE49-F238E27FC236}">
                  <a16:creationId xmlns:a16="http://schemas.microsoft.com/office/drawing/2014/main" id="{46CD2091-C823-47D0-92BE-A81801574BBF}"/>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5" name="Isosceles Triangle 34">
              <a:extLst>
                <a:ext uri="{FF2B5EF4-FFF2-40B4-BE49-F238E27FC236}">
                  <a16:creationId xmlns:a16="http://schemas.microsoft.com/office/drawing/2014/main" id="{F265CAB8-0978-4E29-A825-BCDB4033E5D4}"/>
                </a:ext>
              </a:extLst>
            </p:cNvPr>
            <p:cNvSpPr/>
            <p:nvPr/>
          </p:nvSpPr>
          <p:spPr>
            <a:xfrm rot="5400000">
              <a:off x="6558701" y="2417708"/>
              <a:ext cx="552334" cy="474411"/>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21" name="NOISY">
            <a:extLst>
              <a:ext uri="{FF2B5EF4-FFF2-40B4-BE49-F238E27FC236}">
                <a16:creationId xmlns:a16="http://schemas.microsoft.com/office/drawing/2014/main" id="{7B421A20-A44A-4ED6-9116-7E1D862C6263}"/>
              </a:ext>
            </a:extLst>
          </p:cNvPr>
          <p:cNvGrpSpPr>
            <a:grpSpLocks/>
          </p:cNvGrpSpPr>
          <p:nvPr/>
        </p:nvGrpSpPr>
        <p:grpSpPr bwMode="auto">
          <a:xfrm>
            <a:off x="5121846" y="2675514"/>
            <a:ext cx="557212" cy="557213"/>
            <a:chOff x="6300192" y="2204864"/>
            <a:chExt cx="900100" cy="900100"/>
          </a:xfrm>
        </p:grpSpPr>
        <p:sp>
          <p:nvSpPr>
            <p:cNvPr id="22" name="Oval 21">
              <a:extLst>
                <a:ext uri="{FF2B5EF4-FFF2-40B4-BE49-F238E27FC236}">
                  <a16:creationId xmlns:a16="http://schemas.microsoft.com/office/drawing/2014/main" id="{362D40BB-AC25-446A-A7A4-E1599A939A6E}"/>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Isosceles Triangle 22">
              <a:extLst>
                <a:ext uri="{FF2B5EF4-FFF2-40B4-BE49-F238E27FC236}">
                  <a16:creationId xmlns:a16="http://schemas.microsoft.com/office/drawing/2014/main" id="{74EE48F0-4903-4454-94AB-8E34852D9F97}"/>
                </a:ext>
              </a:extLst>
            </p:cNvPr>
            <p:cNvSpPr/>
            <p:nvPr/>
          </p:nvSpPr>
          <p:spPr>
            <a:xfrm rot="5400000">
              <a:off x="6559195" y="2417708"/>
              <a:ext cx="551344" cy="474411"/>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24" name="SPARKLY">
            <a:extLst>
              <a:ext uri="{FF2B5EF4-FFF2-40B4-BE49-F238E27FC236}">
                <a16:creationId xmlns:a16="http://schemas.microsoft.com/office/drawing/2014/main" id="{9B351F4E-65C5-4C4F-9C4C-EED44E4EEFEE}"/>
              </a:ext>
            </a:extLst>
          </p:cNvPr>
          <p:cNvGrpSpPr>
            <a:grpSpLocks/>
          </p:cNvGrpSpPr>
          <p:nvPr/>
        </p:nvGrpSpPr>
        <p:grpSpPr bwMode="auto">
          <a:xfrm>
            <a:off x="3248050" y="2680469"/>
            <a:ext cx="558800" cy="558800"/>
            <a:chOff x="6300192" y="2204864"/>
            <a:chExt cx="900100" cy="900100"/>
          </a:xfrm>
        </p:grpSpPr>
        <p:sp>
          <p:nvSpPr>
            <p:cNvPr id="25" name="Oval 24">
              <a:extLst>
                <a:ext uri="{FF2B5EF4-FFF2-40B4-BE49-F238E27FC236}">
                  <a16:creationId xmlns:a16="http://schemas.microsoft.com/office/drawing/2014/main" id="{323D00E3-7220-4DCA-9C32-471141F2C194}"/>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Isosceles Triangle 25">
              <a:extLst>
                <a:ext uri="{FF2B5EF4-FFF2-40B4-BE49-F238E27FC236}">
                  <a16:creationId xmlns:a16="http://schemas.microsoft.com/office/drawing/2014/main" id="{652FADDC-294B-4636-8907-B08DEC5C2239}"/>
                </a:ext>
              </a:extLst>
            </p:cNvPr>
            <p:cNvSpPr/>
            <p:nvPr/>
          </p:nvSpPr>
          <p:spPr>
            <a:xfrm rot="5400000">
              <a:off x="6558460" y="2417103"/>
              <a:ext cx="552334" cy="475621"/>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28" name="SHINY">
            <a:extLst>
              <a:ext uri="{FF2B5EF4-FFF2-40B4-BE49-F238E27FC236}">
                <a16:creationId xmlns:a16="http://schemas.microsoft.com/office/drawing/2014/main" id="{C6DFFE84-F7A1-4195-B5F1-B9B5A94A53D1}"/>
              </a:ext>
            </a:extLst>
          </p:cNvPr>
          <p:cNvGrpSpPr>
            <a:grpSpLocks/>
          </p:cNvGrpSpPr>
          <p:nvPr/>
        </p:nvGrpSpPr>
        <p:grpSpPr bwMode="auto">
          <a:xfrm>
            <a:off x="1413417" y="2673947"/>
            <a:ext cx="558800" cy="558800"/>
            <a:chOff x="6300192" y="2204864"/>
            <a:chExt cx="900100" cy="900100"/>
          </a:xfrm>
        </p:grpSpPr>
        <p:sp>
          <p:nvSpPr>
            <p:cNvPr id="29" name="Oval 28">
              <a:extLst>
                <a:ext uri="{FF2B5EF4-FFF2-40B4-BE49-F238E27FC236}">
                  <a16:creationId xmlns:a16="http://schemas.microsoft.com/office/drawing/2014/main" id="{0A315232-98CB-4603-9B1E-22CA91675687}"/>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 name="Isosceles Triangle 29">
              <a:extLst>
                <a:ext uri="{FF2B5EF4-FFF2-40B4-BE49-F238E27FC236}">
                  <a16:creationId xmlns:a16="http://schemas.microsoft.com/office/drawing/2014/main" id="{12ABFAB1-5F80-4775-B770-2889C297B3F3}"/>
                </a:ext>
              </a:extLst>
            </p:cNvPr>
            <p:cNvSpPr/>
            <p:nvPr/>
          </p:nvSpPr>
          <p:spPr>
            <a:xfrm rot="5400000">
              <a:off x="6558460" y="2417103"/>
              <a:ext cx="552334" cy="475621"/>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40" name="LARGEST">
            <a:extLst>
              <a:ext uri="{FF2B5EF4-FFF2-40B4-BE49-F238E27FC236}">
                <a16:creationId xmlns:a16="http://schemas.microsoft.com/office/drawing/2014/main" id="{B7D48741-0ED8-411F-AE3F-C5F7F1F95210}"/>
              </a:ext>
            </a:extLst>
          </p:cNvPr>
          <p:cNvGrpSpPr>
            <a:grpSpLocks/>
          </p:cNvGrpSpPr>
          <p:nvPr/>
        </p:nvGrpSpPr>
        <p:grpSpPr bwMode="auto">
          <a:xfrm>
            <a:off x="6994054" y="808261"/>
            <a:ext cx="557212" cy="558800"/>
            <a:chOff x="6300192" y="2204864"/>
            <a:chExt cx="900100" cy="900100"/>
          </a:xfrm>
        </p:grpSpPr>
        <p:sp>
          <p:nvSpPr>
            <p:cNvPr id="41" name="Oval 40">
              <a:extLst>
                <a:ext uri="{FF2B5EF4-FFF2-40B4-BE49-F238E27FC236}">
                  <a16:creationId xmlns:a16="http://schemas.microsoft.com/office/drawing/2014/main" id="{AD5863FC-678D-4D9D-99BC-387E6963FA2E}"/>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2" name="Isosceles Triangle 41">
              <a:extLst>
                <a:ext uri="{FF2B5EF4-FFF2-40B4-BE49-F238E27FC236}">
                  <a16:creationId xmlns:a16="http://schemas.microsoft.com/office/drawing/2014/main" id="{753AA29E-C6A5-4BA2-8D64-217C93F8CAEB}"/>
                </a:ext>
              </a:extLst>
            </p:cNvPr>
            <p:cNvSpPr/>
            <p:nvPr/>
          </p:nvSpPr>
          <p:spPr>
            <a:xfrm rot="5400000">
              <a:off x="6558701" y="2417708"/>
              <a:ext cx="552334" cy="474411"/>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43" name="FINEST">
            <a:extLst>
              <a:ext uri="{FF2B5EF4-FFF2-40B4-BE49-F238E27FC236}">
                <a16:creationId xmlns:a16="http://schemas.microsoft.com/office/drawing/2014/main" id="{3FB66E24-ED4A-4CB0-BACF-2326EC47D74F}"/>
              </a:ext>
            </a:extLst>
          </p:cNvPr>
          <p:cNvGrpSpPr>
            <a:grpSpLocks/>
          </p:cNvGrpSpPr>
          <p:nvPr/>
        </p:nvGrpSpPr>
        <p:grpSpPr bwMode="auto">
          <a:xfrm>
            <a:off x="5119032" y="769466"/>
            <a:ext cx="557213" cy="557213"/>
            <a:chOff x="6300192" y="2204864"/>
            <a:chExt cx="900100" cy="900100"/>
          </a:xfrm>
        </p:grpSpPr>
        <p:sp>
          <p:nvSpPr>
            <p:cNvPr id="44" name="Oval 43">
              <a:extLst>
                <a:ext uri="{FF2B5EF4-FFF2-40B4-BE49-F238E27FC236}">
                  <a16:creationId xmlns:a16="http://schemas.microsoft.com/office/drawing/2014/main" id="{3C40CEE0-1618-42B6-8BC2-D62A48A0A894}"/>
                </a:ext>
              </a:extLst>
            </p:cNvPr>
            <p:cNvSpPr/>
            <p:nvPr/>
          </p:nvSpPr>
          <p:spPr>
            <a:xfrm>
              <a:off x="6300192" y="2204864"/>
              <a:ext cx="900100" cy="900100"/>
            </a:xfrm>
            <a:prstGeom prst="ellipse">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 name="Isosceles Triangle 44">
              <a:extLst>
                <a:ext uri="{FF2B5EF4-FFF2-40B4-BE49-F238E27FC236}">
                  <a16:creationId xmlns:a16="http://schemas.microsoft.com/office/drawing/2014/main" id="{8BAD7A64-7004-425E-BC7A-73799C20C219}"/>
                </a:ext>
              </a:extLst>
            </p:cNvPr>
            <p:cNvSpPr/>
            <p:nvPr/>
          </p:nvSpPr>
          <p:spPr>
            <a:xfrm rot="5400000">
              <a:off x="6559194" y="2417709"/>
              <a:ext cx="551344" cy="474412"/>
            </a:xfrm>
            <a:prstGeom prst="triangl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55" name="learn">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9346331" y="1087660"/>
            <a:ext cx="609600" cy="609600"/>
          </a:xfrm>
          <a:prstGeom prst="rect">
            <a:avLst/>
          </a:prstGeom>
        </p:spPr>
      </p:pic>
      <p:pic>
        <p:nvPicPr>
          <p:cNvPr id="56" name="Picture 5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139304" y="5183485"/>
            <a:ext cx="1011644" cy="1019200"/>
          </a:xfrm>
          <a:prstGeom prst="rect">
            <a:avLst/>
          </a:prstGeom>
        </p:spPr>
      </p:pic>
      <p:pic>
        <p:nvPicPr>
          <p:cNvPr id="58" name="search">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9410799" y="2099320"/>
            <a:ext cx="609600" cy="609600"/>
          </a:xfrm>
          <a:prstGeom prst="rect">
            <a:avLst/>
          </a:prstGeom>
        </p:spPr>
      </p:pic>
      <p:pic>
        <p:nvPicPr>
          <p:cNvPr id="72" name="Picture 7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rot="19183576">
            <a:off x="3260910" y="5179183"/>
            <a:ext cx="533079" cy="1027802"/>
          </a:xfrm>
          <a:prstGeom prst="rect">
            <a:avLst/>
          </a:prstGeom>
        </p:spPr>
      </p:pic>
    </p:spTree>
    <p:extLst>
      <p:ext uri="{BB962C8B-B14F-4D97-AF65-F5344CB8AC3E}">
        <p14:creationId xmlns:p14="http://schemas.microsoft.com/office/powerpoint/2010/main" val="416188201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seq concurrent="1" nextAc="seek">
              <p:cTn id="3" restart="whenNotActive" fill="hold" evtFilter="cancelBubble" nodeType="interactiveSeq">
                <p:stCondLst>
                  <p:cond evt="onClick" delay="0">
                    <p:tgtEl>
                      <p:spTgt spid="4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139" fill="hold"/>
                                        <p:tgtEl>
                                          <p:spTgt spid="3"/>
                                        </p:tgtEl>
                                      </p:cBhvr>
                                    </p:cmd>
                                  </p:childTnLst>
                                </p:cTn>
                              </p:par>
                            </p:childTnLst>
                          </p:cTn>
                        </p:par>
                      </p:childTnLst>
                    </p:cTn>
                  </p:par>
                </p:childTnLst>
              </p:cTn>
              <p:nextCondLst>
                <p:cond evt="onClick" delay="0">
                  <p:tgtEl>
                    <p:spTgt spid="49"/>
                  </p:tgtEl>
                </p:cond>
              </p:nextCondLst>
            </p:seq>
            <p:audio>
              <p:cMediaNode vol="80000">
                <p:cTn id="8" fill="hold" display="0">
                  <p:stCondLst>
                    <p:cond delay="indefinite"/>
                  </p:stCondLst>
                  <p:endCondLst>
                    <p:cond evt="onStopAudio" delay="0">
                      <p:tgtEl>
                        <p:sldTgt/>
                      </p:tgtEl>
                    </p:cond>
                  </p:endCondLst>
                </p:cTn>
                <p:tgtEl>
                  <p:spTgt spid="62"/>
                </p:tgtEl>
              </p:cMediaNode>
            </p:audio>
            <p:seq concurrent="1" nextAc="seek">
              <p:cTn id="9" restart="whenNotActive" fill="hold" evtFilter="cancelBubble" nodeType="interactiveSeq">
                <p:stCondLst>
                  <p:cond evt="onClick" delay="0">
                    <p:tgtEl>
                      <p:spTgt spid="46"/>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200" fill="hold"/>
                                        <p:tgtEl>
                                          <p:spTgt spid="62"/>
                                        </p:tgtEl>
                                      </p:cBhvr>
                                    </p:cmd>
                                  </p:childTnLst>
                                </p:cTn>
                              </p:par>
                            </p:childTnLst>
                          </p:cTn>
                        </p:par>
                      </p:childTnLst>
                    </p:cTn>
                  </p:par>
                </p:childTnLst>
              </p:cTn>
              <p:nextCondLst>
                <p:cond evt="onClick" delay="0">
                  <p:tgtEl>
                    <p:spTgt spid="46"/>
                  </p:tgtEl>
                </p:cond>
              </p:nextCondLst>
            </p:seq>
            <p:audio>
              <p:cMediaNode vol="80000">
                <p:cTn id="14" fill="hold" display="0">
                  <p:stCondLst>
                    <p:cond delay="indefinite"/>
                  </p:stCondLst>
                  <p:endCondLst>
                    <p:cond evt="onStopAudio" delay="0">
                      <p:tgtEl>
                        <p:sldTgt/>
                      </p:tgtEl>
                    </p:cond>
                  </p:endCondLst>
                </p:cTn>
                <p:tgtEl>
                  <p:spTgt spid="63"/>
                </p:tgtEl>
              </p:cMediaNode>
            </p:audio>
            <p:seq concurrent="1" nextAc="seek">
              <p:cTn id="15" restart="whenNotActive" fill="hold" evtFilter="cancelBubble" nodeType="interactiveSeq">
                <p:stCondLst>
                  <p:cond evt="onClick" delay="0">
                    <p:tgtEl>
                      <p:spTgt spid="4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165" fill="hold"/>
                                        <p:tgtEl>
                                          <p:spTgt spid="63"/>
                                        </p:tgtEl>
                                      </p:cBhvr>
                                    </p:cmd>
                                  </p:childTnLst>
                                </p:cTn>
                              </p:par>
                            </p:childTnLst>
                          </p:cTn>
                        </p:par>
                      </p:childTnLst>
                    </p:cTn>
                  </p:par>
                </p:childTnLst>
              </p:cTn>
              <p:nextCondLst>
                <p:cond evt="onClick" delay="0">
                  <p:tgtEl>
                    <p:spTgt spid="43"/>
                  </p:tgtEl>
                </p:cond>
              </p:nextCondLst>
            </p:seq>
            <p:audio>
              <p:cMediaNode vol="80000">
                <p:cTn id="20" fill="hold" display="0">
                  <p:stCondLst>
                    <p:cond delay="indefinite"/>
                  </p:stCondLst>
                  <p:endCondLst>
                    <p:cond evt="onStopAudio" delay="0">
                      <p:tgtEl>
                        <p:sldTgt/>
                      </p:tgtEl>
                    </p:cond>
                  </p:endCondLst>
                </p:cTn>
                <p:tgtEl>
                  <p:spTgt spid="64"/>
                </p:tgtEl>
              </p:cMediaNode>
            </p:audio>
            <p:seq concurrent="1" nextAc="seek">
              <p:cTn id="21" restart="whenNotActive" fill="hold" evtFilter="cancelBubble" nodeType="interactiveSeq">
                <p:stCondLst>
                  <p:cond evt="onClick" delay="0">
                    <p:tgtEl>
                      <p:spTgt spid="40"/>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66" fill="hold"/>
                                        <p:tgtEl>
                                          <p:spTgt spid="64"/>
                                        </p:tgtEl>
                                      </p:cBhvr>
                                    </p:cmd>
                                  </p:childTnLst>
                                </p:cTn>
                              </p:par>
                            </p:childTnLst>
                          </p:cTn>
                        </p:par>
                      </p:childTnLst>
                    </p:cTn>
                  </p:par>
                </p:childTnLst>
              </p:cTn>
              <p:nextCondLst>
                <p:cond evt="onClick" delay="0">
                  <p:tgtEl>
                    <p:spTgt spid="40"/>
                  </p:tgtEl>
                </p:cond>
              </p:nextCondLst>
            </p:seq>
            <p:audio>
              <p:cMediaNode vol="80000">
                <p:cTn id="26" fill="hold" display="0">
                  <p:stCondLst>
                    <p:cond delay="indefinite"/>
                  </p:stCondLst>
                  <p:endCondLst>
                    <p:cond evt="onStopAudio" delay="0">
                      <p:tgtEl>
                        <p:sldTgt/>
                      </p:tgtEl>
                    </p:cond>
                  </p:endCondLst>
                </p:cTn>
                <p:tgtEl>
                  <p:spTgt spid="65"/>
                </p:tgtEl>
              </p:cMediaNode>
            </p:audio>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57" fill="hold"/>
                                        <p:tgtEl>
                                          <p:spTgt spid="65"/>
                                        </p:tgtEl>
                                      </p:cBhvr>
                                    </p:cmd>
                                  </p:childTnLst>
                                </p:cTn>
                              </p:par>
                            </p:childTnLst>
                          </p:cTn>
                        </p:par>
                      </p:childTnLst>
                    </p:cTn>
                  </p:par>
                </p:childTnLst>
              </p:cTn>
              <p:nextCondLst>
                <p:cond evt="onClick" delay="0">
                  <p:tgtEl>
                    <p:spTgt spid="28"/>
                  </p:tgtEl>
                </p:cond>
              </p:nextCondLst>
            </p:seq>
            <p:audio>
              <p:cMediaNode vol="80000">
                <p:cTn id="32" fill="hold" display="0">
                  <p:stCondLst>
                    <p:cond delay="indefinite"/>
                  </p:stCondLst>
                  <p:endCondLst>
                    <p:cond evt="onStopAudio" delay="0">
                      <p:tgtEl>
                        <p:sldTgt/>
                      </p:tgtEl>
                    </p:cond>
                  </p:endCondLst>
                </p:cTn>
                <p:tgtEl>
                  <p:spTgt spid="67"/>
                </p:tgtEl>
              </p:cMediaNode>
            </p:audio>
            <p:seq concurrent="1" nextAc="seek">
              <p:cTn id="33" restart="whenNotActive" fill="hold" evtFilter="cancelBubble" nodeType="interactiveSeq">
                <p:stCondLst>
                  <p:cond evt="onClick" delay="0">
                    <p:tgtEl>
                      <p:spTgt spid="21"/>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853" fill="hold"/>
                                        <p:tgtEl>
                                          <p:spTgt spid="67"/>
                                        </p:tgtEl>
                                      </p:cBhvr>
                                    </p:cmd>
                                  </p:childTnLst>
                                </p:cTn>
                              </p:par>
                            </p:childTnLst>
                          </p:cTn>
                        </p:par>
                      </p:childTnLst>
                    </p:cTn>
                  </p:par>
                </p:childTnLst>
              </p:cTn>
              <p:nextCondLst>
                <p:cond evt="onClick" delay="0">
                  <p:tgtEl>
                    <p:spTgt spid="21"/>
                  </p:tgtEl>
                </p:cond>
              </p:nextCondLst>
            </p:seq>
            <p:audio>
              <p:cMediaNode vol="80000">
                <p:cTn id="38" fill="hold" display="0">
                  <p:stCondLst>
                    <p:cond delay="indefinite"/>
                  </p:stCondLst>
                  <p:endCondLst>
                    <p:cond evt="onStopAudio" delay="0">
                      <p:tgtEl>
                        <p:sldTgt/>
                      </p:tgtEl>
                    </p:cond>
                  </p:endCondLst>
                </p:cTn>
                <p:tgtEl>
                  <p:spTgt spid="68"/>
                </p:tgtEl>
              </p:cMediaNode>
            </p:audio>
            <p:seq concurrent="1" nextAc="seek">
              <p:cTn id="39" restart="whenNotActive" fill="hold" evtFilter="cancelBubble" nodeType="interactiveSeq">
                <p:stCondLst>
                  <p:cond evt="onClick" delay="0">
                    <p:tgtEl>
                      <p:spTgt spid="3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926" fill="hold"/>
                                        <p:tgtEl>
                                          <p:spTgt spid="68"/>
                                        </p:tgtEl>
                                      </p:cBhvr>
                                    </p:cmd>
                                  </p:childTnLst>
                                </p:cTn>
                              </p:par>
                            </p:childTnLst>
                          </p:cTn>
                        </p:par>
                      </p:childTnLst>
                    </p:cTn>
                  </p:par>
                </p:childTnLst>
              </p:cTn>
              <p:nextCondLst>
                <p:cond evt="onClick" delay="0">
                  <p:tgtEl>
                    <p:spTgt spid="33"/>
                  </p:tgtEl>
                </p:cond>
              </p:nextCondLst>
            </p:seq>
            <p:audio>
              <p:cMediaNode vol="80000">
                <p:cTn id="44" fill="hold" display="0">
                  <p:stCondLst>
                    <p:cond delay="indefinite"/>
                  </p:stCondLst>
                  <p:endCondLst>
                    <p:cond evt="onStopAudio" delay="0">
                      <p:tgtEl>
                        <p:sldTgt/>
                      </p:tgtEl>
                    </p:cond>
                  </p:endCondLst>
                </p:cTn>
                <p:tgtEl>
                  <p:spTgt spid="69"/>
                </p:tgtEl>
              </p:cMediaNode>
            </p:audio>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200" fill="hold"/>
                                        <p:tgtEl>
                                          <p:spTgt spid="69"/>
                                        </p:tgtEl>
                                      </p:cBhvr>
                                    </p:cmd>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308" fill="hold"/>
                                        <p:tgtEl>
                                          <p:spTgt spid="55"/>
                                        </p:tgtEl>
                                      </p:cBhvr>
                                    </p:cmd>
                                  </p:childTnLst>
                                </p:cTn>
                              </p:par>
                            </p:childTnLst>
                          </p:cTn>
                        </p:par>
                      </p:childTnLst>
                    </p:cTn>
                  </p:par>
                </p:childTnLst>
              </p:cTn>
              <p:nextCondLst>
                <p:cond evt="onClick" delay="0">
                  <p:tgtEl>
                    <p:spTgt spid="37"/>
                  </p:tgtEl>
                </p:cond>
              </p:nextCondLst>
            </p:seq>
            <p:audio>
              <p:cMediaNode vol="80000">
                <p:cTn id="55" fill="hold" display="0">
                  <p:stCondLst>
                    <p:cond delay="indefinite"/>
                  </p:stCondLst>
                  <p:endCondLst>
                    <p:cond evt="onStopAudio" delay="0">
                      <p:tgtEl>
                        <p:sldTgt/>
                      </p:tgtEl>
                    </p:cond>
                  </p:endCondLst>
                </p:cTn>
                <p:tgtEl>
                  <p:spTgt spid="71"/>
                </p:tgtEl>
              </p:cMediaNode>
            </p:audio>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669" fill="hold"/>
                                        <p:tgtEl>
                                          <p:spTgt spid="58"/>
                                        </p:tgtEl>
                                      </p:cBhvr>
                                    </p:cmd>
                                  </p:childTnLst>
                                </p:cTn>
                              </p:par>
                            </p:childTnLst>
                          </p:cTn>
                        </p:par>
                      </p:childTnLst>
                    </p:cTn>
                  </p:par>
                </p:childTnLst>
              </p:cTn>
              <p:nextCondLst>
                <p:cond evt="onClick" delay="0">
                  <p:tgtEl>
                    <p:spTgt spid="18"/>
                  </p:tgtEl>
                </p:cond>
              </p:nextCondLst>
            </p:seq>
            <p:audio>
              <p:cMediaNode vol="80000">
                <p:cTn id="61" fill="hold" display="0">
                  <p:stCondLst>
                    <p:cond delay="indefinite"/>
                  </p:stCondLst>
                  <p:endCondLst>
                    <p:cond evt="onStopAudio" delay="0">
                      <p:tgtEl>
                        <p:sldTgt/>
                      </p:tgtEl>
                    </p:cond>
                  </p:endCondLst>
                </p:cTn>
                <p:tgtEl>
                  <p:spTgt spid="55"/>
                </p:tgtEl>
              </p:cMediaNode>
            </p:audio>
            <p:audio>
              <p:cMediaNode vol="80000">
                <p:cTn id="62" fill="hold" display="0">
                  <p:stCondLst>
                    <p:cond delay="indefinite"/>
                  </p:stCondLst>
                  <p:endCondLst>
                    <p:cond evt="onStopAudio" delay="0">
                      <p:tgtEl>
                        <p:sldTgt/>
                      </p:tgtEl>
                    </p:cond>
                  </p:endCondLst>
                </p:cTn>
                <p:tgtEl>
                  <p:spTgt spid="5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peech Bubble">
            <a:extLst>
              <a:ext uri="{FF2B5EF4-FFF2-40B4-BE49-F238E27FC236}">
                <a16:creationId xmlns:a16="http://schemas.microsoft.com/office/drawing/2014/main" id="{804AF614-BC1A-44BE-80B7-2D6BCA7839DB}"/>
              </a:ext>
            </a:extLst>
          </p:cNvPr>
          <p:cNvSpPr/>
          <p:nvPr/>
        </p:nvSpPr>
        <p:spPr>
          <a:xfrm>
            <a:off x="827088" y="944563"/>
            <a:ext cx="5221287" cy="1008062"/>
          </a:xfrm>
          <a:prstGeom prst="wedgeRoundRectCallout">
            <a:avLst>
              <a:gd name="adj1" fmla="val 57171"/>
              <a:gd name="adj2" fmla="val 1000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This week, we are learning to spell the common exception words </a:t>
            </a:r>
            <a:r>
              <a:rPr lang="en-GB" dirty="0">
                <a:solidFill>
                  <a:srgbClr val="DE1E5A"/>
                </a:solidFill>
                <a:latin typeface="Twinkl" pitchFamily="50" charset="0"/>
              </a:rPr>
              <a:t>famous</a:t>
            </a:r>
            <a:r>
              <a:rPr lang="en-GB" dirty="0">
                <a:solidFill>
                  <a:schemeClr val="tx1"/>
                </a:solidFill>
                <a:latin typeface="Twinkl" pitchFamily="50" charset="0"/>
              </a:rPr>
              <a:t> and </a:t>
            </a:r>
            <a:r>
              <a:rPr lang="en-GB" dirty="0">
                <a:solidFill>
                  <a:srgbClr val="DE1E5A"/>
                </a:solidFill>
                <a:latin typeface="Twinkl" pitchFamily="50" charset="0"/>
              </a:rPr>
              <a:t>shoe</a:t>
            </a:r>
            <a:r>
              <a:rPr lang="en-GB" dirty="0">
                <a:solidFill>
                  <a:schemeClr val="tx1"/>
                </a:solidFill>
                <a:latin typeface="Twinkl" pitchFamily="50" charset="0"/>
              </a:rPr>
              <a:t>.</a:t>
            </a:r>
          </a:p>
        </p:txBody>
      </p:sp>
      <p:sp>
        <p:nvSpPr>
          <p:cNvPr id="57" name="Speech Bubble">
            <a:extLst>
              <a:ext uri="{FF2B5EF4-FFF2-40B4-BE49-F238E27FC236}">
                <a16:creationId xmlns:a16="http://schemas.microsoft.com/office/drawing/2014/main" id="{282CAFDA-3A94-4D7D-ADAF-FDC714FFA025}"/>
              </a:ext>
            </a:extLst>
          </p:cNvPr>
          <p:cNvSpPr/>
          <p:nvPr/>
        </p:nvSpPr>
        <p:spPr>
          <a:xfrm>
            <a:off x="827087" y="944563"/>
            <a:ext cx="5221288" cy="1008062"/>
          </a:xfrm>
          <a:prstGeom prst="wedgeRoundRectCallout">
            <a:avLst>
              <a:gd name="adj1" fmla="val 57171"/>
              <a:gd name="adj2" fmla="val 1000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Watch the magic pencil write the words.</a:t>
            </a:r>
            <a:br>
              <a:rPr lang="en-GB" dirty="0">
                <a:solidFill>
                  <a:schemeClr val="tx1"/>
                </a:solidFill>
              </a:rPr>
            </a:br>
            <a:r>
              <a:rPr lang="en-GB" dirty="0">
                <a:solidFill>
                  <a:schemeClr val="tx1"/>
                </a:solidFill>
              </a:rPr>
              <a:t>Can you join in?</a:t>
            </a:r>
          </a:p>
        </p:txBody>
      </p:sp>
      <p:pic>
        <p:nvPicPr>
          <p:cNvPr id="58" name="Picture 5">
            <a:extLst>
              <a:ext uri="{FF2B5EF4-FFF2-40B4-BE49-F238E27FC236}">
                <a16:creationId xmlns:a16="http://schemas.microsoft.com/office/drawing/2014/main" id="{35596680-377B-4D2D-934D-2D37FB650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381250"/>
            <a:ext cx="43957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94EDF0BF-D117-4F4D-9839-75C2536660A2}"/>
              </a:ext>
            </a:extLst>
          </p:cNvPr>
          <p:cNvPicPr>
            <a:picLocks noChangeAspect="1"/>
          </p:cNvPicPr>
          <p:nvPr/>
        </p:nvPicPr>
        <p:blipFill>
          <a:blip r:embed="rId3"/>
          <a:stretch>
            <a:fillRect/>
          </a:stretch>
        </p:blipFill>
        <p:spPr>
          <a:xfrm>
            <a:off x="5621980" y="1052736"/>
            <a:ext cx="2840982" cy="5492972"/>
          </a:xfrm>
          <a:prstGeom prst="rect">
            <a:avLst/>
          </a:prstGeom>
        </p:spPr>
      </p:pic>
      <p:grpSp>
        <p:nvGrpSpPr>
          <p:cNvPr id="60" name="Group 59"/>
          <p:cNvGrpSpPr/>
          <p:nvPr/>
        </p:nvGrpSpPr>
        <p:grpSpPr>
          <a:xfrm>
            <a:off x="8020050" y="227397"/>
            <a:ext cx="1123947" cy="504056"/>
            <a:chOff x="8020930" y="1700808"/>
            <a:chExt cx="1159582" cy="504056"/>
          </a:xfrm>
          <a:solidFill>
            <a:schemeClr val="accent6"/>
          </a:solidFill>
        </p:grpSpPr>
        <p:sp>
          <p:nvSpPr>
            <p:cNvPr id="61" name="Oval 60"/>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Tree>
    <p:extLst>
      <p:ext uri="{BB962C8B-B14F-4D97-AF65-F5344CB8AC3E}">
        <p14:creationId xmlns:p14="http://schemas.microsoft.com/office/powerpoint/2010/main" val="12476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grpSp>
        <p:nvGrpSpPr>
          <p:cNvPr id="7" name="Write Action">
            <a:extLst>
              <a:ext uri="{FF2B5EF4-FFF2-40B4-BE49-F238E27FC236}">
                <a16:creationId xmlns:a16="http://schemas.microsoft.com/office/drawing/2014/main" id="{82F01C75-FD5D-4EF1-8CD4-33FFAFCB1D5D}"/>
              </a:ext>
            </a:extLst>
          </p:cNvPr>
          <p:cNvGrpSpPr>
            <a:grpSpLocks/>
          </p:cNvGrpSpPr>
          <p:nvPr/>
        </p:nvGrpSpPr>
        <p:grpSpPr bwMode="auto">
          <a:xfrm>
            <a:off x="6915150" y="5516563"/>
            <a:ext cx="1544638" cy="720725"/>
            <a:chOff x="6914614" y="5517232"/>
            <a:chExt cx="1545818" cy="720080"/>
          </a:xfrm>
        </p:grpSpPr>
        <p:grpSp>
          <p:nvGrpSpPr>
            <p:cNvPr id="8" name="Write action">
              <a:extLst>
                <a:ext uri="{FF2B5EF4-FFF2-40B4-BE49-F238E27FC236}">
                  <a16:creationId xmlns:a16="http://schemas.microsoft.com/office/drawing/2014/main" id="{9FFF2EFC-0E67-4E1C-B790-5B4ABF77C5B9}"/>
                </a:ext>
              </a:extLst>
            </p:cNvPr>
            <p:cNvGrpSpPr>
              <a:grpSpLocks/>
            </p:cNvGrpSpPr>
            <p:nvPr/>
          </p:nvGrpSpPr>
          <p:grpSpPr bwMode="auto">
            <a:xfrm>
              <a:off x="6914614" y="5517232"/>
              <a:ext cx="1545818" cy="720080"/>
              <a:chOff x="6914614" y="5517232"/>
              <a:chExt cx="1545818" cy="720080"/>
            </a:xfrm>
          </p:grpSpPr>
          <p:sp>
            <p:nvSpPr>
              <p:cNvPr id="10" name="Rectangle: Rounded Corners 16">
                <a:extLst>
                  <a:ext uri="{FF2B5EF4-FFF2-40B4-BE49-F238E27FC236}">
                    <a16:creationId xmlns:a16="http://schemas.microsoft.com/office/drawing/2014/main" id="{BD398B2E-9BCD-4449-94D9-0817456AF2B9}"/>
                  </a:ext>
                </a:extLst>
              </p:cNvPr>
              <p:cNvSpPr/>
              <p:nvPr/>
            </p:nvSpPr>
            <p:spPr>
              <a:xfrm>
                <a:off x="6914614" y="5650463"/>
                <a:ext cx="1099389" cy="432999"/>
              </a:xfrm>
              <a:prstGeom prst="roundRect">
                <a:avLst>
                  <a:gd name="adj" fmla="val 50000"/>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latin typeface="Twinkl" pitchFamily="2" charset="77"/>
                  </a:rPr>
                  <a:t>Play</a:t>
                </a:r>
              </a:p>
            </p:txBody>
          </p:sp>
          <p:sp>
            <p:nvSpPr>
              <p:cNvPr id="11" name="Oval 10">
                <a:extLst>
                  <a:ext uri="{FF2B5EF4-FFF2-40B4-BE49-F238E27FC236}">
                    <a16:creationId xmlns:a16="http://schemas.microsoft.com/office/drawing/2014/main" id="{FA708E22-1F29-4779-99E6-7731F1FFBBB2}"/>
                  </a:ext>
                </a:extLst>
              </p:cNvPr>
              <p:cNvSpPr/>
              <p:nvPr/>
            </p:nvSpPr>
            <p:spPr>
              <a:xfrm>
                <a:off x="7740745" y="5517232"/>
                <a:ext cx="719687" cy="720080"/>
              </a:xfrm>
              <a:prstGeom prst="ellipse">
                <a:avLst/>
              </a:prstGeom>
              <a:solidFill>
                <a:schemeClr val="bg1"/>
              </a:solidFill>
              <a:ln w="571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9" name="Picture 11">
              <a:extLst>
                <a:ext uri="{FF2B5EF4-FFF2-40B4-BE49-F238E27FC236}">
                  <a16:creationId xmlns:a16="http://schemas.microsoft.com/office/drawing/2014/main" id="{EBE330FB-9610-4EC1-90CB-841C68842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a:extLst>
              <a:ext uri="{FF2B5EF4-FFF2-40B4-BE49-F238E27FC236}">
                <a16:creationId xmlns:a16="http://schemas.microsoft.com/office/drawing/2014/main" id="{7682ACA4-9C0C-488B-B1B9-B2CEC645EC0B}"/>
              </a:ext>
            </a:extLst>
          </p:cNvPr>
          <p:cNvSpPr/>
          <p:nvPr/>
        </p:nvSpPr>
        <p:spPr>
          <a:xfrm>
            <a:off x="1024507" y="1912714"/>
            <a:ext cx="7258718" cy="2646878"/>
          </a:xfrm>
          <a:prstGeom prst="rect">
            <a:avLst/>
          </a:prstGeom>
        </p:spPr>
        <p:txBody>
          <a:bodyPr wrap="none">
            <a:spAutoFit/>
          </a:bodyPr>
          <a:lstStyle/>
          <a:p>
            <a:r>
              <a:rPr lang="en-GB" sz="16600" b="1" dirty="0">
                <a:ln w="28575">
                  <a:solidFill>
                    <a:schemeClr val="tx1"/>
                  </a:solidFill>
                </a:ln>
                <a:solidFill>
                  <a:schemeClr val="bg1"/>
                </a:solidFill>
                <a:latin typeface="Twinkl" pitchFamily="2" charset="77"/>
              </a:rPr>
              <a:t>famous</a:t>
            </a:r>
            <a:endParaRPr lang="en-GB" sz="16600" b="1" dirty="0">
              <a:latin typeface="Twinkl" pitchFamily="2" charset="77"/>
            </a:endParaRPr>
          </a:p>
        </p:txBody>
      </p:sp>
      <p:pic>
        <p:nvPicPr>
          <p:cNvPr id="17" name="Picture 16">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674" y="1815373"/>
            <a:ext cx="710150" cy="707937"/>
          </a:xfrm>
          <a:prstGeom prst="rect">
            <a:avLst/>
          </a:prstGeom>
        </p:spPr>
      </p:pic>
      <p:pic>
        <p:nvPicPr>
          <p:cNvPr id="18" name="Picture 17">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814" y="2329202"/>
            <a:ext cx="710150" cy="707937"/>
          </a:xfrm>
          <a:prstGeom prst="rect">
            <a:avLst/>
          </a:prstGeom>
        </p:spPr>
      </p:pic>
      <p:pic>
        <p:nvPicPr>
          <p:cNvPr id="23" name="Picture 22">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920" y="2340925"/>
            <a:ext cx="710150" cy="707937"/>
          </a:xfrm>
          <a:prstGeom prst="rect">
            <a:avLst/>
          </a:prstGeom>
        </p:spPr>
      </p:pic>
      <p:pic>
        <p:nvPicPr>
          <p:cNvPr id="24" name="Picture 23">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131" y="2304829"/>
            <a:ext cx="710150" cy="707937"/>
          </a:xfrm>
          <a:prstGeom prst="rect">
            <a:avLst/>
          </a:prstGeom>
        </p:spPr>
      </p:pic>
      <p:pic>
        <p:nvPicPr>
          <p:cNvPr id="25" name="Picture 24">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419" y="2340925"/>
            <a:ext cx="710150" cy="707937"/>
          </a:xfrm>
          <a:prstGeom prst="rect">
            <a:avLst/>
          </a:prstGeom>
        </p:spPr>
      </p:pic>
      <p:pic>
        <p:nvPicPr>
          <p:cNvPr id="26" name="Picture 25">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8150" y="2416070"/>
            <a:ext cx="710150" cy="707937"/>
          </a:xfrm>
          <a:prstGeom prst="rect">
            <a:avLst/>
          </a:prstGeom>
        </p:spPr>
      </p:pic>
      <p:pic>
        <p:nvPicPr>
          <p:cNvPr id="27" name="Picture 26">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8014" y="2340925"/>
            <a:ext cx="710150" cy="707937"/>
          </a:xfrm>
          <a:prstGeom prst="rect">
            <a:avLst/>
          </a:prstGeom>
        </p:spPr>
      </p:pic>
    </p:spTree>
    <p:extLst>
      <p:ext uri="{BB962C8B-B14F-4D97-AF65-F5344CB8AC3E}">
        <p14:creationId xmlns:p14="http://schemas.microsoft.com/office/powerpoint/2010/main" val="383865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61111E-6 -3.7037E-6 L -0.0151 -0.00601 C -0.01684 -0.00601 -0.02534 -0.00648 -0.02916 -0.0037 C -0.03003 -0.00301 -0.0309 -0.00208 -0.03159 -0.00115 C -0.03229 -3.7037E-6 -0.03264 0.00139 -0.03333 0.00255 C -0.03385 0.00348 -0.03472 0.00394 -0.03507 0.00486 C -0.03576 0.00741 -0.03611 0.00996 -0.03663 0.01227 C -0.03767 0.0169 -0.0375 0.01482 -0.0375 0.01852 L -0.04323 0.24699 C -0.04687 0.26297 -0.04323 0.25996 -0.04913 0.26297 C -0.04965 0.26366 -0.05017 0.26482 -0.05069 0.26551 C -0.05277 0.2669 -0.05659 0.26829 -0.0592 0.26922 C -0.06371 0.26875 -0.06857 0.26899 -0.07309 0.26783 C -0.07395 0.2676 -0.07413 0.26598 -0.07482 0.26551 C -0.07517 0.26528 -0.07552 0.26551 -0.07552 0.26574 " pathEditMode="relative" rAng="0" ptsTypes="AAAAAAAAAAAAAAA">
                                      <p:cBhvr>
                                        <p:cTn id="10" dur="3750" fill="hold"/>
                                        <p:tgtEl>
                                          <p:spTgt spid="17"/>
                                        </p:tgtEl>
                                        <p:attrNameLst>
                                          <p:attrName>ppt_x</p:attrName>
                                          <p:attrName>ppt_y</p:attrName>
                                        </p:attrNameLst>
                                      </p:cBhvr>
                                      <p:rCtr x="-3785" y="13148"/>
                                    </p:animMotion>
                                  </p:childTnLst>
                                </p:cTn>
                              </p:par>
                            </p:childTnLst>
                          </p:cTn>
                        </p:par>
                        <p:par>
                          <p:cTn id="11" fill="hold">
                            <p:stCondLst>
                              <p:cond delay="4250"/>
                            </p:stCondLst>
                            <p:childTnLst>
                              <p:par>
                                <p:cTn id="12" presetID="10" presetClass="exit" presetSubtype="0" fill="hold" nodeType="after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par>
                          <p:cTn id="15" fill="hold">
                            <p:stCondLst>
                              <p:cond delay="475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5250"/>
                            </p:stCondLst>
                            <p:childTnLst>
                              <p:par>
                                <p:cTn id="20" presetID="0" presetClass="path" presetSubtype="0" accel="50000" decel="50000" fill="hold" nodeType="afterEffect">
                                  <p:stCondLst>
                                    <p:cond delay="0"/>
                                  </p:stCondLst>
                                  <p:childTnLst>
                                    <p:animMotion origin="layout" path="M -2.22222E-6 -3.7037E-6 L 0.05087 -3.7037E-6 " pathEditMode="relative" rAng="0" ptsTypes="AA">
                                      <p:cBhvr>
                                        <p:cTn id="21" dur="2500" fill="hold"/>
                                        <p:tgtEl>
                                          <p:spTgt spid="18"/>
                                        </p:tgtEl>
                                        <p:attrNameLst>
                                          <p:attrName>ppt_x</p:attrName>
                                          <p:attrName>ppt_y</p:attrName>
                                        </p:attrNameLst>
                                      </p:cBhvr>
                                      <p:rCtr x="2535" y="0"/>
                                    </p:animMotion>
                                  </p:childTnLst>
                                </p:cTn>
                              </p:par>
                            </p:childTnLst>
                          </p:cTn>
                        </p:par>
                        <p:par>
                          <p:cTn id="22" fill="hold">
                            <p:stCondLst>
                              <p:cond delay="7750"/>
                            </p:stCondLst>
                            <p:childTnLst>
                              <p:par>
                                <p:cTn id="23" presetID="10" presetClass="exit" presetSubtype="0" fill="hold" nodeType="after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par>
                          <p:cTn id="26" fill="hold">
                            <p:stCondLst>
                              <p:cond delay="825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8750"/>
                            </p:stCondLst>
                            <p:childTnLst>
                              <p:par>
                                <p:cTn id="31" presetID="0" presetClass="path" presetSubtype="0" accel="50000" decel="50000" fill="hold" nodeType="afterEffect">
                                  <p:stCondLst>
                                    <p:cond delay="0"/>
                                  </p:stCondLst>
                                  <p:childTnLst>
                                    <p:animMotion origin="layout" path="M 3.61111E-6 4.44444E-6 L -0.02032 -0.00371 L -0.03785 -0.00139 L -0.04896 0.01342 L -0.0573 0.03564 L -0.05816 0.06666 L -0.05278 0.09629 L -0.04445 0.11226 L -0.02587 0.12106 L -0.01111 0.11481 L 0.00191 0.09861 L 0.01302 0.07893 L 0.01475 0.03935 L 0.01666 -0.00255 L 0.01389 0.09004 L 0.0158 0.11597 L 0.02135 0.11851 L 0.03246 0.11851 L 0.03802 0.11597 " pathEditMode="relative" rAng="0" ptsTypes="AAAAAAAAAAAAAAAAAAA">
                                      <p:cBhvr>
                                        <p:cTn id="32" dur="3750" fill="hold"/>
                                        <p:tgtEl>
                                          <p:spTgt spid="23"/>
                                        </p:tgtEl>
                                        <p:attrNameLst>
                                          <p:attrName>ppt_x</p:attrName>
                                          <p:attrName>ppt_y</p:attrName>
                                        </p:attrNameLst>
                                      </p:cBhvr>
                                      <p:rCtr x="-1007" y="5856"/>
                                    </p:animMotion>
                                  </p:childTnLst>
                                </p:cTn>
                              </p:par>
                            </p:childTnLst>
                          </p:cTn>
                        </p:par>
                        <p:par>
                          <p:cTn id="33" fill="hold">
                            <p:stCondLst>
                              <p:cond delay="12500"/>
                            </p:stCondLst>
                            <p:childTnLst>
                              <p:par>
                                <p:cTn id="34" presetID="10" presetClass="exit" presetSubtype="0" fill="hold" nodeType="after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par>
                          <p:cTn id="37" fill="hold">
                            <p:stCondLst>
                              <p:cond delay="13000"/>
                            </p:stCondLst>
                            <p:childTnLst>
                              <p:par>
                                <p:cTn id="38" presetID="10"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13500"/>
                            </p:stCondLst>
                            <p:childTnLst>
                              <p:par>
                                <p:cTn id="42" presetID="0" presetClass="path" presetSubtype="0" accel="50000" decel="50000" fill="hold" nodeType="afterEffect">
                                  <p:stCondLst>
                                    <p:cond delay="0"/>
                                  </p:stCondLst>
                                  <p:childTnLst>
                                    <p:animMotion origin="layout" path="M -1.11111E-6 4.44444E-6 L -0.00087 0.1162 L 0.00851 0.02523 C 0.00938 0.02361 0.01024 0.02199 0.01094 0.02013 C 0.01198 0.01759 0.01059 0.0162 0.01424 0.01458 L 0.01702 0.01319 C 0.01892 0.01064 0.01702 0.01296 0.01945 0.01134 C 0.01997 0.01088 0.02031 0.01041 0.02083 0.00995 C 0.02136 0.00972 0.02188 0.00972 0.02222 0.00949 C 0.02327 0.00856 0.02396 0.0074 0.02517 0.00694 C 0.02604 0.00648 0.02708 0.00625 0.02795 0.00555 C 0.02847 0.00509 0.02882 0.00463 0.02934 0.00439 C 0.03021 0.0037 0.03229 0.003 0.03229 0.00324 C 0.03455 0.00115 0.03316 0.00208 0.03646 0.00046 L 0.03924 -0.0007 L 0.04028 -0.0007 L 0.04028 -0.00047 C 0.04167 -0.00093 0.04306 -0.00116 0.04462 -0.00139 C 0.04549 -0.00162 0.04636 -0.00186 0.0474 -0.00186 C 0.05 -0.00186 0.05278 -0.00162 0.05538 -0.00139 C 0.05938 0.00046 0.05747 -0.00093 0.06111 0.00254 L 0.0625 0.0037 C 0.06267 0.00439 0.06267 0.00509 0.06302 0.00555 L 0.06441 0.0074 L 0.06545 0.11828 L 0.07622 0.02083 C 0.07726 0.01921 0.07813 0.01759 0.07917 0.01643 C 0.08004 0.01527 0.08108 0.01458 0.08195 0.01388 C 0.08386 0.01226 0.08281 0.01273 0.08472 0.01203 C 0.08698 0.00902 0.08438 0.01203 0.08715 0.00995 C 0.09028 0.00763 0.09011 0.00671 0.09375 0.00509 L 0.0967 0.0037 L 0.09809 0.003 C 0.1 0.00069 0.09827 0.00231 0.10226 0.00115 C 0.10521 0.00046 0.10208 0.00046 0.10573 4.44444E-6 C 0.10747 -0.00047 0.1092 -0.00047 0.11094 -0.0007 C 0.11215 -0.00116 0.11545 -0.00186 0.11649 -0.00186 C 0.11702 -0.00186 0.11754 -0.00162 0.11806 -0.00139 C 0.11858 -0.00116 0.11927 -0.00093 0.11979 -0.0007 C 0.12083 0.00023 0.12188 0.00069 0.12274 0.00185 C 0.12309 0.00231 0.12344 0.00254 0.12361 0.003 C 0.12483 0.00509 0.1257 0.00717 0.12656 0.00949 C 0.12674 0.00995 0.12674 0.01064 0.12691 0.01134 C 0.12726 0.01666 0.12708 0.01805 0.12795 0.02199 C 0.1283 0.02338 0.12882 0.02592 0.12882 0.02615 C 0.12917 0.02963 0.12934 0.0324 0.12986 0.03588 C 0.13004 0.03703 0.13021 0.03796 0.13021 0.03912 L 0.12986 0.05625 L 0.12882 0.10115 C 0.12882 0.10138 0.12934 0.10972 0.13021 0.11064 C 0.13073 0.11111 0.13125 0.11134 0.13177 0.1118 C 0.13247 0.11273 0.1342 0.1155 0.13559 0.1162 C 0.13629 0.11666 0.13715 0.11666 0.13785 0.11689 C 0.1408 0.11666 0.14392 0.11666 0.14688 0.1162 C 0.14792 0.1162 0.14913 0.1155 0.15017 0.11504 C 0.15278 0.11412 0.15139 0.11481 0.15313 0.11365 " pathEditMode="relative" rAng="0" ptsTypes="AAAAAAAAAAAAAAAAAAAAAAAAAAAAAAAAAAAAAAAAAAAAAAAAAAAAAAAA">
                                      <p:cBhvr>
                                        <p:cTn id="43" dur="5000" fill="hold"/>
                                        <p:tgtEl>
                                          <p:spTgt spid="25"/>
                                        </p:tgtEl>
                                        <p:attrNameLst>
                                          <p:attrName>ppt_x</p:attrName>
                                          <p:attrName>ppt_y</p:attrName>
                                        </p:attrNameLst>
                                      </p:cBhvr>
                                      <p:rCtr x="7604" y="5810"/>
                                    </p:animMotion>
                                  </p:childTnLst>
                                </p:cTn>
                              </p:par>
                            </p:childTnLst>
                          </p:cTn>
                        </p:par>
                        <p:par>
                          <p:cTn id="44" fill="hold">
                            <p:stCondLst>
                              <p:cond delay="18500"/>
                            </p:stCondLst>
                            <p:childTnLst>
                              <p:par>
                                <p:cTn id="45" presetID="10" presetClass="exit" presetSubtype="0" fill="hold" nodeType="after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par>
                          <p:cTn id="48" fill="hold">
                            <p:stCondLst>
                              <p:cond delay="190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19500"/>
                            </p:stCondLst>
                            <p:childTnLst>
                              <p:par>
                                <p:cTn id="53" presetID="0" presetClass="path" presetSubtype="0" accel="50000" decel="50000" fill="hold" nodeType="afterEffect">
                                  <p:stCondLst>
                                    <p:cond delay="0"/>
                                  </p:stCondLst>
                                  <p:childTnLst>
                                    <p:animMotion origin="layout" path="M -2.77778E-7 -1.48148E-6 L -2.77778E-7 0.00023 C -0.00503 -1.48148E-6 -0.01007 0.00023 -0.0151 0.00046 C -0.01562 0.00046 -0.01615 0.00093 -0.01667 0.00116 C -0.01719 0.00139 -0.01753 0.00208 -0.01806 0.00232 C -0.01892 0.00301 -0.01996 0.00301 -0.02083 0.00371 C -0.02986 0.01158 -0.02014 0.00347 -0.02517 0.00695 C -0.02569 0.00718 -0.02604 0.00787 -0.02656 0.0081 C -0.02708 0.00833 -0.0276 0.00833 -0.02795 0.0088 C -0.02899 0.00949 -0.0309 0.01134 -0.0309 0.01158 C -0.03108 0.01181 -0.03142 0.0125 -0.03177 0.0132 C -0.03299 0.01505 -0.03316 0.01505 -0.03455 0.01621 C -0.0349 0.0169 -0.03524 0.01759 -0.03559 0.01829 C -0.03594 0.01875 -0.03663 0.01875 -0.03698 0.01945 C -0.03733 0.02014 -0.03715 0.0213 -0.0375 0.02199 C -0.03802 0.02338 -0.03906 0.02431 -0.03941 0.0257 L -0.0408 0.03148 C -0.04097 0.03218 -0.04115 0.03264 -0.04132 0.03333 C -0.04236 0.03935 -0.04167 0.03681 -0.04323 0.04097 C -0.04323 0.04468 -0.04358 0.04861 -0.04358 0.05232 C -0.04392 0.05926 -0.04375 0.06528 -0.04462 0.07199 C -0.04462 0.07269 -0.04496 0.07361 -0.04496 0.07454 C -0.04496 0.08056 -0.04479 0.08658 -0.04462 0.09283 C -0.04444 0.09375 -0.04444 0.09491 -0.0441 0.09583 C -0.04392 0.09653 -0.0434 0.09722 -0.04323 0.09769 C -0.04306 0.09884 -0.04288 0.1 -0.04271 0.10093 C -0.04236 0.10232 -0.04201 0.10347 -0.04167 0.10486 C -0.04062 0.11111 -0.04115 0.1081 -0.03976 0.11366 C -0.03976 0.11412 -0.03958 0.11505 -0.03941 0.11551 C -0.03906 0.11621 -0.03871 0.11667 -0.03837 0.11736 C -0.03698 0.12107 -0.03924 0.11759 -0.03646 0.12107 C -0.03559 0.12523 -0.03698 0.1213 -0.0342 0.12361 C -0.03368 0.12408 -0.03368 0.125 -0.03316 0.1257 C -0.03125 0.12778 -0.0316 0.12616 -0.02986 0.12755 C -0.02882 0.12824 -0.02812 0.12963 -0.02708 0.13009 C -0.02465 0.13079 -0.02569 0.13033 -0.02378 0.13125 C -0.02205 0.13357 -0.02344 0.13195 -0.02031 0.1331 C -0.01458 0.13542 -0.02101 0.13403 -0.01285 0.13519 L 0.00764 0.13449 C 0.00885 0.13426 0.01024 0.13426 0.01146 0.1338 C 0.01181 0.13357 0.01198 0.13287 0.01233 0.13264 C 0.01354 0.13195 0.01493 0.13171 0.01615 0.13125 C 0.01858 0.13056 0.01736 0.13102 0.01944 0.13009 L 0.02222 0.12755 C 0.02274 0.12708 0.02326 0.12685 0.02379 0.12616 C 0.02604 0.12315 0.02483 0.12431 0.02708 0.12246 C 0.02917 0.11806 0.02813 0.11968 0.02986 0.11736 C 0.03004 0.11644 0.03004 0.11574 0.03038 0.11482 C 0.03056 0.11435 0.03108 0.11412 0.03125 0.11366 C 0.03472 0.10764 0.03177 0.11181 0.03455 0.10787 C 0.03629 0.10093 0.03368 0.11158 0.03611 0.10417 C 0.03646 0.10301 0.03663 0.10162 0.03698 0.10023 L 0.0375 0.09838 C 0.03767 0.09769 0.03785 0.09722 0.03802 0.09653 C 0.03802 0.0956 0.03819 0.09491 0.03837 0.09398 C 0.03872 0.09283 0.03941 0.09028 0.03941 0.09051 C 0.03958 0.08889 0.03993 0.08773 0.03993 0.08634 C 0.03993 0.07593 0.03958 0.06528 0.03941 0.05486 C 0.03941 0.05371 0.03802 0.04884 0.03802 0.04861 C 0.03785 0.04792 0.03767 0.04722 0.0375 0.04653 C 0.03715 0.04607 0.03681 0.04537 0.03646 0.04468 C 0.03611 0.04352 0.03594 0.04213 0.03559 0.04097 L 0.03507 0.03912 C 0.0349 0.03843 0.03472 0.03773 0.03455 0.03727 C 0.03455 0.03634 0.03438 0.03542 0.0342 0.03472 C 0.03368 0.03333 0.03299 0.03241 0.03229 0.03148 L 0.03125 0.02778 C 0.03108 0.02708 0.03108 0.02639 0.0309 0.0257 L 0.02986 0.02384 C 0.02969 0.02315 0.02969 0.02222 0.02934 0.0213 C 0.02899 0.0206 0.02847 0.02014 0.02795 0.01945 C 0.0276 0.01898 0.02743 0.01806 0.02708 0.01759 C 0.02622 0.01621 0.02569 0.01597 0.02465 0.01505 C 0.02431 0.01435 0.02413 0.01366 0.02379 0.0132 C 0.01979 0.00857 0.02222 0.01181 0.01944 0.00996 C 0.0158 0.00764 0.02014 0.00972 0.01667 0.0081 C 0.01632 0.00787 0.01389 0.00533 0.01337 0.00486 C 0.01233 0.0044 0.01146 0.00417 0.01042 0.00371 C 0.0099 0.00347 0.00955 0.00324 0.00903 0.00301 C 0.00833 0.00255 0.00781 0.00208 0.00712 0.00185 C 0.00625 0.00139 0.00521 0.00093 0.00434 0.00046 L -2.77778E-7 -1.48148E-6 Z " pathEditMode="relative" rAng="0" ptsTypes="AAAAAAAAAAAAAAAAAAAAAAAAAAAAAAAAAAAAAAAAAAAAAAAAAAAAAAAAAAAAAAAAAAAAAAAAAAAAAAAAAA">
                                      <p:cBhvr>
                                        <p:cTn id="54" dur="3000" fill="hold"/>
                                        <p:tgtEl>
                                          <p:spTgt spid="24"/>
                                        </p:tgtEl>
                                        <p:attrNameLst>
                                          <p:attrName>ppt_x</p:attrName>
                                          <p:attrName>ppt_y</p:attrName>
                                        </p:attrNameLst>
                                      </p:cBhvr>
                                      <p:rCtr x="-260" y="6759"/>
                                    </p:animMotion>
                                  </p:childTnLst>
                                </p:cTn>
                              </p:par>
                            </p:childTnLst>
                          </p:cTn>
                        </p:par>
                        <p:par>
                          <p:cTn id="55" fill="hold">
                            <p:stCondLst>
                              <p:cond delay="22500"/>
                            </p:stCondLst>
                            <p:childTnLst>
                              <p:par>
                                <p:cTn id="56" presetID="10" presetClass="exit" presetSubtype="0" fill="hold" nodeType="after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par>
                          <p:cTn id="59" fill="hold">
                            <p:stCondLst>
                              <p:cond delay="230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par>
                          <p:cTn id="63" fill="hold">
                            <p:stCondLst>
                              <p:cond delay="23500"/>
                            </p:stCondLst>
                            <p:childTnLst>
                              <p:par>
                                <p:cTn id="64" presetID="0" presetClass="path" presetSubtype="0" accel="50000" decel="50000" fill="hold" nodeType="afterEffect">
                                  <p:stCondLst>
                                    <p:cond delay="0"/>
                                  </p:stCondLst>
                                  <p:childTnLst>
                                    <p:animMotion origin="layout" path="M -2.77778E-7 4.44444E-6 L -0.00087 0.09745 L 0.00365 0.12106 L 0.02309 0.12731 L 0.04444 0.11481 L 0.06927 0.08518 L 0.07118 0.00486 L 0.0684 0.11481 L 0.07674 0.12476 L 0.09254 0.12222 " pathEditMode="relative" rAng="0" ptsTypes="AAAAAAAAAA">
                                      <p:cBhvr>
                                        <p:cTn id="65" dur="3500" fill="hold"/>
                                        <p:tgtEl>
                                          <p:spTgt spid="27"/>
                                        </p:tgtEl>
                                        <p:attrNameLst>
                                          <p:attrName>ppt_x</p:attrName>
                                          <p:attrName>ppt_y</p:attrName>
                                        </p:attrNameLst>
                                      </p:cBhvr>
                                      <p:rCtr x="4583" y="6366"/>
                                    </p:animMotion>
                                  </p:childTnLst>
                                </p:cTn>
                              </p:par>
                            </p:childTnLst>
                          </p:cTn>
                        </p:par>
                        <p:par>
                          <p:cTn id="66" fill="hold">
                            <p:stCondLst>
                              <p:cond delay="27000"/>
                            </p:stCondLst>
                            <p:childTnLst>
                              <p:par>
                                <p:cTn id="67" presetID="10" presetClass="exit" presetSubtype="0" fill="hold" nodeType="after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childTnLst>
                          </p:cTn>
                        </p:par>
                        <p:par>
                          <p:cTn id="70" fill="hold">
                            <p:stCondLst>
                              <p:cond delay="27500"/>
                            </p:stCondLst>
                            <p:childTnLst>
                              <p:par>
                                <p:cTn id="71" presetID="10"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par>
                          <p:cTn id="74" fill="hold">
                            <p:stCondLst>
                              <p:cond delay="28000"/>
                            </p:stCondLst>
                            <p:childTnLst>
                              <p:par>
                                <p:cTn id="75" presetID="0" presetClass="path" presetSubtype="0" accel="50000" decel="50000" fill="hold" nodeType="afterEffect">
                                  <p:stCondLst>
                                    <p:cond delay="0"/>
                                  </p:stCondLst>
                                  <p:childTnLst>
                                    <p:animMotion origin="layout" path="M 8.33333E-7 4.81481E-6 L 8.33333E-7 0.00023 C -0.0007 -0.00116 -0.00122 -0.00232 -0.00191 -0.00348 C -0.00295 -0.00533 -0.00382 -0.00579 -0.00538 -0.00718 C -0.0066 -0.00834 -0.00695 -0.0088 -0.00868 -0.00903 C -0.01007 -0.0095 -0.01163 -0.00973 -0.01285 -0.01019 C -0.01285 -0.00996 -0.01667 -0.01135 -0.01754 -0.01158 L -0.0191 -0.01204 C -0.02431 -0.01204 -0.02951 -0.01204 -0.03472 -0.01158 C -0.03785 -0.01135 -0.03698 -0.01065 -0.03924 -0.00973 C -0.03976 -0.00926 -0.04028 -0.00926 -0.0408 -0.00903 C -0.04132 -0.0088 -0.04167 -0.00834 -0.04219 -0.00811 C -0.04306 -0.00764 -0.04375 -0.00764 -0.04462 -0.00718 C -0.04514 -0.00672 -0.04549 -0.00625 -0.04601 -0.00602 C -0.04688 -0.00556 -0.04774 -0.00556 -0.04844 -0.0051 C -0.04879 -0.00463 -0.04913 -0.0044 -0.04948 -0.00394 C -0.04983 -0.00348 -0.05017 -0.00301 -0.0507 -0.00255 C -0.05104 -0.00209 -0.05174 -0.00186 -0.05208 -0.00139 C -0.05243 -0.00093 -0.0526 -0.00047 -0.05295 4.81481E-6 C -0.0533 0.00046 -0.05382 0.00046 -0.05399 0.00115 C -0.05434 0.00162 -0.05434 0.00231 -0.05451 0.003 C -0.05451 0.0037 -0.05469 0.00416 -0.05486 0.00462 C -0.05469 0.01134 -0.05469 0.01805 -0.05451 0.025 C -0.05434 0.02615 -0.05434 0.02754 -0.05399 0.02893 C -0.05382 0.03009 -0.05295 0.03101 -0.05208 0.03148 C -0.05174 0.03171 -0.05139 0.03171 -0.05104 0.03194 C -0.05035 0.0324 -0.04983 0.03263 -0.04913 0.0331 C -0.04879 0.0331 -0.04826 0.03333 -0.04792 0.03356 C -0.04462 0.03541 -0.04792 0.03379 -0.04531 0.03495 C -0.04497 0.03564 -0.04445 0.03611 -0.0441 0.03657 C -0.04392 0.03703 -0.04375 0.03773 -0.0434 0.03819 C -0.04271 0.03912 -0.04201 0.03912 -0.04115 0.03958 C -0.0408 0.04004 -0.04045 0.04074 -0.03993 0.0412 C -0.03906 0.04166 -0.03698 0.04212 -0.03698 0.04236 C -0.03663 0.04259 -0.03629 0.04282 -0.03576 0.04305 C -0.03212 0.04513 -0.03663 0.04166 -0.03229 0.04467 C -0.03108 0.0456 -0.02986 0.04675 -0.02847 0.04768 C -0.02813 0.04814 -0.0276 0.04837 -0.02708 0.04884 C -0.02674 0.04907 -0.02622 0.04907 -0.02587 0.0493 C -0.02552 0.04953 -0.02517 0.05 -0.02465 0.05023 C -0.02431 0.05046 -0.02396 0.05046 -0.02361 0.05069 C -0.02326 0.05115 -0.02292 0.05162 -0.0224 0.05185 C -0.02118 0.05254 -0.01997 0.053 -0.01858 0.05324 C -0.01806 0.0537 -0.01754 0.05393 -0.01719 0.05439 C -0.01667 0.05462 -0.01632 0.05509 -0.01597 0.05532 C -0.01528 0.05578 -0.01372 0.05648 -0.01372 0.05671 C -0.01267 0.05787 -0.01267 0.0581 -0.01146 0.05879 C -0.01094 0.05925 -0.01024 0.05949 -0.0099 0.05995 C -0.00903 0.06087 -0.00851 0.06203 -0.00764 0.06296 C -0.00382 0.06689 -0.00851 0.0618 -0.00451 0.06643 C -0.00382 0.06736 -0.00278 0.06828 -0.00191 0.06898 C -0.00017 0.07245 -0.0007 0.07083 8.33333E-7 0.07361 C 0.00017 0.07708 0.00017 0.08032 0.00035 0.08379 C 0.00052 0.08425 0.00087 0.08472 0.00087 0.08518 C 0.00087 0.08703 0.00069 0.08865 0.00035 0.09027 C -0.00017 0.09398 -0.00017 0.09259 -0.00104 0.0949 C -0.00313 0.09976 -0.00156 0.09814 -0.00382 0.1 C -0.00434 0.10115 -0.00469 0.10208 -0.00573 0.103 C -0.00608 0.10347 -0.00677 0.1037 -0.00729 0.10416 C -0.01042 0.10671 -0.00833 0.10555 -0.01059 0.10671 C -0.01441 0.11018 -0.01042 0.10671 -0.01337 0.10856 C -0.01372 0.10902 -0.01406 0.10949 -0.01441 0.10972 C -0.0151 0.10995 -0.0158 0.10995 -0.01632 0.11018 C -0.01719 0.11041 -0.01788 0.11087 -0.01858 0.11111 L -0.02014 0.1118 C -0.02517 0.11157 -0.03038 0.11157 -0.03542 0.11111 C -0.03576 0.11111 -0.03611 0.11087 -0.03663 0.11064 C -0.03785 0.11018 -0.04028 0.10972 -0.04028 0.10995 C -0.0408 0.10925 -0.04115 0.10902 -0.04149 0.10856 C -0.04219 0.10833 -0.04358 0.10787 -0.0441 0.10763 C -0.04688 0.10671 -0.0441 0.10717 -0.04913 0.10601 C -0.05122 0.10578 -0.05156 0.10578 -0.0533 0.10509 C -0.05365 0.10486 -0.05417 0.10486 -0.05451 0.10462 C -0.05712 0.10277 -0.05382 0.10439 -0.05712 0.10254 C -0.05781 0.10208 -0.05938 0.10162 -0.05938 0.10185 C -0.05972 0.10115 -0.06024 0.10092 -0.06059 0.10046 C -0.06076 0.1 -0.06059 0.0993 -0.06094 0.09907 C -0.06129 0.09861 -0.06198 0.09791 -0.06198 0.09814 " pathEditMode="relative" rAng="0" ptsTypes="AAAAAAAAAAAAAAAAAAAAAAAAAAAAAAAAAAAAAAAAAAAAAAAAAAAAAAAAAAAAAAAAAAAAAAAAAAAAAA">
                                      <p:cBhvr>
                                        <p:cTn id="76" dur="3500" fill="hold"/>
                                        <p:tgtEl>
                                          <p:spTgt spid="26"/>
                                        </p:tgtEl>
                                        <p:attrNameLst>
                                          <p:attrName>ppt_x</p:attrName>
                                          <p:attrName>ppt_y</p:attrName>
                                        </p:attrNameLst>
                                      </p:cBhvr>
                                      <p:rCtr x="-3056" y="4977"/>
                                    </p:animMotion>
                                  </p:childTnLst>
                                </p:cTn>
                              </p:par>
                            </p:childTnLst>
                          </p:cTn>
                        </p:par>
                        <p:par>
                          <p:cTn id="77" fill="hold">
                            <p:stCondLst>
                              <p:cond delay="31500"/>
                            </p:stCondLst>
                            <p:childTnLst>
                              <p:par>
                                <p:cTn id="78" presetID="10" presetClass="exit" presetSubtype="0" fill="hold" nodeType="after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grpSp>
        <p:nvGrpSpPr>
          <p:cNvPr id="7" name="Write Action">
            <a:extLst>
              <a:ext uri="{FF2B5EF4-FFF2-40B4-BE49-F238E27FC236}">
                <a16:creationId xmlns:a16="http://schemas.microsoft.com/office/drawing/2014/main" id="{82F01C75-FD5D-4EF1-8CD4-33FFAFCB1D5D}"/>
              </a:ext>
            </a:extLst>
          </p:cNvPr>
          <p:cNvGrpSpPr>
            <a:grpSpLocks/>
          </p:cNvGrpSpPr>
          <p:nvPr/>
        </p:nvGrpSpPr>
        <p:grpSpPr bwMode="auto">
          <a:xfrm>
            <a:off x="6915150" y="5516563"/>
            <a:ext cx="1544638" cy="720725"/>
            <a:chOff x="6914614" y="5517232"/>
            <a:chExt cx="1545818" cy="720080"/>
          </a:xfrm>
        </p:grpSpPr>
        <p:grpSp>
          <p:nvGrpSpPr>
            <p:cNvPr id="8" name="Write action">
              <a:extLst>
                <a:ext uri="{FF2B5EF4-FFF2-40B4-BE49-F238E27FC236}">
                  <a16:creationId xmlns:a16="http://schemas.microsoft.com/office/drawing/2014/main" id="{9FFF2EFC-0E67-4E1C-B790-5B4ABF77C5B9}"/>
                </a:ext>
              </a:extLst>
            </p:cNvPr>
            <p:cNvGrpSpPr>
              <a:grpSpLocks/>
            </p:cNvGrpSpPr>
            <p:nvPr/>
          </p:nvGrpSpPr>
          <p:grpSpPr bwMode="auto">
            <a:xfrm>
              <a:off x="6914614" y="5517232"/>
              <a:ext cx="1545818" cy="720080"/>
              <a:chOff x="6914614" y="5517232"/>
              <a:chExt cx="1545818" cy="720080"/>
            </a:xfrm>
          </p:grpSpPr>
          <p:sp>
            <p:nvSpPr>
              <p:cNvPr id="10" name="Rectangle: Rounded Corners 16">
                <a:extLst>
                  <a:ext uri="{FF2B5EF4-FFF2-40B4-BE49-F238E27FC236}">
                    <a16:creationId xmlns:a16="http://schemas.microsoft.com/office/drawing/2014/main" id="{BD398B2E-9BCD-4449-94D9-0817456AF2B9}"/>
                  </a:ext>
                </a:extLst>
              </p:cNvPr>
              <p:cNvSpPr/>
              <p:nvPr/>
            </p:nvSpPr>
            <p:spPr>
              <a:xfrm>
                <a:off x="6914614" y="5650463"/>
                <a:ext cx="1099389" cy="432999"/>
              </a:xfrm>
              <a:prstGeom prst="roundRect">
                <a:avLst>
                  <a:gd name="adj" fmla="val 50000"/>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latin typeface="Twinkl" pitchFamily="2" charset="77"/>
                  </a:rPr>
                  <a:t>Play</a:t>
                </a:r>
              </a:p>
            </p:txBody>
          </p:sp>
          <p:sp>
            <p:nvSpPr>
              <p:cNvPr id="11" name="Oval 10">
                <a:extLst>
                  <a:ext uri="{FF2B5EF4-FFF2-40B4-BE49-F238E27FC236}">
                    <a16:creationId xmlns:a16="http://schemas.microsoft.com/office/drawing/2014/main" id="{FA708E22-1F29-4779-99E6-7731F1FFBBB2}"/>
                  </a:ext>
                </a:extLst>
              </p:cNvPr>
              <p:cNvSpPr/>
              <p:nvPr/>
            </p:nvSpPr>
            <p:spPr>
              <a:xfrm>
                <a:off x="7740745" y="5517232"/>
                <a:ext cx="719687" cy="720080"/>
              </a:xfrm>
              <a:prstGeom prst="ellipse">
                <a:avLst/>
              </a:prstGeom>
              <a:solidFill>
                <a:schemeClr val="bg1"/>
              </a:solidFill>
              <a:ln w="571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9" name="Picture 11">
              <a:extLst>
                <a:ext uri="{FF2B5EF4-FFF2-40B4-BE49-F238E27FC236}">
                  <a16:creationId xmlns:a16="http://schemas.microsoft.com/office/drawing/2014/main" id="{EBE330FB-9610-4EC1-90CB-841C68842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9">
            <a:extLst>
              <a:ext uri="{FF2B5EF4-FFF2-40B4-BE49-F238E27FC236}">
                <a16:creationId xmlns:a16="http://schemas.microsoft.com/office/drawing/2014/main" id="{7682ACA4-9C0C-488B-B1B9-B2CEC645EC0B}"/>
              </a:ext>
            </a:extLst>
          </p:cNvPr>
          <p:cNvSpPr/>
          <p:nvPr/>
        </p:nvSpPr>
        <p:spPr>
          <a:xfrm>
            <a:off x="2340440" y="1935852"/>
            <a:ext cx="4512774" cy="2646878"/>
          </a:xfrm>
          <a:prstGeom prst="rect">
            <a:avLst/>
          </a:prstGeom>
        </p:spPr>
        <p:txBody>
          <a:bodyPr wrap="none">
            <a:spAutoFit/>
          </a:bodyPr>
          <a:lstStyle/>
          <a:p>
            <a:r>
              <a:rPr lang="en-GB" sz="16600" b="1" dirty="0">
                <a:ln w="28575">
                  <a:solidFill>
                    <a:schemeClr val="tx1"/>
                  </a:solidFill>
                </a:ln>
                <a:solidFill>
                  <a:schemeClr val="bg1"/>
                </a:solidFill>
                <a:latin typeface="Twinkl" pitchFamily="2" charset="77"/>
              </a:rPr>
              <a:t>shoe</a:t>
            </a:r>
            <a:endParaRPr lang="en-GB" sz="16600" b="1" dirty="0">
              <a:latin typeface="Twinkl" pitchFamily="2" charset="77"/>
            </a:endParaRPr>
          </a:p>
        </p:txBody>
      </p:sp>
      <p:pic>
        <p:nvPicPr>
          <p:cNvPr id="21" name="Picture 20">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181" y="2417430"/>
            <a:ext cx="710150" cy="707937"/>
          </a:xfrm>
          <a:prstGeom prst="rect">
            <a:avLst/>
          </a:prstGeom>
        </p:spPr>
      </p:pic>
      <p:pic>
        <p:nvPicPr>
          <p:cNvPr id="22" name="Picture 21">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2720" y="1863704"/>
            <a:ext cx="710150" cy="707937"/>
          </a:xfrm>
          <a:prstGeom prst="rect">
            <a:avLst/>
          </a:prstGeom>
        </p:spPr>
      </p:pic>
      <p:pic>
        <p:nvPicPr>
          <p:cNvPr id="29" name="Picture 28">
            <a:extLst>
              <a:ext uri="{FF2B5EF4-FFF2-40B4-BE49-F238E27FC236}">
                <a16:creationId xmlns:a16="http://schemas.microsoft.com/office/drawing/2014/main"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67" y="2846398"/>
            <a:ext cx="710150" cy="707937"/>
          </a:xfrm>
          <a:prstGeom prst="rect">
            <a:avLst/>
          </a:prstGeom>
        </p:spPr>
      </p:pic>
      <p:pic>
        <p:nvPicPr>
          <p:cNvPr id="16" name="Picture 15">
            <a:extLst>
              <a:ext uri="{FF2B5EF4-FFF2-40B4-BE49-F238E27FC236}">
                <a16:creationId xmlns:a16="http://schemas.microsoft.com/office/drawing/2014/main" id="{9C52FC80-8109-6D41-816C-E72617C52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348" y="2323982"/>
            <a:ext cx="710150" cy="707937"/>
          </a:xfrm>
          <a:prstGeom prst="rect">
            <a:avLst/>
          </a:prstGeom>
        </p:spPr>
      </p:pic>
    </p:spTree>
    <p:extLst>
      <p:ext uri="{BB962C8B-B14F-4D97-AF65-F5344CB8AC3E}">
        <p14:creationId xmlns:p14="http://schemas.microsoft.com/office/powerpoint/2010/main" val="414050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5E-6 3.33333E-6 L 5E-6 0.00023 C -0.00069 -0.00116 -0.00121 -0.00232 -0.0019 -0.00348 C -0.00295 -0.00533 -0.00381 -0.00579 -0.00538 -0.00718 C -0.00659 -0.00834 -0.00694 -0.0088 -0.00869 -0.00903 C -0.01006 -0.00949 -0.01164 -0.00973 -0.01285 -0.01019 C -0.01285 -0.00996 -0.01667 -0.01135 -0.01754 -0.01158 L -0.0191 -0.01204 C -0.02431 -0.01204 -0.02952 -0.01204 -0.03472 -0.01158 C -0.03785 -0.01135 -0.03697 -0.01065 -0.03924 -0.00973 C -0.03975 -0.00926 -0.04027 -0.00926 -0.04079 -0.00903 C -0.04131 -0.0088 -0.04166 -0.00834 -0.04219 -0.00811 C -0.04305 -0.00764 -0.04375 -0.00764 -0.04462 -0.00718 C -0.04514 -0.00672 -0.04548 -0.00625 -0.046 -0.00602 C -0.04687 -0.00556 -0.04775 -0.00556 -0.04843 -0.0051 C -0.04879 -0.00463 -0.04914 -0.0044 -0.04947 -0.00394 C -0.04982 -0.00348 -0.05018 -0.00301 -0.05069 -0.00255 C -0.05104 -0.00209 -0.05174 -0.00186 -0.05209 -0.00139 C -0.05243 -0.00093 -0.0526 -0.00047 -0.05295 3.33333E-6 C -0.05329 0.00046 -0.05381 0.00046 -0.05399 0.00115 C -0.05435 0.00162 -0.05435 0.00231 -0.05451 0.00301 C -0.05451 0.0037 -0.05469 0.00416 -0.05486 0.00463 C -0.05469 0.01134 -0.05469 0.01805 -0.05451 0.025 C -0.05435 0.02615 -0.05435 0.02754 -0.05399 0.02893 C -0.05381 0.03009 -0.05295 0.03102 -0.05209 0.03148 C -0.05174 0.03171 -0.05138 0.03171 -0.05104 0.03194 C -0.05035 0.0324 -0.04982 0.03264 -0.04914 0.0331 C -0.04879 0.0331 -0.04826 0.03333 -0.04791 0.03356 C -0.04462 0.03541 -0.04791 0.03379 -0.04531 0.03495 C -0.04496 0.03564 -0.04444 0.03611 -0.04409 0.03657 C -0.04392 0.03703 -0.04375 0.03773 -0.0434 0.03819 C -0.0427 0.03912 -0.04201 0.03912 -0.04115 0.03958 C -0.04079 0.04004 -0.04045 0.04074 -0.03993 0.0412 C -0.03906 0.04166 -0.03697 0.04213 -0.03697 0.04236 C -0.03664 0.04259 -0.03628 0.04282 -0.03576 0.04305 C -0.03212 0.04514 -0.03664 0.04166 -0.0323 0.04467 C -0.03108 0.0456 -0.02987 0.04676 -0.02848 0.04768 C -0.02813 0.04814 -0.02761 0.04838 -0.02709 0.04884 C -0.02674 0.04907 -0.02622 0.04907 -0.02587 0.0493 C -0.02553 0.04953 -0.02518 0.05 -0.02466 0.05023 C -0.02431 0.05046 -0.02395 0.05046 -0.02362 0.05069 C -0.02327 0.05115 -0.02292 0.05162 -0.02239 0.05185 C -0.02119 0.05254 -0.01996 0.05301 -0.01857 0.05324 C -0.01805 0.0537 -0.01754 0.05393 -0.01719 0.05439 C -0.01667 0.05463 -0.01632 0.05509 -0.01598 0.05532 C -0.01528 0.05578 -0.01372 0.05648 -0.01372 0.05671 C -0.01268 0.05787 -0.01268 0.0581 -0.01145 0.05879 C -0.01094 0.05926 -0.01025 0.05949 -0.00989 0.05995 C -0.00902 0.06088 -0.0085 0.06203 -0.00764 0.06296 C -0.00381 0.06689 -0.0085 0.0618 -0.00451 0.06643 C -0.00381 0.06736 -0.00277 0.06828 -0.0019 0.06898 C -0.00017 0.07245 -0.00069 0.07083 5E-6 0.07361 C 0.00018 0.07708 0.00018 0.08032 0.00035 0.08379 C 0.00053 0.08426 0.00087 0.08472 0.00087 0.08518 C 0.00087 0.08703 0.0007 0.08865 0.00035 0.09027 C -0.00017 0.09398 -0.00017 0.09259 -0.00104 0.0949 C -0.00312 0.09977 -0.00156 0.09814 -0.00381 0.1 C -0.00434 0.10115 -0.00468 0.10208 -0.00572 0.10301 C -0.00607 0.10347 -0.00677 0.1037 -0.00729 0.10416 C -0.01041 0.10671 -0.00833 0.10555 -0.0106 0.10671 C -0.0144 0.11018 -0.01041 0.10671 -0.01337 0.10856 C -0.01372 0.10902 -0.01406 0.10949 -0.0144 0.10972 C -0.01511 0.10995 -0.01579 0.10995 -0.01632 0.11018 C -0.01719 0.11041 -0.01789 0.11088 -0.01857 0.11111 L -0.02014 0.1118 C -0.02518 0.11157 -0.03039 0.11157 -0.03541 0.11111 C -0.03576 0.11111 -0.03611 0.11088 -0.03664 0.11064 C -0.03785 0.11018 -0.04027 0.10972 -0.04027 0.10995 C -0.04079 0.10926 -0.04115 0.10902 -0.04149 0.10856 C -0.04219 0.10833 -0.04357 0.10787 -0.04409 0.10764 C -0.04687 0.10671 -0.04409 0.10717 -0.04914 0.10602 C -0.05121 0.10578 -0.05156 0.10578 -0.05329 0.10509 C -0.05365 0.10486 -0.05417 0.10486 -0.05451 0.10463 C -0.05712 0.10277 -0.05381 0.10439 -0.05712 0.10254 C -0.05781 0.10208 -0.05937 0.10162 -0.05937 0.10185 C -0.05973 0.10115 -0.06025 0.10092 -0.06059 0.10046 C -0.06076 0.1 -0.06059 0.0993 -0.06093 0.09907 C -0.06129 0.09861 -0.06197 0.09791 -0.06197 0.09814 " pathEditMode="relative" rAng="0" ptsTypes="AAAAAAAAAAAAAAAAAAAAAAAAAAAAAAAAAAAAAAAAAAAAAAAAAAAAAAAAAAAAAAAAAAAAAAAAAAAAAA">
                                      <p:cBhvr>
                                        <p:cTn id="10" dur="3500" fill="hold"/>
                                        <p:tgtEl>
                                          <p:spTgt spid="21"/>
                                        </p:tgtEl>
                                        <p:attrNameLst>
                                          <p:attrName>ppt_x</p:attrName>
                                          <p:attrName>ppt_y</p:attrName>
                                        </p:attrNameLst>
                                      </p:cBhvr>
                                      <p:rCtr x="-3056" y="4977"/>
                                    </p:animMotion>
                                  </p:childTnLst>
                                </p:cTn>
                              </p:par>
                            </p:childTnLst>
                          </p:cTn>
                        </p:par>
                        <p:par>
                          <p:cTn id="11" fill="hold">
                            <p:stCondLst>
                              <p:cond delay="4000"/>
                            </p:stCondLst>
                            <p:childTnLst>
                              <p:par>
                                <p:cTn id="12" presetID="10" presetClass="exit" presetSubtype="0" fill="hold" nodeType="after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5000"/>
                            </p:stCondLst>
                            <p:childTnLst>
                              <p:par>
                                <p:cTn id="20" presetID="0" presetClass="path" presetSubtype="0" accel="50000" decel="50000" fill="hold" nodeType="afterEffect">
                                  <p:stCondLst>
                                    <p:cond delay="0"/>
                                  </p:stCondLst>
                                  <p:childTnLst>
                                    <p:animMotion origin="layout" path="M 4.16667E-6 3.7037E-7 L -0.00452 0.19514 L -0.00365 0.14074 L 0.00364 0.1037 L 0.01388 0.09259 L 0.025 0.07893 L 0.04913 0.07268 L 0.06111 0.07893 L 0.06753 0.10116 L 0.06302 0.16412 L 0.06302 0.18889 L 0.07031 0.19259 L 0.08142 0.19375 L 0.08524 0.19259 " pathEditMode="relative" rAng="0" ptsTypes="AAAAAAAAAAAAAA">
                                      <p:cBhvr>
                                        <p:cTn id="21" dur="4250" fill="hold"/>
                                        <p:tgtEl>
                                          <p:spTgt spid="22"/>
                                        </p:tgtEl>
                                        <p:attrNameLst>
                                          <p:attrName>ppt_x</p:attrName>
                                          <p:attrName>ppt_y</p:attrName>
                                        </p:attrNameLst>
                                      </p:cBhvr>
                                      <p:rCtr x="4028" y="9745"/>
                                    </p:animMotion>
                                  </p:childTnLst>
                                </p:cTn>
                              </p:par>
                            </p:childTnLst>
                          </p:cTn>
                        </p:par>
                        <p:par>
                          <p:cTn id="22" fill="hold">
                            <p:stCondLst>
                              <p:cond delay="9250"/>
                            </p:stCondLst>
                            <p:childTnLst>
                              <p:par>
                                <p:cTn id="23" presetID="10" presetClass="exit" presetSubtype="0" fill="hold" nodeType="after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par>
                          <p:cTn id="26" fill="hold">
                            <p:stCondLst>
                              <p:cond delay="975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0250"/>
                            </p:stCondLst>
                            <p:childTnLst>
                              <p:par>
                                <p:cTn id="31" presetID="0" presetClass="path" presetSubtype="0" accel="50000" decel="50000" fill="hold" nodeType="afterEffect">
                                  <p:stCondLst>
                                    <p:cond delay="0"/>
                                  </p:stCondLst>
                                  <p:childTnLst>
                                    <p:animMotion origin="layout" path="M 1.38889E-6 7.40741E-7 L 1.38889E-6 0.00023 C -0.00504 7.40741E-7 -0.01007 0.00023 -0.01511 0.00046 C -0.01563 0.00046 -0.01615 0.00093 -0.01667 0.00116 C -0.01719 0.00139 -0.01754 0.00208 -0.01806 0.00231 C -0.01892 0.00301 -0.01997 0.00301 -0.02083 0.0037 C -0.02986 0.01157 -0.02014 0.00347 -0.02517 0.00694 C -0.0257 0.00718 -0.02604 0.00787 -0.02656 0.0081 C -0.02708 0.00833 -0.02761 0.00833 -0.02795 0.0088 C -0.02899 0.00949 -0.0309 0.01134 -0.0309 0.01157 C -0.03108 0.0118 -0.03142 0.0125 -0.03177 0.01319 C -0.03299 0.01505 -0.03316 0.01505 -0.03455 0.0162 C -0.0349 0.0169 -0.03524 0.01759 -0.03559 0.01829 C -0.03594 0.01875 -0.03663 0.01875 -0.03698 0.01944 C -0.03733 0.02014 -0.03715 0.0213 -0.0375 0.02199 C -0.03802 0.02338 -0.03906 0.0243 -0.03941 0.02569 L -0.0408 0.03148 C -0.04097 0.03218 -0.04115 0.03264 -0.04132 0.03333 C -0.04236 0.03935 -0.04167 0.0368 -0.04323 0.04097 C -0.04323 0.04468 -0.04358 0.04861 -0.04358 0.05231 C -0.04392 0.05926 -0.04375 0.06528 -0.04462 0.07199 C -0.04462 0.07268 -0.04497 0.07361 -0.04497 0.07454 C -0.04497 0.08055 -0.04479 0.08657 -0.04462 0.09282 C -0.04445 0.09375 -0.04445 0.09491 -0.0441 0.09583 C -0.04392 0.09653 -0.0434 0.09722 -0.04323 0.09768 C -0.04306 0.09884 -0.04288 0.1 -0.04271 0.10093 C -0.04236 0.10231 -0.04202 0.10347 -0.04167 0.10486 C -0.04063 0.11111 -0.04115 0.1081 -0.03976 0.11366 C -0.03976 0.11412 -0.03958 0.11505 -0.03941 0.11551 C -0.03906 0.1162 -0.03872 0.11667 -0.03837 0.11736 C -0.03698 0.12106 -0.03924 0.11759 -0.03646 0.12106 C -0.03559 0.12523 -0.03698 0.1213 -0.0342 0.12361 C -0.03368 0.12407 -0.03368 0.125 -0.03316 0.12569 C -0.03125 0.12778 -0.0316 0.12616 -0.02986 0.12755 C -0.02882 0.12824 -0.02813 0.12963 -0.02708 0.13009 C -0.02465 0.13079 -0.0257 0.13032 -0.02379 0.13125 C -0.02205 0.13356 -0.02344 0.13194 -0.02031 0.1331 C -0.01458 0.13542 -0.02101 0.13403 -0.01285 0.13518 L 0.00764 0.13449 C 0.00885 0.13426 0.01024 0.13426 0.01146 0.1338 C 0.0118 0.13356 0.01198 0.13287 0.01233 0.13264 C 0.01354 0.13194 0.01493 0.13171 0.01614 0.13125 C 0.01858 0.13055 0.01736 0.13102 0.01944 0.13009 L 0.02222 0.12755 C 0.02274 0.12708 0.02326 0.12685 0.02378 0.12616 C 0.02604 0.12315 0.02483 0.1243 0.02708 0.12245 C 0.02917 0.11805 0.02812 0.11968 0.02986 0.11736 C 0.03003 0.11643 0.03003 0.11574 0.03038 0.11481 C 0.03055 0.11435 0.03108 0.11412 0.03125 0.11366 C 0.03472 0.10764 0.03177 0.1118 0.03455 0.10787 C 0.03628 0.10093 0.03368 0.11157 0.03611 0.10417 C 0.03646 0.10301 0.03663 0.10162 0.03698 0.10023 L 0.0375 0.09838 C 0.03767 0.09768 0.03785 0.09722 0.03802 0.09653 C 0.03802 0.0956 0.03819 0.09491 0.03837 0.09398 C 0.03871 0.09282 0.03941 0.09028 0.03941 0.09051 C 0.03958 0.08889 0.03993 0.08773 0.03993 0.08634 C 0.03993 0.07593 0.03958 0.06528 0.03941 0.05486 C 0.03941 0.0537 0.03802 0.04884 0.03802 0.04861 C 0.03785 0.04792 0.03767 0.04722 0.0375 0.04653 C 0.03715 0.04606 0.0368 0.04537 0.03646 0.04468 C 0.03611 0.04352 0.03594 0.04213 0.03559 0.04097 L 0.03507 0.03912 C 0.03489 0.03843 0.03472 0.03773 0.03455 0.03727 C 0.03455 0.03634 0.03437 0.03542 0.0342 0.03472 C 0.03368 0.03333 0.03298 0.03241 0.03229 0.03148 L 0.03125 0.02778 C 0.03108 0.02708 0.03108 0.02639 0.0309 0.02569 L 0.02986 0.02384 C 0.02969 0.02315 0.02969 0.02222 0.02934 0.0213 C 0.02899 0.0206 0.02847 0.02014 0.02795 0.01944 C 0.0276 0.01898 0.02743 0.01805 0.02708 0.01759 C 0.02621 0.0162 0.02569 0.01597 0.02465 0.01505 C 0.0243 0.01435 0.02413 0.01366 0.02378 0.01319 C 0.01979 0.00856 0.02222 0.0118 0.01944 0.00995 C 0.0158 0.00764 0.02014 0.00972 0.01667 0.0081 C 0.01632 0.00787 0.01389 0.00532 0.01337 0.00486 C 0.01233 0.0044 0.01146 0.00417 0.01042 0.0037 C 0.00989 0.00347 0.00955 0.00324 0.00903 0.00301 C 0.00833 0.00255 0.00781 0.00208 0.00712 0.00185 C 0.00625 0.00139 0.00521 0.00093 0.00434 0.00046 L 1.38889E-6 7.40741E-7 Z " pathEditMode="relative" rAng="0" ptsTypes="AAAAAAAAAAAAAAAAAAAAAAAAAAAAAAAAAAAAAAAAAAAAAAAAAAAAAAAAAAAAAAAAAAAAAAAAAAAAAAAAAA">
                                      <p:cBhvr>
                                        <p:cTn id="32" dur="3000" fill="hold"/>
                                        <p:tgtEl>
                                          <p:spTgt spid="16"/>
                                        </p:tgtEl>
                                        <p:attrNameLst>
                                          <p:attrName>ppt_x</p:attrName>
                                          <p:attrName>ppt_y</p:attrName>
                                        </p:attrNameLst>
                                      </p:cBhvr>
                                      <p:rCtr x="-260" y="6759"/>
                                    </p:animMotion>
                                  </p:childTnLst>
                                </p:cTn>
                              </p:par>
                            </p:childTnLst>
                          </p:cTn>
                        </p:par>
                        <p:par>
                          <p:cTn id="33" fill="hold">
                            <p:stCondLst>
                              <p:cond delay="13250"/>
                            </p:stCondLst>
                            <p:childTnLst>
                              <p:par>
                                <p:cTn id="34" presetID="10" presetClass="exit" presetSubtype="0" fill="hold" nodeType="after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par>
                          <p:cTn id="37" fill="hold">
                            <p:stCondLst>
                              <p:cond delay="1375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14250"/>
                            </p:stCondLst>
                            <p:childTnLst>
                              <p:par>
                                <p:cTn id="42" presetID="0" presetClass="path" presetSubtype="0" accel="50000" decel="50000" fill="hold" nodeType="afterEffect">
                                  <p:stCondLst>
                                    <p:cond delay="0"/>
                                  </p:stCondLst>
                                  <p:childTnLst>
                                    <p:animMotion origin="layout" path="M 5.55556E-7 3.33333E-6 L 0.01753 -0.00486 L 0.03229 -0.01482 L 0.04167 -0.03079 L 0.04635 -0.04676 L 0.0434 -0.06042 L 0.03611 -0.06528 L 0.02396 -0.07014 L 0.00729 -0.06898 L -0.00747 -0.05672 L -0.01493 -0.0419 L -0.02049 -0.02454 L -0.02222 0.00625 L -0.01858 0.02847 L -0.00833 0.04814 L 0.00278 0.05555 L 0.01562 0.05694 L 0.02865 0.05324 L 0.04635 0.04074 " pathEditMode="relative" rAng="0" ptsTypes="AAAAAAAAAAAAAAAAAAA">
                                      <p:cBhvr>
                                        <p:cTn id="43" dur="3750" fill="hold"/>
                                        <p:tgtEl>
                                          <p:spTgt spid="29"/>
                                        </p:tgtEl>
                                        <p:attrNameLst>
                                          <p:attrName>ppt_x</p:attrName>
                                          <p:attrName>ppt_y</p:attrName>
                                        </p:attrNameLst>
                                      </p:cBhvr>
                                      <p:rCtr x="1198" y="-671"/>
                                    </p:animMotion>
                                  </p:childTnLst>
                                </p:cTn>
                              </p:par>
                            </p:childTnLst>
                          </p:cTn>
                        </p:par>
                        <p:par>
                          <p:cTn id="44" fill="hold">
                            <p:stCondLst>
                              <p:cond delay="18000"/>
                            </p:stCondLst>
                            <p:childTnLst>
                              <p:par>
                                <p:cTn id="45" presetID="10" presetClass="exit" presetSubtype="0" fill="hold" nodeType="after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rot="2754781">
            <a:off x="2020614" y="1495115"/>
            <a:ext cx="5634632" cy="5634632"/>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latin typeface="Twinkl" pitchFamily="2" charset="77"/>
                </a:rPr>
                <a:t>Teach</a:t>
              </a:r>
            </a:p>
          </p:txBody>
        </p:sp>
      </p:grpSp>
      <p:sp>
        <p:nvSpPr>
          <p:cNvPr id="20" name="Rectangle: Rounded Corners 11">
            <a:extLst>
              <a:ext uri="{FF2B5EF4-FFF2-40B4-BE49-F238E27FC236}">
                <a16:creationId xmlns:a16="http://schemas.microsoft.com/office/drawing/2014/main" id="{E72A1580-977E-4A81-BDD6-81944D43756D}"/>
              </a:ext>
            </a:extLst>
          </p:cNvPr>
          <p:cNvSpPr/>
          <p:nvPr/>
        </p:nvSpPr>
        <p:spPr>
          <a:xfrm>
            <a:off x="623469" y="1052513"/>
            <a:ext cx="7857339" cy="93662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dirty="0">
                <a:solidFill>
                  <a:schemeClr val="tx1"/>
                </a:solidFill>
                <a:latin typeface="Twinkl" pitchFamily="50" charset="0"/>
              </a:rPr>
              <a:t>Today, we are learning to read words containing </a:t>
            </a:r>
          </a:p>
          <a:p>
            <a:pPr algn="ctr"/>
            <a:r>
              <a:rPr lang="en-GB" sz="2400" b="1" dirty="0" err="1">
                <a:solidFill>
                  <a:schemeClr val="tx1"/>
                </a:solidFill>
                <a:latin typeface="Twinkl" pitchFamily="50" charset="0"/>
              </a:rPr>
              <a:t>mb</a:t>
            </a:r>
            <a:r>
              <a:rPr lang="en-GB" sz="2400" dirty="0">
                <a:solidFill>
                  <a:schemeClr val="tx1"/>
                </a:solidFill>
                <a:latin typeface="Twinkl" pitchFamily="50" charset="0"/>
              </a:rPr>
              <a:t> saying /m/.</a:t>
            </a:r>
          </a:p>
        </p:txBody>
      </p:sp>
      <p:pic>
        <p:nvPicPr>
          <p:cNvPr id="21" name="Picture 20">
            <a:extLst>
              <a:ext uri="{FF2B5EF4-FFF2-40B4-BE49-F238E27FC236}">
                <a16:creationId xmlns:a16="http://schemas.microsoft.com/office/drawing/2014/main" id="{F5E987AE-29CC-468A-A060-0401FA44AF69}"/>
              </a:ext>
            </a:extLst>
          </p:cNvPr>
          <p:cNvPicPr>
            <a:picLocks noChangeAspect="1"/>
          </p:cNvPicPr>
          <p:nvPr/>
        </p:nvPicPr>
        <p:blipFill>
          <a:blip r:embed="rId2"/>
          <a:stretch>
            <a:fillRect/>
          </a:stretch>
        </p:blipFill>
        <p:spPr>
          <a:xfrm>
            <a:off x="2240852" y="2263367"/>
            <a:ext cx="3750660" cy="7501320"/>
          </a:xfrm>
          <a:prstGeom prst="rect">
            <a:avLst/>
          </a:prstGeom>
        </p:spPr>
      </p:pic>
    </p:spTree>
    <p:extLst>
      <p:ext uri="{BB962C8B-B14F-4D97-AF65-F5344CB8AC3E}">
        <p14:creationId xmlns:p14="http://schemas.microsoft.com/office/powerpoint/2010/main" val="402756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7" y="425513"/>
            <a:ext cx="8255000" cy="5993393"/>
          </a:xfrm>
          <a:prstGeom prst="roundRect">
            <a:avLst>
              <a:gd name="adj" fmla="val 2877"/>
            </a:avLst>
          </a:prstGeom>
          <a:ln w="28575">
            <a:solidFill>
              <a:srgbClr val="FFFBFA"/>
            </a:solidFill>
          </a:ln>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3526"/>
          <a:stretch/>
        </p:blipFill>
        <p:spPr>
          <a:xfrm>
            <a:off x="1222812" y="2933322"/>
            <a:ext cx="1520568" cy="34765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1545" y="1167897"/>
            <a:ext cx="1211140" cy="383414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2927"/>
          <a:stretch/>
        </p:blipFill>
        <p:spPr>
          <a:xfrm>
            <a:off x="4192123" y="2833734"/>
            <a:ext cx="1604325" cy="3576119"/>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b="23130"/>
          <a:stretch/>
        </p:blipFill>
        <p:spPr>
          <a:xfrm>
            <a:off x="2574223" y="2890247"/>
            <a:ext cx="1753334" cy="3528660"/>
          </a:xfrm>
          <a:prstGeom prst="rect">
            <a:avLst/>
          </a:prstGeom>
        </p:spPr>
      </p:pic>
      <p:sp>
        <p:nvSpPr>
          <p:cNvPr id="9" name="Rectangle: Rounded Corners 6">
            <a:extLst>
              <a:ext uri="{FF2B5EF4-FFF2-40B4-BE49-F238E27FC236}">
                <a16:creationId xmlns:a16="http://schemas.microsoft.com/office/drawing/2014/main" id="{7E405A8F-5F55-4B27-BAFC-69257B72E5EF}"/>
              </a:ext>
            </a:extLst>
          </p:cNvPr>
          <p:cNvSpPr/>
          <p:nvPr/>
        </p:nvSpPr>
        <p:spPr>
          <a:xfrm>
            <a:off x="684213" y="5278169"/>
            <a:ext cx="7775575" cy="949221"/>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a:solidFill>
                  <a:schemeClr val="tx1"/>
                </a:solidFill>
                <a:latin typeface="Twinkl" pitchFamily="50" charset="0"/>
              </a:rPr>
              <a:t>It was a Beavers club night and Kit, Dan and Jake were looking at a book together while they waited for Sana to start the lesson.</a:t>
            </a:r>
            <a:endParaRPr lang="en-GB" sz="2000" dirty="0">
              <a:solidFill>
                <a:schemeClr val="tx1"/>
              </a:solidFill>
              <a:latin typeface="Twinkl" pitchFamily="50" charset="0"/>
            </a:endParaRPr>
          </a:p>
        </p:txBody>
      </p:sp>
    </p:spTree>
    <p:extLst>
      <p:ext uri="{BB962C8B-B14F-4D97-AF65-F5344CB8AC3E}">
        <p14:creationId xmlns:p14="http://schemas.microsoft.com/office/powerpoint/2010/main" val="3275198573"/>
      </p:ext>
    </p:extLst>
  </p:cSld>
  <p:clrMapOvr>
    <a:masterClrMapping/>
  </p:clrMapOvr>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winkl Phonics PowerPoint Template.pptx" id="{DE623B95-CF47-4D4D-99E6-E7908909B4E9}" vid="{D8F4FE79-54E6-4341-BC11-84D6744E4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TotalTime>
  <Words>739</Words>
  <Application>Microsoft Macintosh PowerPoint</Application>
  <PresentationFormat>On-screen Show (4:3)</PresentationFormat>
  <Paragraphs>110</Paragraphs>
  <Slides>33</Slides>
  <Notes>1</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Twinkl</vt:lpstr>
      <vt:lpstr>Tuffy-TTF</vt:lpstr>
      <vt:lpstr>Arial</vt:lpstr>
      <vt:lpstr>Twinkl SemiBold</vt:lpstr>
      <vt:lpstr>Office Theme</vt:lpstr>
      <vt:lpstr>Guidance for Video/Audio in PowerPoints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Marching Penguins</vt:lpstr>
      <vt:lpstr>PowerPoint Presentation</vt:lpstr>
      <vt:lpstr>PowerPoint Presentation</vt:lpstr>
      <vt:lpstr>PowerPoint Presentation</vt:lpstr>
      <vt:lpstr>PowerPoint Presentation</vt:lpstr>
      <vt:lpstr>PowerPoint Presentation</vt:lpstr>
      <vt:lpstr>Text Detectives</vt:lpstr>
      <vt:lpstr>PowerPoint Presentation</vt:lpstr>
      <vt:lpstr>PowerPoint Presentation</vt:lpstr>
      <vt:lpstr>Today, we have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Video/Audio in PowerPoints</dc:title>
  <dc:creator>Charlotte Walker</dc:creator>
  <cp:lastModifiedBy>twinkl twiknl</cp:lastModifiedBy>
  <cp:revision>30</cp:revision>
  <dcterms:created xsi:type="dcterms:W3CDTF">2018-11-23T13:59:11Z</dcterms:created>
  <dcterms:modified xsi:type="dcterms:W3CDTF">2021-05-05T09:36:23Z</dcterms:modified>
</cp:coreProperties>
</file>