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304" r:id="rId2"/>
    <p:sldId id="258" r:id="rId3"/>
    <p:sldId id="294" r:id="rId4"/>
    <p:sldId id="310" r:id="rId5"/>
    <p:sldId id="311" r:id="rId6"/>
    <p:sldId id="312" r:id="rId7"/>
    <p:sldId id="313" r:id="rId8"/>
    <p:sldId id="305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  <p:sldId id="322" r:id="rId18"/>
    <p:sldId id="323" r:id="rId19"/>
    <p:sldId id="324" r:id="rId20"/>
    <p:sldId id="307" r:id="rId21"/>
    <p:sldId id="325" r:id="rId22"/>
    <p:sldId id="309" r:id="rId23"/>
    <p:sldId id="326" r:id="rId24"/>
    <p:sldId id="327" r:id="rId25"/>
    <p:sldId id="328" r:id="rId26"/>
    <p:sldId id="308" r:id="rId27"/>
    <p:sldId id="267" r:id="rId28"/>
  </p:sldIdLst>
  <p:sldSz cx="9144000" cy="6858000" type="screen4x3"/>
  <p:notesSz cx="6858000" cy="9144000"/>
  <p:embeddedFontLst>
    <p:embeddedFont>
      <p:font typeface="Tuffy-TTF" panose="020B0603060100000000" pitchFamily="34" charset="0"/>
      <p:regular r:id="rId31"/>
      <p:bold r:id="rId32"/>
      <p:italic r:id="rId33"/>
      <p:boldItalic r:id="rId34"/>
    </p:embeddedFont>
    <p:embeddedFont>
      <p:font typeface="Twinkl" pitchFamily="2" charset="77"/>
      <p:regular r:id="rId35"/>
      <p:bold r:id="rId36"/>
    </p:embeddedFont>
    <p:embeddedFont>
      <p:font typeface="Twinkl SemiBold" pitchFamily="2" charset="77"/>
      <p:regular r:id="rId37"/>
      <p:bold r:id="rId38"/>
    </p:embeddedFont>
  </p:embeddedFont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1E5A"/>
    <a:srgbClr val="AEE9EC"/>
    <a:srgbClr val="FFEBA5"/>
    <a:srgbClr val="2DB6BC"/>
    <a:srgbClr val="D82233"/>
    <a:srgbClr val="D83A5E"/>
    <a:srgbClr val="F5CFD8"/>
    <a:srgbClr val="FAB001"/>
    <a:srgbClr val="8D358B"/>
    <a:srgbClr val="F081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 showGuides="1">
      <p:cViewPr varScale="1">
        <p:scale>
          <a:sx n="105" d="100"/>
          <a:sy n="105" d="100"/>
        </p:scale>
        <p:origin x="576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EBCAB23E-5E8D-4EE2-83B5-ED1C61A16838}" type="datetimeFigureOut">
              <a:rPr lang="en-GB"/>
              <a:pPr>
                <a:defRPr/>
              </a:pPr>
              <a:t>05/05/2021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8FA9FD05-3BB6-41CC-853D-2075B3AECAB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1656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928FEF98-7973-4A8C-8B7D-76BB1CDE8734}" type="datetimeFigureOut">
              <a:rPr lang="en-GB"/>
              <a:pPr>
                <a:defRPr/>
              </a:pPr>
              <a:t>05/05/2021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uffy-TTF" panose="020B0603060100000000" pitchFamily="34" charset="0"/>
              </a:defRPr>
            </a:lvl1pPr>
          </a:lstStyle>
          <a:p>
            <a:pPr>
              <a:defRPr/>
            </a:pPr>
            <a:fld id="{72C48283-2588-4AA5-AB63-C726861FDEB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3354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ffy-TTF" panose="020B0603060100000000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867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1141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833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33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38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79" r:id="rId5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uffy-TTF" panose="020B0603060100000000" pitchFamily="34" charset="0"/>
          <a:cs typeface="Tuffy-TTF" panose="020B0603060100000000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algn="ctr"/>
            <a:r>
              <a:rPr lang="en-GB" altLang="en-US" sz="2800" dirty="0">
                <a:solidFill>
                  <a:srgbClr val="00B0F0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/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0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107113" y="1370013"/>
            <a:ext cx="2195512" cy="1116012"/>
          </a:xfrm>
          <a:prstGeom prst="rect">
            <a:avLst/>
          </a:prstGeom>
          <a:solidFill>
            <a:srgbClr val="AE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</a:t>
            </a:r>
          </a:p>
        </p:txBody>
      </p:sp>
      <p:grpSp>
        <p:nvGrpSpPr>
          <p:cNvPr id="15372" name="Group 17"/>
          <p:cNvGrpSpPr>
            <a:grpSpLocks/>
          </p:cNvGrpSpPr>
          <p:nvPr/>
        </p:nvGrpSpPr>
        <p:grpSpPr bwMode="auto">
          <a:xfrm>
            <a:off x="5730875" y="361632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/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379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373" name="Group 20"/>
          <p:cNvGrpSpPr>
            <a:grpSpLocks/>
          </p:cNvGrpSpPr>
          <p:nvPr/>
        </p:nvGrpSpPr>
        <p:grpSpPr bwMode="auto">
          <a:xfrm>
            <a:off x="6137275" y="2884488"/>
            <a:ext cx="2165350" cy="647700"/>
            <a:chOff x="6164808" y="2589878"/>
            <a:chExt cx="2165459" cy="647296"/>
          </a:xfrm>
        </p:grpSpPr>
        <p:pic>
          <p:nvPicPr>
            <p:cNvPr id="1537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/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37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56063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EE9EC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40401"/>
            <a:ext cx="8255000" cy="5994265"/>
          </a:xfrm>
          <a:prstGeom prst="roundRect">
            <a:avLst>
              <a:gd name="adj" fmla="val 303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99" y="1955800"/>
            <a:ext cx="1252459" cy="3589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12" y="2048932"/>
            <a:ext cx="1171223" cy="351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31" y="2048933"/>
            <a:ext cx="1336943" cy="347980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944532"/>
            <a:ext cx="7884054" cy="132066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“What is that?” asked Jake, looking surprised.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“This is a magic map,” explained Kit. “It can take us anywhere in the world. But don’t tell the grown-ups about it. Only my gran and grandad know that it exists.”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  <p:grpSp>
        <p:nvGrpSpPr>
          <p:cNvPr id="13" name="Question Button">
            <a:extLst>
              <a:ext uri="{FF2B5EF4-FFF2-40B4-BE49-F238E27FC236}">
                <a16:creationId xmlns:a16="http://schemas.microsoft.com/office/drawing/2014/main" id="{E2A64CC5-FA84-41AD-93DC-02C343F59795}"/>
              </a:ext>
            </a:extLst>
          </p:cNvPr>
          <p:cNvGrpSpPr/>
          <p:nvPr/>
        </p:nvGrpSpPr>
        <p:grpSpPr>
          <a:xfrm>
            <a:off x="712943" y="548680"/>
            <a:ext cx="992572" cy="999757"/>
            <a:chOff x="6804248" y="5183475"/>
            <a:chExt cx="992572" cy="99975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AFD5C1D-0F72-4E8F-8C45-3E42288A9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5" t="-1312" r="-2155" b="67812"/>
            <a:stretch/>
          </p:blipFill>
          <p:spPr>
            <a:xfrm>
              <a:off x="6804248" y="5517232"/>
              <a:ext cx="666000" cy="66600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00938F"/>
              </a:solidFill>
            </a:ln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08F4E97-BB24-4EF2-8F9B-98609454C75F}"/>
                </a:ext>
              </a:extLst>
            </p:cNvPr>
            <p:cNvSpPr txBox="1"/>
            <p:nvPr/>
          </p:nvSpPr>
          <p:spPr>
            <a:xfrm rot="21025919">
              <a:off x="7277276" y="5183475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822F7-B1BF-493A-AC20-21B1E3402DAA}"/>
                </a:ext>
              </a:extLst>
            </p:cNvPr>
            <p:cNvSpPr txBox="1"/>
            <p:nvPr/>
          </p:nvSpPr>
          <p:spPr>
            <a:xfrm rot="815995">
              <a:off x="7436780" y="5327491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b="1" dirty="0">
                  <a:solidFill>
                    <a:srgbClr val="00938F"/>
                  </a:solidFill>
                </a:rPr>
                <a:t>?</a:t>
              </a:r>
            </a:p>
          </p:txBody>
        </p:sp>
      </p:grpSp>
      <p:sp>
        <p:nvSpPr>
          <p:cNvPr id="17" name="Kit's teaching bubble">
            <a:extLst>
              <a:ext uri="{FF2B5EF4-FFF2-40B4-BE49-F238E27FC236}">
                <a16:creationId xmlns:a16="http://schemas.microsoft.com/office/drawing/2014/main" id="{16101DE7-DFF1-4A4B-A964-B40B6A34D29E}"/>
              </a:ext>
            </a:extLst>
          </p:cNvPr>
          <p:cNvSpPr/>
          <p:nvPr/>
        </p:nvSpPr>
        <p:spPr>
          <a:xfrm>
            <a:off x="917985" y="1674277"/>
            <a:ext cx="3965012" cy="792088"/>
          </a:xfrm>
          <a:prstGeom prst="wedgeRoundRectCallout">
            <a:avLst>
              <a:gd name="adj1" fmla="val -42878"/>
              <a:gd name="adj2" fmla="val -81895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Who knows about the magic map?</a:t>
            </a:r>
          </a:p>
        </p:txBody>
      </p:sp>
      <p:sp>
        <p:nvSpPr>
          <p:cNvPr id="18" name="Close bubble">
            <a:extLst>
              <a:ext uri="{FF2B5EF4-FFF2-40B4-BE49-F238E27FC236}">
                <a16:creationId xmlns:a16="http://schemas.microsoft.com/office/drawing/2014/main" id="{49E053F3-7445-4DA3-9C20-3ED32B633F3B}"/>
              </a:ext>
            </a:extLst>
          </p:cNvPr>
          <p:cNvSpPr/>
          <p:nvPr/>
        </p:nvSpPr>
        <p:spPr>
          <a:xfrm>
            <a:off x="4700804" y="1548437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286618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40401"/>
            <a:ext cx="8255000" cy="5994265"/>
          </a:xfrm>
          <a:prstGeom prst="roundRect">
            <a:avLst>
              <a:gd name="adj" fmla="val 3033"/>
            </a:avLst>
          </a:prstGeom>
          <a:ln w="28575">
            <a:solidFill>
              <a:schemeClr val="bg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037" y="2142066"/>
            <a:ext cx="1226314" cy="351366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99" y="2048933"/>
            <a:ext cx="1252459" cy="3589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12" y="2048932"/>
            <a:ext cx="1171223" cy="3513667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572000"/>
            <a:ext cx="7884054" cy="1693195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“I promise!” said Jake. “So boys, shall we go?”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Kit and Dan nodded eagerly. “To Antarctica!” said Kit.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The room faded around them but none of the boys noticed that the magic map had fallen out of Kit’s hand and was lying on the bedroom floor.</a:t>
            </a:r>
          </a:p>
        </p:txBody>
      </p:sp>
    </p:spTree>
    <p:extLst>
      <p:ext uri="{BB962C8B-B14F-4D97-AF65-F5344CB8AC3E}">
        <p14:creationId xmlns:p14="http://schemas.microsoft.com/office/powerpoint/2010/main" val="64537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12" name="Rectangle: Rounded Corners 20">
            <a:extLst>
              <a:ext uri="{FF2B5EF4-FFF2-40B4-BE49-F238E27FC236}">
                <a16:creationId xmlns:a16="http://schemas.microsoft.com/office/drawing/2014/main" id="{952826CA-6601-45AE-9934-869E8EDAD2E8}"/>
              </a:ext>
            </a:extLst>
          </p:cNvPr>
          <p:cNvSpPr/>
          <p:nvPr/>
        </p:nvSpPr>
        <p:spPr>
          <a:xfrm>
            <a:off x="684213" y="824052"/>
            <a:ext cx="7775575" cy="11656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 b in words that end in </a:t>
            </a:r>
            <a:r>
              <a:rPr lang="en-GB" sz="2000" b="1" dirty="0" err="1">
                <a:solidFill>
                  <a:schemeClr val="tx1"/>
                </a:solidFill>
                <a:latin typeface="Twinkl" pitchFamily="50" charset="0"/>
              </a:rPr>
              <a:t>mb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 is a silent letter. It usually appears at the end of words.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7E7079A-C714-453E-9F5C-637321D67454}"/>
              </a:ext>
            </a:extLst>
          </p:cNvPr>
          <p:cNvSpPr/>
          <p:nvPr/>
        </p:nvSpPr>
        <p:spPr>
          <a:xfrm>
            <a:off x="2310517" y="2678701"/>
            <a:ext cx="162737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co</a:t>
            </a:r>
            <a:r>
              <a:rPr lang="en-GB" sz="4800" dirty="0">
                <a:solidFill>
                  <a:srgbClr val="2DB6BC"/>
                </a:solidFill>
              </a:rPr>
              <a:t>mb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EE65F7-1EFA-478E-AEA6-9032E2696B73}"/>
              </a:ext>
            </a:extLst>
          </p:cNvPr>
          <p:cNvSpPr/>
          <p:nvPr/>
        </p:nvSpPr>
        <p:spPr>
          <a:xfrm>
            <a:off x="4943871" y="2666538"/>
            <a:ext cx="196560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thu</a:t>
            </a:r>
            <a:r>
              <a:rPr lang="en-GB" sz="4800" dirty="0">
                <a:solidFill>
                  <a:srgbClr val="2DB6BC"/>
                </a:solidFill>
              </a:rPr>
              <a:t>mb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52055" y="3782291"/>
            <a:ext cx="7439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Here is an exception: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6EE65F7-1EFA-478E-AEA6-9032E2696B73}"/>
              </a:ext>
            </a:extLst>
          </p:cNvPr>
          <p:cNvSpPr/>
          <p:nvPr/>
        </p:nvSpPr>
        <p:spPr>
          <a:xfrm>
            <a:off x="3359969" y="4426066"/>
            <a:ext cx="24240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800" dirty="0"/>
              <a:t>plu</a:t>
            </a:r>
            <a:r>
              <a:rPr lang="en-GB" sz="4800" dirty="0">
                <a:solidFill>
                  <a:srgbClr val="2DB6BC"/>
                </a:solidFill>
              </a:rPr>
              <a:t>mb</a:t>
            </a:r>
            <a:r>
              <a:rPr lang="en-GB" sz="4800" dirty="0"/>
              <a:t>er</a:t>
            </a:r>
          </a:p>
        </p:txBody>
      </p:sp>
      <p:grpSp>
        <p:nvGrpSpPr>
          <p:cNvPr id="15" name="Kit's teachings">
            <a:extLst>
              <a:ext uri="{FF2B5EF4-FFF2-40B4-BE49-F238E27FC236}">
                <a16:creationId xmlns:a16="http://schemas.microsoft.com/office/drawing/2014/main" id="{53FD0CF1-FA53-4803-8F54-925B472D4661}"/>
              </a:ext>
            </a:extLst>
          </p:cNvPr>
          <p:cNvGrpSpPr/>
          <p:nvPr/>
        </p:nvGrpSpPr>
        <p:grpSpPr>
          <a:xfrm>
            <a:off x="683568" y="5254173"/>
            <a:ext cx="4464496" cy="1008112"/>
            <a:chOff x="683568" y="5157192"/>
            <a:chExt cx="4464496" cy="1008112"/>
          </a:xfrm>
        </p:grpSpPr>
        <p:sp>
          <p:nvSpPr>
            <p:cNvPr id="16" name="Rectangle: Rounded Corners 9">
              <a:extLst>
                <a:ext uri="{FF2B5EF4-FFF2-40B4-BE49-F238E27FC236}">
                  <a16:creationId xmlns:a16="http://schemas.microsoft.com/office/drawing/2014/main" id="{949B2036-4D10-435C-8FE9-A3B284EF3966}"/>
                </a:ext>
              </a:extLst>
            </p:cNvPr>
            <p:cNvSpPr/>
            <p:nvPr/>
          </p:nvSpPr>
          <p:spPr>
            <a:xfrm>
              <a:off x="1475656" y="5517232"/>
              <a:ext cx="3672408" cy="432048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GB" dirty="0">
                  <a:latin typeface="Twinkl SemiBold" pitchFamily="2" charset="0"/>
                </a:rPr>
                <a:t>  Click me for Kit’s teaching tips!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3E1150-E0E9-4600-8006-0F9A404CD6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97" t="-8561" r="-15847" b="56577"/>
            <a:stretch/>
          </p:blipFill>
          <p:spPr>
            <a:xfrm>
              <a:off x="683568" y="515719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18" name="Kit's teaching bubble">
            <a:extLst>
              <a:ext uri="{FF2B5EF4-FFF2-40B4-BE49-F238E27FC236}">
                <a16:creationId xmlns:a16="http://schemas.microsoft.com/office/drawing/2014/main" id="{4F70B4BA-A660-436F-BCC3-8151C9561A39}"/>
              </a:ext>
            </a:extLst>
          </p:cNvPr>
          <p:cNvSpPr/>
          <p:nvPr/>
        </p:nvSpPr>
        <p:spPr>
          <a:xfrm>
            <a:off x="1403648" y="4252905"/>
            <a:ext cx="4635202" cy="917676"/>
          </a:xfrm>
          <a:prstGeom prst="wedgeRoundRectCallout">
            <a:avLst>
              <a:gd name="adj1" fmla="val -50011"/>
              <a:gd name="adj2" fmla="val 11637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Exceptions to the ‘mb at the end’ rule are very rare and occur when a suffix is added.</a:t>
            </a:r>
          </a:p>
        </p:txBody>
      </p:sp>
      <p:sp>
        <p:nvSpPr>
          <p:cNvPr id="19" name="Close bubble">
            <a:extLst>
              <a:ext uri="{FF2B5EF4-FFF2-40B4-BE49-F238E27FC236}">
                <a16:creationId xmlns:a16="http://schemas.microsoft.com/office/drawing/2014/main" id="{FD1045FB-80F3-4CA9-AD92-7BAF646FF417}"/>
              </a:ext>
            </a:extLst>
          </p:cNvPr>
          <p:cNvSpPr/>
          <p:nvPr/>
        </p:nvSpPr>
        <p:spPr>
          <a:xfrm>
            <a:off x="5821409" y="4194951"/>
            <a:ext cx="284162" cy="2841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/>
              <a:t>X</a:t>
            </a: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405629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8" grpId="0"/>
          <p:bldP spid="20" grpId="0"/>
          <p:bldP spid="18" grpId="0" animBg="1"/>
          <p:bldP spid="18" grpId="1" animBg="1"/>
          <p:bldP spid="19" grpId="0" animBg="1"/>
          <p:bldP spid="19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0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1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5"/>
                      </p:tgtEl>
                    </p:cond>
                  </p:nextCondLst>
                </p:seq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0" presetClass="exit" presetSubtype="0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0" presetClass="exit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0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</p:childTnLst>
            </p:cTn>
          </p:par>
        </p:tnLst>
        <p:bldLst>
          <p:bldP spid="13" grpId="0"/>
          <p:bldP spid="14" grpId="0"/>
          <p:bldP spid="8" grpId="0"/>
          <p:bldP spid="20" grpId="0"/>
          <p:bldP spid="18" grpId="0" animBg="1"/>
          <p:bldP spid="18" grpId="1" animBg="1"/>
          <p:bldP spid="19" grpId="0" animBg="1"/>
          <p:bldP spid="19" grpId="1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73987" y="275346"/>
            <a:ext cx="5234129" cy="763905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52826CA-6601-45AE-9934-869E8EDAD2E8}"/>
              </a:ext>
            </a:extLst>
          </p:cNvPr>
          <p:cNvSpPr/>
          <p:nvPr/>
        </p:nvSpPr>
        <p:spPr>
          <a:xfrm>
            <a:off x="684213" y="824052"/>
            <a:ext cx="7775575" cy="1165613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Kit, Jake and Dan are travelling to Antarctica, where it is very cold. Add in the missing letters to the </a:t>
            </a:r>
            <a:r>
              <a:rPr lang="en-GB" sz="2000" b="1" dirty="0" err="1">
                <a:solidFill>
                  <a:schemeClr val="tx1"/>
                </a:solidFill>
                <a:latin typeface="Twinkl" pitchFamily="50" charset="0"/>
              </a:rPr>
              <a:t>mb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words on snowflakes.</a:t>
            </a:r>
          </a:p>
        </p:txBody>
      </p:sp>
    </p:spTree>
    <p:extLst>
      <p:ext uri="{BB962C8B-B14F-4D97-AF65-F5344CB8AC3E}">
        <p14:creationId xmlns:p14="http://schemas.microsoft.com/office/powerpoint/2010/main" val="1485881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4150" y="1176925"/>
            <a:ext cx="3505199" cy="3537960"/>
            <a:chOff x="1905000" y="2519950"/>
            <a:chExt cx="3505199" cy="35379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5" t="32668" r="45434" b="27307"/>
            <a:stretch/>
          </p:blipFill>
          <p:spPr>
            <a:xfrm rot="5400000">
              <a:off x="1888620" y="2536330"/>
              <a:ext cx="3537960" cy="3505199"/>
            </a:xfrm>
            <a:prstGeom prst="ellipse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571750" y="3924300"/>
              <a:ext cx="2114550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657476" y="3829051"/>
              <a:ext cx="197167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err="1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la_b</a:t>
              </a:r>
              <a:endParaRPr lang="en-GB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2734733"/>
            <a:ext cx="1252459" cy="358986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038600" y="5172075"/>
            <a:ext cx="3028950" cy="1028700"/>
          </a:xfrm>
          <a:prstGeom prst="wedgeRoundRectCallout">
            <a:avLst>
              <a:gd name="adj1" fmla="val 37658"/>
              <a:gd name="adj2" fmla="val -8379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Click me to check!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81375" y="2486026"/>
            <a:ext cx="2162175" cy="1107996"/>
            <a:chOff x="3381375" y="2486026"/>
            <a:chExt cx="2162175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3381375" y="2581275"/>
              <a:ext cx="2114550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400426" y="2486026"/>
              <a:ext cx="21431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lamb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84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95550" y="807204"/>
            <a:ext cx="3867151" cy="4270289"/>
            <a:chOff x="8753475" y="-716796"/>
            <a:chExt cx="3867151" cy="4270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1" t="-2245" r="37064" b="69950"/>
            <a:stretch/>
          </p:blipFill>
          <p:spPr>
            <a:xfrm rot="5400000">
              <a:off x="8551906" y="-515227"/>
              <a:ext cx="4270289" cy="3867151"/>
            </a:xfrm>
            <a:prstGeom prst="ellipse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9639300" y="933451"/>
              <a:ext cx="2162175" cy="1107996"/>
              <a:chOff x="3381375" y="2486026"/>
              <a:chExt cx="2162175" cy="11079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381375" y="2581275"/>
                <a:ext cx="2114550" cy="962025"/>
              </a:xfrm>
              <a:prstGeom prst="roundRect">
                <a:avLst/>
              </a:prstGeom>
              <a:solidFill>
                <a:srgbClr val="AEE9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400426" y="2486026"/>
                <a:ext cx="2143124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b="1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_</a:t>
                </a:r>
                <a:r>
                  <a:rPr lang="en-GB" sz="6600" b="1" dirty="0" err="1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imb</a:t>
                </a:r>
                <a:endPara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2734733"/>
            <a:ext cx="1252459" cy="358986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038600" y="5172075"/>
            <a:ext cx="3028950" cy="1028700"/>
          </a:xfrm>
          <a:prstGeom prst="wedgeRoundRectCallout">
            <a:avLst>
              <a:gd name="adj1" fmla="val 37658"/>
              <a:gd name="adj2" fmla="val -8379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Click me to check!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71850" y="2486026"/>
            <a:ext cx="2266950" cy="1107996"/>
            <a:chOff x="3381375" y="2486026"/>
            <a:chExt cx="2266950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3381375" y="2581275"/>
              <a:ext cx="2114550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05201" y="2486026"/>
              <a:ext cx="21431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limb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9585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224" y="975902"/>
            <a:ext cx="4490043" cy="4139026"/>
            <a:chOff x="2181224" y="975902"/>
            <a:chExt cx="4490043" cy="41390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7" t="20249" r="-796" b="51096"/>
            <a:stretch/>
          </p:blipFill>
          <p:spPr>
            <a:xfrm rot="5400000">
              <a:off x="2356733" y="800393"/>
              <a:ext cx="4139026" cy="4490043"/>
            </a:xfrm>
            <a:prstGeom prst="ellipse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295650" y="2457451"/>
              <a:ext cx="2362199" cy="1107996"/>
              <a:chOff x="3295650" y="2486026"/>
              <a:chExt cx="2362199" cy="11079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381375" y="2581275"/>
                <a:ext cx="2114550" cy="962025"/>
              </a:xfrm>
              <a:prstGeom prst="roundRect">
                <a:avLst/>
              </a:prstGeom>
              <a:solidFill>
                <a:srgbClr val="AEE9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295650" y="2486026"/>
                <a:ext cx="23621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b="1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_om_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2734733"/>
            <a:ext cx="1252459" cy="358986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038600" y="5172075"/>
            <a:ext cx="3028950" cy="1028700"/>
          </a:xfrm>
          <a:prstGeom prst="wedgeRoundRectCallout">
            <a:avLst>
              <a:gd name="adj1" fmla="val 37658"/>
              <a:gd name="adj2" fmla="val -8379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Click me to check!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371850" y="2466976"/>
            <a:ext cx="2247899" cy="1107996"/>
            <a:chOff x="3362325" y="2486026"/>
            <a:chExt cx="2247899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3381375" y="2581275"/>
              <a:ext cx="2114550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362325" y="2486026"/>
              <a:ext cx="22478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comb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060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724150" y="1176925"/>
            <a:ext cx="3505199" cy="3537960"/>
            <a:chOff x="1905000" y="2519950"/>
            <a:chExt cx="3505199" cy="353796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395" t="32668" r="45434" b="27307"/>
            <a:stretch/>
          </p:blipFill>
          <p:spPr>
            <a:xfrm rot="5400000">
              <a:off x="1888620" y="2536330"/>
              <a:ext cx="3537960" cy="3505199"/>
            </a:xfrm>
            <a:prstGeom prst="ellipse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2571750" y="3924300"/>
              <a:ext cx="2114550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581276" y="3829051"/>
              <a:ext cx="21431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 err="1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n__b</a:t>
              </a:r>
              <a:endParaRPr lang="en-GB" sz="6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2734733"/>
            <a:ext cx="1252459" cy="358986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038600" y="5172075"/>
            <a:ext cx="3028950" cy="1028700"/>
          </a:xfrm>
          <a:prstGeom prst="wedgeRoundRectCallout">
            <a:avLst>
              <a:gd name="adj1" fmla="val 37658"/>
              <a:gd name="adj2" fmla="val -8379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Click me to check!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286125" y="2486026"/>
            <a:ext cx="2362199" cy="1107996"/>
            <a:chOff x="3276600" y="2486026"/>
            <a:chExt cx="2362199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3381375" y="2581275"/>
              <a:ext cx="2114550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6600" y="2486026"/>
              <a:ext cx="23621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numb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234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95550" y="807204"/>
            <a:ext cx="3867151" cy="4270289"/>
            <a:chOff x="8753475" y="-716796"/>
            <a:chExt cx="3867151" cy="427028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91" t="-2245" r="37064" b="69950"/>
            <a:stretch/>
          </p:blipFill>
          <p:spPr>
            <a:xfrm rot="5400000">
              <a:off x="8551906" y="-515227"/>
              <a:ext cx="4270289" cy="3867151"/>
            </a:xfrm>
            <a:prstGeom prst="ellipse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9191625" y="914401"/>
              <a:ext cx="2628899" cy="1107996"/>
              <a:chOff x="2933700" y="2466976"/>
              <a:chExt cx="2628899" cy="11079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2933700" y="2581275"/>
                <a:ext cx="2590800" cy="962025"/>
              </a:xfrm>
              <a:prstGeom prst="roundRect">
                <a:avLst/>
              </a:prstGeom>
              <a:solidFill>
                <a:srgbClr val="AEE9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933700" y="2466976"/>
                <a:ext cx="262889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b="1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 </a:t>
                </a:r>
                <a:r>
                  <a:rPr lang="en-GB" sz="6600" b="1" dirty="0" err="1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b_m</a:t>
                </a:r>
                <a:r>
                  <a:rPr lang="en-GB" sz="6600" b="1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2734733"/>
            <a:ext cx="1252459" cy="358986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038600" y="5172075"/>
            <a:ext cx="3028950" cy="1028700"/>
          </a:xfrm>
          <a:prstGeom prst="wedgeRoundRectCallout">
            <a:avLst>
              <a:gd name="adj1" fmla="val 37658"/>
              <a:gd name="adj2" fmla="val -8379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Click me to check!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933700" y="2479714"/>
            <a:ext cx="2828923" cy="1107996"/>
            <a:chOff x="3086101" y="3251239"/>
            <a:chExt cx="2828923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3086101" y="3343275"/>
              <a:ext cx="2638424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86125" y="3251239"/>
              <a:ext cx="262889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bomb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2882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81224" y="975902"/>
            <a:ext cx="4490043" cy="4139026"/>
            <a:chOff x="2181224" y="975902"/>
            <a:chExt cx="4490043" cy="413902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247" t="20249" r="-796" b="51096"/>
            <a:stretch/>
          </p:blipFill>
          <p:spPr>
            <a:xfrm rot="5400000">
              <a:off x="2356733" y="800393"/>
              <a:ext cx="4139026" cy="4490043"/>
            </a:xfrm>
            <a:prstGeom prst="ellipse">
              <a:avLst/>
            </a:prstGeom>
          </p:spPr>
        </p:pic>
        <p:grpSp>
          <p:nvGrpSpPr>
            <p:cNvPr id="17" name="Group 16"/>
            <p:cNvGrpSpPr/>
            <p:nvPr/>
          </p:nvGrpSpPr>
          <p:grpSpPr>
            <a:xfrm>
              <a:off x="3095625" y="2438401"/>
              <a:ext cx="2695575" cy="1107996"/>
              <a:chOff x="3095625" y="2466976"/>
              <a:chExt cx="2695575" cy="1107996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124200" y="2562225"/>
                <a:ext cx="2533650" cy="962025"/>
              </a:xfrm>
              <a:prstGeom prst="roundRect">
                <a:avLst/>
              </a:prstGeom>
              <a:solidFill>
                <a:srgbClr val="AEE9E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095625" y="2466976"/>
                <a:ext cx="269557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600" b="1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_</a:t>
                </a:r>
                <a:r>
                  <a:rPr lang="en-GB" sz="6600" b="1" dirty="0" err="1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l_m</a:t>
                </a:r>
                <a:r>
                  <a:rPr lang="en-GB" sz="6600" b="1" dirty="0">
                    <a:ln>
                      <a:solidFill>
                        <a:sysClr val="windowText" lastClr="000000"/>
                      </a:solidFill>
                    </a:ln>
                    <a:solidFill>
                      <a:schemeClr val="bg1"/>
                    </a:solidFill>
                  </a:rPr>
                  <a:t>_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524" y="2734733"/>
            <a:ext cx="1252459" cy="358986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4038600" y="5172075"/>
            <a:ext cx="3028950" cy="1028700"/>
          </a:xfrm>
          <a:prstGeom prst="wedgeRoundRectCallout">
            <a:avLst>
              <a:gd name="adj1" fmla="val 37658"/>
              <a:gd name="adj2" fmla="val -83796"/>
              <a:gd name="adj3" fmla="val 16667"/>
            </a:avLst>
          </a:prstGeom>
          <a:solidFill>
            <a:schemeClr val="bg1"/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ysClr val="windowText" lastClr="000000"/>
                </a:solidFill>
              </a:rPr>
              <a:t>Click me to check!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143249" y="2457451"/>
            <a:ext cx="2571751" cy="1107996"/>
            <a:chOff x="3381374" y="2476501"/>
            <a:chExt cx="2571751" cy="1107996"/>
          </a:xfrm>
        </p:grpSpPr>
        <p:sp>
          <p:nvSpPr>
            <p:cNvPr id="15" name="Rounded Rectangle 14"/>
            <p:cNvSpPr/>
            <p:nvPr/>
          </p:nvSpPr>
          <p:spPr>
            <a:xfrm>
              <a:off x="3381374" y="2581275"/>
              <a:ext cx="2524125" cy="962025"/>
            </a:xfrm>
            <a:prstGeom prst="roundRect">
              <a:avLst/>
            </a:prstGeom>
            <a:solidFill>
              <a:srgbClr val="AEE9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14725" y="2476501"/>
              <a:ext cx="24384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600" b="1" dirty="0">
                  <a:ln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</a:rPr>
                <a:t>climb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716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Letters in the Snow</a:t>
            </a:r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B3E7A0D5-36EC-4F2A-AFCF-B1CFD7242B86}"/>
              </a:ext>
            </a:extLst>
          </p:cNvPr>
          <p:cNvSpPr/>
          <p:nvPr/>
        </p:nvSpPr>
        <p:spPr>
          <a:xfrm>
            <a:off x="567266" y="1368554"/>
            <a:ext cx="8009467" cy="105291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Kit, Jake and Dan can see some letters written in the snow. How many words containing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b="1" dirty="0" err="1">
                <a:solidFill>
                  <a:schemeClr val="tx1"/>
                </a:solidFill>
                <a:latin typeface="Twinkl" pitchFamily="50" charset="0"/>
              </a:rPr>
              <a:t>mb</a:t>
            </a:r>
            <a:r>
              <a:rPr lang="en-GB" sz="2000" b="1" dirty="0">
                <a:solidFill>
                  <a:schemeClr val="tx1"/>
                </a:solidFill>
                <a:latin typeface="Twinkl" pitchFamily="50" charset="0"/>
              </a:rPr>
              <a:t> </a:t>
            </a:r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can you make? Click the seal for a clue!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71"/>
          <a:stretch/>
        </p:blipFill>
        <p:spPr>
          <a:xfrm>
            <a:off x="1949661" y="2505074"/>
            <a:ext cx="1972375" cy="3867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188"/>
          <a:stretch/>
        </p:blipFill>
        <p:spPr>
          <a:xfrm>
            <a:off x="5205524" y="2514598"/>
            <a:ext cx="2014426" cy="38576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065"/>
          <a:stretch/>
        </p:blipFill>
        <p:spPr>
          <a:xfrm>
            <a:off x="3674887" y="2476500"/>
            <a:ext cx="1883768" cy="389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738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14867"/>
            <a:ext cx="8255000" cy="5941285"/>
          </a:xfrm>
          <a:prstGeom prst="roundRect">
            <a:avLst>
              <a:gd name="adj" fmla="val 303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8" name="Group 7"/>
          <p:cNvGrpSpPr/>
          <p:nvPr/>
        </p:nvGrpSpPr>
        <p:grpSpPr>
          <a:xfrm>
            <a:off x="7776356" y="227397"/>
            <a:ext cx="1367644" cy="504056"/>
            <a:chOff x="7776356" y="1700808"/>
            <a:chExt cx="1367644" cy="504056"/>
          </a:xfrm>
          <a:solidFill>
            <a:schemeClr val="accent6"/>
          </a:solidFill>
        </p:grpSpPr>
        <p:sp>
          <p:nvSpPr>
            <p:cNvPr id="9" name="Oval 8"/>
            <p:cNvSpPr/>
            <p:nvPr/>
          </p:nvSpPr>
          <p:spPr>
            <a:xfrm>
              <a:off x="777635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8028384" y="1700808"/>
              <a:ext cx="111561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Practise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04" y="4021667"/>
            <a:ext cx="2534068" cy="22521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421888">
            <a:off x="3431283" y="3163285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c</a:t>
            </a:r>
          </a:p>
        </p:txBody>
      </p:sp>
      <p:sp>
        <p:nvSpPr>
          <p:cNvPr id="16" name="TextBox 15"/>
          <p:cNvSpPr txBox="1"/>
          <p:nvPr/>
        </p:nvSpPr>
        <p:spPr>
          <a:xfrm rot="20847582">
            <a:off x="4642015" y="4484086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996682" y="3112485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</p:txBody>
      </p:sp>
      <p:sp>
        <p:nvSpPr>
          <p:cNvPr id="18" name="TextBox 17"/>
          <p:cNvSpPr txBox="1"/>
          <p:nvPr/>
        </p:nvSpPr>
        <p:spPr>
          <a:xfrm rot="21219341">
            <a:off x="7300549" y="4924352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m</a:t>
            </a:r>
          </a:p>
        </p:txBody>
      </p:sp>
      <p:sp>
        <p:nvSpPr>
          <p:cNvPr id="19" name="TextBox 18"/>
          <p:cNvSpPr txBox="1"/>
          <p:nvPr/>
        </p:nvSpPr>
        <p:spPr>
          <a:xfrm rot="21219341">
            <a:off x="3743931" y="5124855"/>
            <a:ext cx="730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20" name="TextBox 19"/>
          <p:cNvSpPr txBox="1"/>
          <p:nvPr/>
        </p:nvSpPr>
        <p:spPr>
          <a:xfrm rot="342241">
            <a:off x="7342882" y="3544285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 rot="342241">
            <a:off x="5954349" y="4441753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o</a:t>
            </a:r>
          </a:p>
        </p:txBody>
      </p:sp>
      <p:sp>
        <p:nvSpPr>
          <p:cNvPr id="22" name="TextBox 21"/>
          <p:cNvSpPr txBox="1"/>
          <p:nvPr/>
        </p:nvSpPr>
        <p:spPr>
          <a:xfrm rot="342241">
            <a:off x="5336282" y="5127553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t</a:t>
            </a:r>
          </a:p>
        </p:txBody>
      </p:sp>
      <p:sp>
        <p:nvSpPr>
          <p:cNvPr id="23" name="TextBox 22"/>
          <p:cNvSpPr txBox="1"/>
          <p:nvPr/>
        </p:nvSpPr>
        <p:spPr>
          <a:xfrm rot="342241">
            <a:off x="4912948" y="3586620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h</a:t>
            </a:r>
          </a:p>
        </p:txBody>
      </p:sp>
      <p:sp>
        <p:nvSpPr>
          <p:cNvPr id="24" name="TextBox 23"/>
          <p:cNvSpPr txBox="1"/>
          <p:nvPr/>
        </p:nvSpPr>
        <p:spPr>
          <a:xfrm rot="20973416">
            <a:off x="6580882" y="4179285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u</a:t>
            </a:r>
          </a:p>
        </p:txBody>
      </p:sp>
      <p:sp>
        <p:nvSpPr>
          <p:cNvPr id="25" name="TextBox 24"/>
          <p:cNvSpPr txBox="1"/>
          <p:nvPr/>
        </p:nvSpPr>
        <p:spPr>
          <a:xfrm rot="21293162">
            <a:off x="6521617" y="5237620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l</a:t>
            </a:r>
          </a:p>
        </p:txBody>
      </p:sp>
      <p:sp>
        <p:nvSpPr>
          <p:cNvPr id="26" name="TextBox 25"/>
          <p:cNvSpPr txBox="1"/>
          <p:nvPr/>
        </p:nvSpPr>
        <p:spPr>
          <a:xfrm rot="342241">
            <a:off x="3778416" y="4035354"/>
            <a:ext cx="5281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chemeClr val="bg1">
                    <a:lumMod val="65000"/>
                  </a:schemeClr>
                </a:solidFill>
              </a:rPr>
              <a:t>a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938417" y="1106180"/>
            <a:ext cx="1303866" cy="1303866"/>
            <a:chOff x="779391" y="733167"/>
            <a:chExt cx="1303866" cy="1303866"/>
          </a:xfrm>
        </p:grpSpPr>
        <p:sp>
          <p:nvSpPr>
            <p:cNvPr id="5" name="Oval 4"/>
            <p:cNvSpPr/>
            <p:nvPr/>
          </p:nvSpPr>
          <p:spPr>
            <a:xfrm>
              <a:off x="779391" y="733167"/>
              <a:ext cx="1303866" cy="130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62" t="-85005" r="-7223" b="-84391"/>
            <a:stretch/>
          </p:blipFill>
          <p:spPr>
            <a:xfrm>
              <a:off x="793479" y="751281"/>
              <a:ext cx="1268497" cy="1258445"/>
            </a:xfrm>
            <a:prstGeom prst="ellipse">
              <a:avLst/>
            </a:prstGeom>
            <a:ln w="28575">
              <a:solidFill>
                <a:schemeClr val="accent6"/>
              </a:solidFill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2418089" y="1109383"/>
            <a:ext cx="1297460" cy="1297460"/>
            <a:chOff x="2270439" y="745524"/>
            <a:chExt cx="1297460" cy="1297460"/>
          </a:xfrm>
        </p:grpSpPr>
        <p:sp>
          <p:nvSpPr>
            <p:cNvPr id="32" name="Oval 31"/>
            <p:cNvSpPr/>
            <p:nvPr/>
          </p:nvSpPr>
          <p:spPr>
            <a:xfrm>
              <a:off x="2270439" y="745524"/>
              <a:ext cx="1297460" cy="12974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480" t="-46431" r="-10404" b="-41112"/>
            <a:stretch/>
          </p:blipFill>
          <p:spPr>
            <a:xfrm>
              <a:off x="2294467" y="770467"/>
              <a:ext cx="1253026" cy="1246972"/>
            </a:xfrm>
            <a:prstGeom prst="ellipse">
              <a:avLst/>
            </a:prstGeom>
            <a:ln w="28575">
              <a:solidFill>
                <a:schemeClr val="accent6"/>
              </a:solidFill>
            </a:ln>
          </p:spPr>
        </p:pic>
      </p:grpSp>
      <p:grpSp>
        <p:nvGrpSpPr>
          <p:cNvPr id="34" name="Group 33"/>
          <p:cNvGrpSpPr/>
          <p:nvPr/>
        </p:nvGrpSpPr>
        <p:grpSpPr>
          <a:xfrm>
            <a:off x="6854474" y="1106180"/>
            <a:ext cx="1303866" cy="1303866"/>
            <a:chOff x="787629" y="2215978"/>
            <a:chExt cx="1303866" cy="1303866"/>
          </a:xfrm>
        </p:grpSpPr>
        <p:sp>
          <p:nvSpPr>
            <p:cNvPr id="31" name="Oval 30"/>
            <p:cNvSpPr/>
            <p:nvPr/>
          </p:nvSpPr>
          <p:spPr>
            <a:xfrm>
              <a:off x="787629" y="2215978"/>
              <a:ext cx="1303866" cy="130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8853" t="-17899" r="-25235" b="-14786"/>
            <a:stretch/>
          </p:blipFill>
          <p:spPr>
            <a:xfrm>
              <a:off x="806457" y="2228746"/>
              <a:ext cx="1270927" cy="1267988"/>
            </a:xfrm>
            <a:prstGeom prst="ellipse">
              <a:avLst/>
            </a:prstGeom>
            <a:ln w="28575">
              <a:solidFill>
                <a:schemeClr val="accent6"/>
              </a:solidFill>
            </a:ln>
          </p:spPr>
        </p:pic>
      </p:grpSp>
      <p:grpSp>
        <p:nvGrpSpPr>
          <p:cNvPr id="36" name="Group 35"/>
          <p:cNvGrpSpPr/>
          <p:nvPr/>
        </p:nvGrpSpPr>
        <p:grpSpPr>
          <a:xfrm>
            <a:off x="5374801" y="1106180"/>
            <a:ext cx="1303866" cy="1303866"/>
            <a:chOff x="2278677" y="2178908"/>
            <a:chExt cx="1303866" cy="1303866"/>
          </a:xfrm>
        </p:grpSpPr>
        <p:sp>
          <p:nvSpPr>
            <p:cNvPr id="33" name="Oval 32"/>
            <p:cNvSpPr/>
            <p:nvPr/>
          </p:nvSpPr>
          <p:spPr>
            <a:xfrm>
              <a:off x="2278677" y="2178908"/>
              <a:ext cx="1303866" cy="13038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136" t="-5219" r="-7067" b="5219"/>
            <a:stretch/>
          </p:blipFill>
          <p:spPr>
            <a:xfrm>
              <a:off x="2302933" y="2192868"/>
              <a:ext cx="1253067" cy="1272878"/>
            </a:xfrm>
            <a:prstGeom prst="ellipse">
              <a:avLst/>
            </a:prstGeom>
            <a:ln w="28575">
              <a:solidFill>
                <a:schemeClr val="accent6"/>
              </a:solidFill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3891355" y="1104293"/>
            <a:ext cx="1307640" cy="1307640"/>
            <a:chOff x="3975034" y="1468724"/>
            <a:chExt cx="1307640" cy="1307640"/>
          </a:xfrm>
        </p:grpSpPr>
        <p:sp>
          <p:nvSpPr>
            <p:cNvPr id="38" name="Oval 37"/>
            <p:cNvSpPr/>
            <p:nvPr/>
          </p:nvSpPr>
          <p:spPr>
            <a:xfrm>
              <a:off x="3975034" y="1468724"/>
              <a:ext cx="1307640" cy="13076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574" t="-18845" r="-14037" b="-13709"/>
            <a:stretch/>
          </p:blipFill>
          <p:spPr>
            <a:xfrm>
              <a:off x="3989248" y="1482940"/>
              <a:ext cx="1279212" cy="1288688"/>
            </a:xfrm>
            <a:prstGeom prst="ellipse">
              <a:avLst/>
            </a:prstGeom>
            <a:ln w="28575">
              <a:solidFill>
                <a:schemeClr val="accent6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43711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14867"/>
            <a:ext cx="8255000" cy="5941285"/>
          </a:xfrm>
          <a:prstGeom prst="roundRect">
            <a:avLst>
              <a:gd name="adj" fmla="val 303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79" y="1283325"/>
            <a:ext cx="1226314" cy="3513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41" y="1190192"/>
            <a:ext cx="1252459" cy="3589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54" y="1190191"/>
            <a:ext cx="1171223" cy="3513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012" y="1765191"/>
            <a:ext cx="1956021" cy="3041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5920" y="1796994"/>
            <a:ext cx="13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To the South Pole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30688" y="5041126"/>
            <a:ext cx="8682624" cy="1478511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The boys found themselves standing in a snowy land. It was bitterly cold.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“I’m glad we were wearing our winter coats when we left,” shivered Jake.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“Yes,” agreed Dan. “Now, which way to the South Pole?”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“Hey,” said Kit, pointing, “there is a signpost over there! Let’s read it!”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536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dirty="0"/>
              <a:t>Error Checkers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B3E7A0D5-36EC-4F2A-AFCF-B1CFD7242B86}"/>
              </a:ext>
            </a:extLst>
          </p:cNvPr>
          <p:cNvSpPr/>
          <p:nvPr/>
        </p:nvSpPr>
        <p:spPr>
          <a:xfrm>
            <a:off x="567266" y="1368554"/>
            <a:ext cx="8009467" cy="105291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000" dirty="0">
                <a:solidFill>
                  <a:schemeClr val="tx1"/>
                </a:solidFill>
                <a:latin typeface="Twinkl" pitchFamily="50" charset="0"/>
              </a:rPr>
              <a:t>Kit, Jake and Dan have spotted a signpost. Read what is written and correct any words that are spelt wrong.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25793" y="2830665"/>
            <a:ext cx="1956021" cy="304137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967701" y="2862468"/>
            <a:ext cx="13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To the South Pole</a:t>
            </a:r>
          </a:p>
        </p:txBody>
      </p:sp>
    </p:spTree>
    <p:extLst>
      <p:ext uri="{BB962C8B-B14F-4D97-AF65-F5344CB8AC3E}">
        <p14:creationId xmlns:p14="http://schemas.microsoft.com/office/powerpoint/2010/main" val="3635059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351" y="735159"/>
            <a:ext cx="4754880" cy="7393259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63542" y="2859148"/>
            <a:ext cx="43453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Explorers Beware!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The trek you begin will be </a:t>
            </a:r>
            <a:br>
              <a:rPr lang="en-US" sz="20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cold and challenging.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Your </a:t>
            </a:r>
            <a:r>
              <a:rPr lang="en-US" sz="2000" dirty="0" err="1">
                <a:solidFill>
                  <a:srgbClr val="DE1E5A"/>
                </a:solidFill>
                <a:latin typeface="Twinkl" pitchFamily="50" charset="0"/>
              </a:rPr>
              <a:t>lyms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may get </a:t>
            </a:r>
            <a:r>
              <a:rPr lang="en-US" sz="2000" dirty="0" err="1">
                <a:solidFill>
                  <a:srgbClr val="DE1E5A"/>
                </a:solidFill>
                <a:latin typeface="Twinkl" pitchFamily="50" charset="0"/>
              </a:rPr>
              <a:t>numm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. </a:t>
            </a:r>
            <a:br>
              <a:rPr lang="en-US" sz="20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Check each </a:t>
            </a:r>
            <a:r>
              <a:rPr lang="en-US" sz="2000" dirty="0">
                <a:solidFill>
                  <a:srgbClr val="DE1E5A"/>
                </a:solidFill>
                <a:latin typeface="Twinkl" pitchFamily="50" charset="0"/>
              </a:rPr>
              <a:t>thumb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for frostbite. </a:t>
            </a:r>
          </a:p>
          <a:p>
            <a:pPr algn="ctr"/>
            <a:r>
              <a:rPr lang="en-US" sz="2000" dirty="0">
                <a:solidFill>
                  <a:srgbClr val="DE1E5A"/>
                </a:solidFill>
                <a:latin typeface="Twinkl" pitchFamily="50" charset="0"/>
              </a:rPr>
              <a:t>Clime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the snow drifts and do not shout. Loud noises act like a </a:t>
            </a:r>
            <a:r>
              <a:rPr lang="en-US" sz="2000" dirty="0" err="1">
                <a:solidFill>
                  <a:srgbClr val="DE1E5A"/>
                </a:solidFill>
                <a:latin typeface="Twinkl" pitchFamily="50" charset="0"/>
              </a:rPr>
              <a:t>bom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and could lead to an avalanche!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653872" y="707664"/>
            <a:ext cx="35860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chemeClr val="bg1"/>
                </a:solidFill>
              </a:rPr>
              <a:t>To the South Pole</a:t>
            </a:r>
          </a:p>
        </p:txBody>
      </p:sp>
      <p:grpSp>
        <p:nvGrpSpPr>
          <p:cNvPr id="10" name="Show button"/>
          <p:cNvGrpSpPr>
            <a:grpSpLocks/>
          </p:cNvGrpSpPr>
          <p:nvPr/>
        </p:nvGrpSpPr>
        <p:grpSpPr bwMode="auto">
          <a:xfrm>
            <a:off x="6915150" y="5413693"/>
            <a:ext cx="1498600" cy="666750"/>
            <a:chOff x="6914614" y="5534675"/>
            <a:chExt cx="1499293" cy="666848"/>
          </a:xfrm>
        </p:grpSpPr>
        <p:sp>
          <p:nvSpPr>
            <p:cNvPr id="11" name="Rectangle: Rounded Corners 19">
              <a:extLst>
                <a:ext uri="{FF2B5EF4-FFF2-40B4-BE49-F238E27FC236}">
                  <a16:creationId xmlns:a16="http://schemas.microsoft.com/office/drawing/2014/main" id="{4BC43678-4A88-407D-8123-42A7BF4255CB}"/>
                </a:ext>
              </a:extLst>
            </p:cNvPr>
            <p:cNvSpPr/>
            <p:nvPr/>
          </p:nvSpPr>
          <p:spPr>
            <a:xfrm>
              <a:off x="6914614" y="5650580"/>
              <a:ext cx="1099058" cy="431863"/>
            </a:xfrm>
            <a:prstGeom prst="roundRect">
              <a:avLst>
                <a:gd name="adj" fmla="val 50000"/>
              </a:avLst>
            </a:prstGeom>
            <a:solidFill>
              <a:schemeClr val="accent6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GB" dirty="0">
                  <a:latin typeface="Twinkl SemiBold" pitchFamily="2" charset="0"/>
                </a:rPr>
                <a:t>Check</a:t>
              </a: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A1ED39E-F6F6-4A5E-8BCF-252811413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107" b="61763"/>
            <a:stretch/>
          </p:blipFill>
          <p:spPr>
            <a:xfrm>
              <a:off x="7747059" y="5534675"/>
              <a:ext cx="666848" cy="66684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6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1163542" y="2859148"/>
            <a:ext cx="434538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Explorers Beware!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The trek you begin will be </a:t>
            </a:r>
            <a:br>
              <a:rPr lang="en-US" sz="20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cold and challenging.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Your </a:t>
            </a:r>
            <a:r>
              <a:rPr lang="en-US" sz="2000" dirty="0" err="1">
                <a:solidFill>
                  <a:schemeClr val="bg1"/>
                </a:solidFill>
                <a:latin typeface="Twinkl" pitchFamily="50" charset="0"/>
              </a:rPr>
              <a:t>lyms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may get </a:t>
            </a:r>
            <a:r>
              <a:rPr lang="en-US" sz="2000" dirty="0" err="1">
                <a:solidFill>
                  <a:schemeClr val="bg1"/>
                </a:solidFill>
                <a:latin typeface="Twinkl" pitchFamily="50" charset="0"/>
              </a:rPr>
              <a:t>numm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. </a:t>
            </a:r>
            <a:br>
              <a:rPr lang="en-US" sz="2000" dirty="0">
                <a:solidFill>
                  <a:schemeClr val="bg1"/>
                </a:solidFill>
                <a:latin typeface="Twinkl" pitchFamily="50" charset="0"/>
              </a:rPr>
            </a:b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Check each thumb for frostbite. 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Clime the snow drifts and do not shout. Loud noises act like a </a:t>
            </a:r>
            <a:r>
              <a:rPr lang="en-US" sz="2000" dirty="0" err="1">
                <a:solidFill>
                  <a:schemeClr val="bg1"/>
                </a:solidFill>
                <a:latin typeface="Twinkl" pitchFamily="50" charset="0"/>
              </a:rPr>
              <a:t>bom</a:t>
            </a:r>
            <a:r>
              <a:rPr lang="en-US" sz="2000" dirty="0">
                <a:solidFill>
                  <a:schemeClr val="bg1"/>
                </a:solidFill>
                <a:latin typeface="Twinkl" pitchFamily="50" charset="0"/>
              </a:rPr>
              <a:t> and could lead to an avalanche! </a:t>
            </a:r>
          </a:p>
        </p:txBody>
      </p:sp>
    </p:spTree>
    <p:extLst>
      <p:ext uri="{BB962C8B-B14F-4D97-AF65-F5344CB8AC3E}">
        <p14:creationId xmlns:p14="http://schemas.microsoft.com/office/powerpoint/2010/main" val="3191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8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9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14867"/>
            <a:ext cx="8255000" cy="5941285"/>
          </a:xfrm>
          <a:prstGeom prst="roundRect">
            <a:avLst>
              <a:gd name="adj" fmla="val 303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45972" y="227397"/>
            <a:ext cx="1098028" cy="504056"/>
            <a:chOff x="8045972" y="1700808"/>
            <a:chExt cx="1098028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45972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98000" y="1700808"/>
              <a:ext cx="846000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Apply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479" y="1283325"/>
            <a:ext cx="1226314" cy="3513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441" y="1190192"/>
            <a:ext cx="1252459" cy="35898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554" y="1190191"/>
            <a:ext cx="1171223" cy="351366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04012" y="1765191"/>
            <a:ext cx="1956021" cy="304137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45920" y="1796994"/>
            <a:ext cx="1327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</a:rPr>
              <a:t>To the South Pole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230688" y="4802588"/>
            <a:ext cx="8682624" cy="1717049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“Sounds like we’d better not hang around,” said Jake. “Let’s follow the sign.”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“Do you reckon we might be the first children to go to the South Pole?” said Kit, as they started to walk through the snow.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“I reckon so,” laughed Dan. “Maybe we’ll get some sort of medal!”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510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387FAB-2940-4988-8E65-FF419658FDD6}"/>
              </a:ext>
            </a:extLst>
          </p:cNvPr>
          <p:cNvSpPr txBox="1"/>
          <p:nvPr/>
        </p:nvSpPr>
        <p:spPr>
          <a:xfrm>
            <a:off x="1902941" y="2328309"/>
            <a:ext cx="53285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 err="1">
                <a:ln w="57150">
                  <a:noFill/>
                </a:ln>
                <a:latin typeface="+mn-lt"/>
              </a:rPr>
              <a:t>mb</a:t>
            </a:r>
            <a:endParaRPr lang="en-GB" sz="8000" b="1" dirty="0">
              <a:ln w="57150">
                <a:noFill/>
              </a:ln>
              <a:latin typeface="+mn-lt"/>
            </a:endParaRPr>
          </a:p>
          <a:p>
            <a:pPr algn="ctr"/>
            <a:r>
              <a:rPr lang="en-GB" sz="4800" dirty="0">
                <a:ln w="57150">
                  <a:noFill/>
                </a:ln>
                <a:latin typeface="Twinkl SemiBold" pitchFamily="2" charset="0"/>
              </a:rPr>
              <a:t>saying /m/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r>
              <a:rPr lang="en-GB" altLang="en-US" dirty="0"/>
              <a:t>Today, we have learnt…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47759" y="5345661"/>
            <a:ext cx="8220075" cy="993775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r>
              <a:rPr lang="en-GB" altLang="en-US" sz="2000" b="0" dirty="0">
                <a:latin typeface="+mn-lt"/>
              </a:rPr>
              <a:t>The adventure continues next lesson!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14" y="2412410"/>
            <a:ext cx="1226314" cy="35136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933" y="2184104"/>
            <a:ext cx="1171223" cy="35136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913" y="2359034"/>
            <a:ext cx="1252459" cy="3589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2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7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1979712" y="836613"/>
            <a:ext cx="6262587" cy="752475"/>
          </a:xfrm>
          <a:prstGeom prst="wedgeRoundRectCallout">
            <a:avLst>
              <a:gd name="adj1" fmla="val -47129"/>
              <a:gd name="adj2" fmla="val 125202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Let’s practise reading some of this week’s focus words.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77323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background 2">
            <a:extLst>
              <a:ext uri="{FF2B5EF4-FFF2-40B4-BE49-F238E27FC236}">
                <a16:creationId xmlns:a16="http://schemas.microsoft.com/office/drawing/2014/main" id="{3F416E1C-3AC5-4872-92A0-041CA215F787}"/>
              </a:ext>
            </a:extLst>
          </p:cNvPr>
          <p:cNvSpPr/>
          <p:nvPr/>
        </p:nvSpPr>
        <p:spPr>
          <a:xfrm>
            <a:off x="4067944" y="2204864"/>
            <a:ext cx="2160240" cy="3424238"/>
          </a:xfrm>
          <a:prstGeom prst="roundRect">
            <a:avLst>
              <a:gd name="adj" fmla="val 9850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>
              <a:defRPr/>
            </a:pPr>
            <a:endParaRPr lang="en-GB" sz="1050" dirty="0">
              <a:solidFill>
                <a:schemeClr val="tx1"/>
              </a:solidFill>
            </a:endParaRPr>
          </a:p>
        </p:txBody>
      </p:sp>
      <p:grpSp>
        <p:nvGrpSpPr>
          <p:cNvPr id="10" name="PLAY 2">
            <a:extLst>
              <a:ext uri="{FF2B5EF4-FFF2-40B4-BE49-F238E27FC236}">
                <a16:creationId xmlns:a16="http://schemas.microsoft.com/office/drawing/2014/main" id="{60353E7B-729B-4183-98FF-53EC18C8ADD4}"/>
              </a:ext>
            </a:extLst>
          </p:cNvPr>
          <p:cNvGrpSpPr>
            <a:grpSpLocks/>
          </p:cNvGrpSpPr>
          <p:nvPr/>
        </p:nvGrpSpPr>
        <p:grpSpPr bwMode="auto">
          <a:xfrm>
            <a:off x="4765874" y="5204253"/>
            <a:ext cx="735012" cy="735012"/>
            <a:chOff x="6300192" y="2204864"/>
            <a:chExt cx="900100" cy="9001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C33B5522-B25C-4681-8EF6-42E6548273CB}"/>
                </a:ext>
              </a:extLst>
            </p:cNvPr>
            <p:cNvSpPr/>
            <p:nvPr/>
          </p:nvSpPr>
          <p:spPr>
            <a:xfrm>
              <a:off x="6300192" y="2204864"/>
              <a:ext cx="900100" cy="9001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A94B022F-F24E-4554-B00C-C6EAA9054204}"/>
                </a:ext>
              </a:extLst>
            </p:cNvPr>
            <p:cNvSpPr/>
            <p:nvPr/>
          </p:nvSpPr>
          <p:spPr>
            <a:xfrm rot="5400000">
              <a:off x="6559724" y="2417738"/>
              <a:ext cx="550169" cy="474351"/>
            </a:xfrm>
            <a:prstGeom prst="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/>
            </a:p>
          </p:txBody>
        </p:sp>
      </p:grpSp>
      <p:sp>
        <p:nvSpPr>
          <p:cNvPr id="14" name="bravest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119" y="3429000"/>
            <a:ext cx="135485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lamb</a:t>
            </a:r>
          </a:p>
        </p:txBody>
      </p:sp>
      <p:sp>
        <p:nvSpPr>
          <p:cNvPr id="17" name="bravest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5842" y="3429000"/>
            <a:ext cx="12234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limb</a:t>
            </a:r>
          </a:p>
        </p:txBody>
      </p:sp>
      <p:sp>
        <p:nvSpPr>
          <p:cNvPr id="18" name="bravest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1265" y="3429000"/>
            <a:ext cx="141256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comb</a:t>
            </a:r>
          </a:p>
        </p:txBody>
      </p:sp>
      <p:sp>
        <p:nvSpPr>
          <p:cNvPr id="19" name="bravest">
            <a:extLst>
              <a:ext uri="{FF2B5EF4-FFF2-40B4-BE49-F238E27FC236}">
                <a16:creationId xmlns:a16="http://schemas.microsoft.com/office/drawing/2014/main" id="{16853594-C2FD-4BCB-851D-3CBE7500C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984" y="3429000"/>
            <a:ext cx="149912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Tuffy-TTF" panose="020B0603060100000000" pitchFamily="34" charset="0"/>
                <a:cs typeface="Tuffy-TTF" panose="020B0603060100000000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4000" b="1" dirty="0">
                <a:solidFill>
                  <a:schemeClr val="tx1"/>
                </a:solidFill>
              </a:rPr>
              <a:t>numb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5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21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3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547664" y="2132939"/>
            <a:ext cx="504016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lamb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710150" cy="70793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96" y="2623657"/>
            <a:ext cx="710150" cy="7079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6" y="2568279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459" y="2026710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9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-0.0033 0.17616 C -0.0033 0.17662 -0.00035 0.19213 0.00347 0.19306 C 0.00729 0.19375 0.01111 0.1919 0.01493 0.19144 C 0.01944 0.18936 0.01753 0.19098 0.02083 0.18681 " pathEditMode="relative" rAng="0" ptsTypes="AAAAA">
                                      <p:cBhvr>
                                        <p:cTn id="1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-3.33333E-6 0.00023 C -0.00139 -0.00023 -0.00277 -0.00046 -0.00416 -0.0007 C -0.00503 -0.00093 -0.0059 -0.00185 -0.00694 -0.00185 L -0.01562 -0.00324 C -0.01614 -0.00347 -0.01666 -0.0037 -0.01701 -0.0037 C -0.02413 -0.00509 -0.02656 -0.00417 -0.03472 -0.0037 C -0.03524 -0.00347 -0.03593 -0.00301 -0.03645 -0.00255 C -0.03715 -0.00232 -0.03784 -0.00208 -0.03836 -0.00185 C -0.03889 -0.00185 -0.03923 -0.00162 -0.03975 -0.00139 C -0.04027 -0.00093 -0.04062 -0.00046 -0.04114 7.40741E-7 C -0.04357 0.00139 -0.04236 -0.00093 -0.04531 0.00301 L -0.04809 0.00671 L -0.04948 0.00856 C -0.05104 0.01458 -0.04861 0.00532 -0.05086 0.01296 C -0.0526 0.01829 -0.05104 0.01481 -0.05277 0.01852 C -0.05295 0.01921 -0.05295 0.02014 -0.05312 0.02083 C -0.0533 0.02153 -0.05347 0.02222 -0.05364 0.02268 L -0.05451 0.02778 C -0.05468 0.03356 -0.05486 0.03958 -0.05503 0.0456 C -0.05503 0.04653 -0.05538 0.04722 -0.05555 0.04815 C -0.05573 0.05 -0.0559 0.05185 -0.0559 0.0537 C -0.0559 0.06829 -0.0559 0.08287 -0.05555 0.09745 C -0.05555 0.09815 -0.0552 0.09861 -0.05503 0.0993 C -0.05225 0.11435 -0.05625 0.09444 -0.05416 0.10417 C -0.05347 0.10718 -0.05382 0.10764 -0.05173 0.11042 C -0.05139 0.11111 -0.05086 0.1118 -0.05034 0.11227 C -0.04948 0.11319 -0.04757 0.11481 -0.04757 0.11505 L -0.03975 0.11968 C -0.03836 0.11991 -0.03698 0.12014 -0.03559 0.12037 C -0.03472 0.1206 -0.03385 0.12106 -0.03281 0.12106 C -0.0309 0.12106 -0.02882 0.1206 -0.02673 0.12037 C -0.02639 0.11991 -0.02586 0.11944 -0.02534 0.11898 C -0.02482 0.11875 -0.02413 0.11875 -0.02361 0.11852 C -0.02309 0.11829 -0.02257 0.11805 -0.02222 0.11782 C -0.01996 0.11597 -0.02135 0.1169 -0.01805 0.11528 L -0.01666 0.11481 C -0.01441 0.11273 -0.0158 0.11366 -0.0125 0.11227 C -0.01198 0.11204 -0.01145 0.11204 -0.01111 0.11157 C -0.00972 0.11042 -0.00937 0.11042 -0.00833 0.10856 C -0.00642 0.10555 -0.0085 0.10787 -0.0059 0.10555 C -0.00451 0.10231 -0.00555 0.10417 -0.00225 0.10116 L -0.00086 0.1 C -0.00052 0.0993 -0.00017 0.09884 -3.33333E-6 0.09815 C 0.00035 0.09722 0.00052 0.0963 0.00105 0.0956 C 0.00139 0.09491 0.00191 0.09444 0.00243 0.09375 C 0.00278 0.09329 0.0033 0.0919 0.0033 0.09213 L 0.01111 0.08194 C 0.01129 0.08009 0.01146 0.07824 0.01164 0.07639 C 0.01164 0.07593 0.01198 0.07523 0.01216 0.07454 C 0.01233 0.07292 0.01268 0.0713 0.01302 0.06968 C 0.0132 0.06875 0.0132 0.06805 0.01355 0.06713 L 0.01441 0.06343 L 0.01493 0.06157 C 0.01493 0.06018 0.01511 0.0588 0.01528 0.05741 C 0.01545 0.05671 0.01563 0.05602 0.0158 0.05555 C 0.01615 0.05301 0.01667 0.04815 0.01667 0.04838 C 0.0165 0.04213 0.0165 0.03611 0.01632 0.03009 C 0.01615 0.0294 0.01598 0.02893 0.0158 0.02824 C 0.01545 0.02662 0.01493 0.02338 0.01493 0.02361 C 0.01389 0.01157 0.01407 0.01574 0.01493 -0.00324 C 0.01493 -0.00394 0.01528 -0.00556 0.01528 -0.00532 L 0.01216 0.0993 C 0.01216 0.10231 0.01216 0.10509 0.0125 0.10787 C 0.01302 0.11227 0.0132 0.11088 0.01493 0.11343 C 0.01528 0.11412 0.01545 0.11481 0.0158 0.11528 C 0.01615 0.1162 0.01615 0.11713 0.01667 0.11782 C 0.01823 0.11991 0.0191 0.12014 0.02084 0.12106 C 0.02361 0.12083 0.02639 0.1206 0.02917 0.12037 C 0.02986 0.12014 0.03039 0.12014 0.03108 0.11968 C 0.03177 0.11921 0.03386 0.1169 0.03438 0.11667 C 0.03473 0.1162 0.03577 0.11597 0.03577 0.1162 " pathEditMode="relative" rAng="0" ptsTypes="AAAAAAAAAAAAAAAAAAAAAAAAAAAAAAAAAAAAAAAAAAAAAAAAAAAAAAAAAAAAAAAAAAAAAAAA">
                                      <p:cBhvr>
                                        <p:cTn id="21" dur="1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7" y="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00087 0.1162 L 0.00851 0.02523 C 0.00938 0.02361 0.01024 0.02199 0.01094 0.02014 C 0.01198 0.01759 0.01059 0.0162 0.01424 0.01458 L 0.01702 0.01319 C 0.01893 0.01065 0.01702 0.01296 0.01945 0.01134 C 0.01997 0.01088 0.02031 0.01041 0.02084 0.00995 C 0.02136 0.00972 0.02188 0.00972 0.02222 0.00949 C 0.02327 0.00856 0.02396 0.0074 0.02518 0.00694 C 0.02604 0.00648 0.02709 0.00625 0.02795 0.00555 C 0.02847 0.00509 0.02882 0.00463 0.02934 0.0044 C 0.03021 0.0037 0.03229 0.00301 0.03229 0.00324 C 0.03455 0.00115 0.03316 0.00208 0.03646 0.00046 L 0.03924 -0.0007 L 0.04028 -0.0007 L 0.04028 -0.00047 C 0.04167 -0.00093 0.04306 -0.00116 0.04462 -0.00139 C 0.04549 -0.00162 0.04636 -0.00185 0.0474 -0.00185 C 0.05 -0.00185 0.05278 -0.00162 0.05538 -0.00139 C 0.05938 0.00046 0.05747 -0.00093 0.06111 0.00254 L 0.0625 0.0037 C 0.06268 0.0044 0.06268 0.00509 0.06302 0.00555 L 0.06441 0.0074 L 0.06545 0.11828 L 0.07622 0.02083 C 0.07726 0.01921 0.07813 0.01759 0.07917 0.01643 C 0.08004 0.01528 0.08108 0.01458 0.08195 0.01389 C 0.08386 0.01227 0.08281 0.01273 0.08472 0.01203 C 0.08698 0.00903 0.08438 0.01203 0.08715 0.00995 C 0.09028 0.00764 0.09011 0.00671 0.09375 0.00509 L 0.0967 0.0037 L 0.09809 0.00301 C 0.1 0.00069 0.09827 0.00231 0.10226 0.00115 C 0.10521 0.00046 0.10209 0.00046 0.10573 2.59259E-6 C 0.10747 -0.00047 0.1092 -0.00047 0.11094 -0.0007 C 0.11215 -0.00116 0.11545 -0.00185 0.11649 -0.00185 C 0.11702 -0.00185 0.11754 -0.00162 0.11806 -0.00139 C 0.11858 -0.00116 0.11927 -0.00093 0.11979 -0.0007 C 0.12084 0.00023 0.12188 0.00069 0.12274 0.00185 C 0.12309 0.00231 0.12344 0.00254 0.12361 0.00301 C 0.12483 0.00509 0.1257 0.00717 0.12656 0.00949 C 0.12674 0.00995 0.12674 0.01065 0.12691 0.01134 C 0.12726 0.01666 0.12709 0.01805 0.12795 0.02199 C 0.1283 0.02338 0.12882 0.02592 0.12882 0.02615 C 0.12917 0.02963 0.12934 0.0324 0.12986 0.03588 C 0.13004 0.03703 0.13021 0.03796 0.13021 0.03912 L 0.12986 0.05625 L 0.12882 0.10115 C 0.12882 0.10139 0.12934 0.10972 0.13021 0.11065 C 0.13073 0.11111 0.13125 0.11134 0.13177 0.1118 C 0.13247 0.11273 0.1342 0.11551 0.13559 0.1162 C 0.13629 0.11666 0.13715 0.11666 0.13785 0.1169 C 0.1408 0.11666 0.14393 0.11666 0.14688 0.1162 C 0.14792 0.1162 0.14913 0.11551 0.15018 0.11504 C 0.15278 0.11412 0.15139 0.11481 0.15313 0.11365 " pathEditMode="relative" rAng="0" ptsTypes="AAAAAAAAAAAAAAAAAAAAAAAAAAAAAAAAAAAAAAAAAAAAAAAAAAAAAAAA">
                                      <p:cBhvr>
                                        <p:cTn id="3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22222E-6 L -0.00174 0.19746 L 0.00469 0.10972 L 0.025 0.08125 L 0.04913 0.07523 L 0.06024 0.08264 L 0.06667 0.10347 L 0.06858 0.15023 L 0.0592 0.1875 L 0.04167 0.19607 L 0.01858 0.19005 L 0.00191 0.17894 " pathEditMode="relative" rAng="0" ptsTypes="AAAAAAAAAAAA">
                                      <p:cBhvr>
                                        <p:cTn id="4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5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21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3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827064" y="2132939"/>
            <a:ext cx="448872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limb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970" y="2035448"/>
            <a:ext cx="710150" cy="70793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46" y="2568279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59" y="2069043"/>
            <a:ext cx="710150" cy="7079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40" y="2175035"/>
            <a:ext cx="710150" cy="707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574" y="2571253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936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7 L -0.0033 0.17616 C -0.0033 0.17662 -0.00035 0.19213 0.00347 0.19306 C 0.00729 0.19375 0.01111 0.1919 0.01493 0.19143 C 0.01944 0.18935 0.01753 0.19097 0.02083 0.18681 " pathEditMode="relative" rAng="0" ptsTypes="AAAAA">
                                      <p:cBhvr>
                                        <p:cTn id="10" dur="1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" y="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7 L -0.0026 0.10116 C -0.00173 0.10486 -0.00121 0.1088 -4.72222E-6 0.11227 C 0.00053 0.11343 0.00157 0.11389 0.00191 0.11482 C 0.00244 0.11597 0.00209 0.11759 0.00278 0.11852 C 0.00348 0.11944 0.00469 0.11944 0.00556 0.11991 C 0.00712 0.11968 0.01737 0.11875 0.01945 0.11597 L 0.02049 0.11482 " pathEditMode="relative" rAng="0" ptsTypes="AAAAAAAA">
                                      <p:cBhvr>
                                        <p:cTn id="2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5" y="5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1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600"/>
                            </p:stCondLst>
                            <p:childTnLst>
                              <p:par>
                                <p:cTn id="3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59259E-6 L -0.00086 0.1162 L 0.00851 0.02523 C 0.00938 0.02361 0.01025 0.02199 0.01094 0.02014 C 0.01198 0.01759 0.01059 0.0162 0.01424 0.01458 L 0.01702 0.01319 C 0.01893 0.01065 0.01702 0.01296 0.01945 0.01134 C 0.01997 0.01088 0.02032 0.01041 0.02084 0.00995 C 0.02136 0.00972 0.02188 0.00972 0.02223 0.00949 C 0.02327 0.00856 0.02396 0.0074 0.02518 0.00694 C 0.02605 0.00648 0.02709 0.00625 0.02796 0.00555 C 0.02848 0.00509 0.02882 0.00463 0.02934 0.0044 C 0.03021 0.0037 0.0323 0.00301 0.0323 0.00324 C 0.03455 0.00115 0.03316 0.00208 0.03646 0.00046 L 0.03924 -0.0007 L 0.04028 -0.0007 L 0.04028 -0.00047 C 0.04167 -0.00093 0.04306 -0.00116 0.04462 -0.00139 C 0.04549 -0.00162 0.04636 -0.00185 0.0474 -0.00185 C 0.05 -0.00185 0.05278 -0.00162 0.05539 -0.00139 C 0.05938 0.00046 0.05747 -0.00093 0.06112 0.00254 L 0.0625 0.0037 C 0.06268 0.0044 0.06268 0.00509 0.06302 0.00555 L 0.06441 0.0074 L 0.06546 0.11828 L 0.07622 0.02083 C 0.07726 0.01921 0.07813 0.01759 0.07917 0.01643 C 0.08004 0.01528 0.08108 0.01458 0.08195 0.01389 C 0.08386 0.01227 0.08282 0.01273 0.08473 0.01203 C 0.08698 0.00903 0.08438 0.01203 0.08716 0.00995 C 0.09028 0.00764 0.09011 0.00671 0.09375 0.00509 L 0.09671 0.0037 L 0.09809 0.00301 C 0.1 0.00069 0.09827 0.00231 0.10226 0.00115 C 0.10521 0.00046 0.10209 0.00046 0.10573 2.59259E-6 C 0.10747 -0.00047 0.10921 -0.00047 0.11094 -0.0007 C 0.11216 -0.00116 0.11546 -0.00185 0.1165 -0.00185 C 0.11702 -0.00185 0.11754 -0.00162 0.11806 -0.00139 C 0.11858 -0.00116 0.11927 -0.00093 0.1198 -0.0007 C 0.12084 0.00023 0.12188 0.00069 0.12275 0.00185 C 0.12309 0.00231 0.12344 0.00254 0.12362 0.00301 C 0.12483 0.00509 0.1257 0.00717 0.12657 0.00949 C 0.12674 0.00995 0.12674 0.01065 0.12691 0.01134 C 0.12726 0.01666 0.12709 0.01805 0.12796 0.02199 C 0.1283 0.02338 0.12882 0.02592 0.12882 0.02615 C 0.12917 0.02963 0.12934 0.0324 0.12987 0.03588 C 0.13004 0.03703 0.13021 0.03796 0.13021 0.03912 L 0.12987 0.05625 L 0.12882 0.10115 C 0.12882 0.10139 0.12934 0.10972 0.13021 0.11065 C 0.13073 0.11111 0.13125 0.11134 0.13177 0.1118 C 0.13247 0.11273 0.13421 0.11551 0.13559 0.1162 C 0.13629 0.11666 0.13716 0.11666 0.13785 0.1169 C 0.1408 0.11666 0.14393 0.11666 0.14688 0.1162 C 0.14792 0.1162 0.14914 0.11551 0.15018 0.11504 C 0.15278 0.11412 0.15139 0.11481 0.15313 0.11365 " pathEditMode="relative" rAng="0" ptsTypes="AAAAAAAAAAAAAAAAAAAAAAAAAAAAAAAAAAAAAAAAAAAAAAAAAAAAAAAA">
                                      <p:cBhvr>
                                        <p:cTn id="40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35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85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350"/>
                            </p:stCondLst>
                            <p:childTnLst>
                              <p:par>
                                <p:cTn id="5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7.40741E-7 L -0.00173 0.19745 L 0.00469 0.10972 L 0.025 0.08125 L 0.04913 0.07523 L 0.06025 0.08264 L 0.06667 0.10347 L 0.06858 0.15023 L 0.0592 0.1875 L 0.04167 0.19607 L 0.01858 0.19005 L 0.00191 0.17894 " pathEditMode="relative" rAng="0" ptsTypes="AAAAAAAAAAAA">
                                      <p:cBhvr>
                                        <p:cTn id="51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1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5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21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3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353947" y="2132939"/>
            <a:ext cx="527900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comb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446" y="2568279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593" y="2069043"/>
            <a:ext cx="710150" cy="70793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057" y="2569094"/>
            <a:ext cx="710150" cy="707937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826" y="2640589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554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07407E-6 L -0.01389 -0.00601 L -0.02865 -0.00601 L -0.05087 0.00255 L -0.06111 0.02963 L -0.06562 0.06181 L -0.06198 0.09375 L -0.05278 0.10857 L -0.04167 0.11737 L -0.02222 0.11737 L -0.00555 0.10741 L 0.00469 0.09885 " pathEditMode="relative" rAng="0" ptsTypes="AAAAAAAAAAAA">
                                      <p:cBhvr>
                                        <p:cTn id="10" dur="1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6" y="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2.59259E-6 L -2.22222E-6 0.00023 C -0.00503 2.59259E-6 -0.01007 0.00023 -0.0151 0.00046 C -0.01562 0.00046 -0.01614 0.00092 -0.01666 0.00115 C -0.01719 0.00139 -0.01753 0.00208 -0.01805 0.00231 C -0.01892 0.00301 -0.01996 0.00301 -0.02083 0.0037 C -0.02986 0.01157 -0.02014 0.00347 -0.02517 0.00694 C -0.02569 0.00717 -0.02604 0.00787 -0.02656 0.0081 C -0.02708 0.00833 -0.0276 0.00833 -0.02795 0.00879 C -0.02899 0.00949 -0.0309 0.01134 -0.0309 0.01157 C -0.03107 0.0118 -0.03142 0.0125 -0.03177 0.01319 C -0.03298 0.01504 -0.03316 0.01504 -0.03455 0.0162 C -0.03489 0.0169 -0.03524 0.01759 -0.03559 0.01828 C -0.03594 0.01875 -0.03663 0.01875 -0.03698 0.01944 C -0.03732 0.02014 -0.03715 0.02129 -0.0375 0.02199 C -0.03802 0.02338 -0.03906 0.0243 -0.03941 0.02569 L -0.0408 0.03148 C -0.04097 0.03217 -0.04114 0.03264 -0.04132 0.03333 C -0.04236 0.03935 -0.04166 0.0368 -0.04323 0.04097 C -0.04323 0.04467 -0.04357 0.04861 -0.04357 0.05231 C -0.04392 0.05926 -0.04375 0.06528 -0.04462 0.07199 C -0.04462 0.07268 -0.04496 0.07361 -0.04496 0.07453 C -0.04496 0.08055 -0.04479 0.08657 -0.04462 0.09282 C -0.04444 0.09375 -0.04444 0.0949 -0.04409 0.09583 C -0.04392 0.09653 -0.0434 0.09722 -0.04323 0.09768 C -0.04305 0.09884 -0.04288 0.1 -0.04271 0.10092 C -0.04236 0.10231 -0.04201 0.10347 -0.04166 0.10486 C -0.04062 0.11111 -0.04114 0.1081 -0.03975 0.11365 C -0.03975 0.11412 -0.03958 0.11504 -0.03941 0.11551 C -0.03906 0.1162 -0.03871 0.11666 -0.03837 0.11736 C -0.03698 0.12106 -0.03923 0.11759 -0.03646 0.12106 C -0.03559 0.12523 -0.03698 0.12129 -0.0342 0.12361 C -0.03368 0.12407 -0.03368 0.125 -0.03316 0.12569 C -0.03125 0.12778 -0.03159 0.12615 -0.02986 0.12754 C -0.02882 0.12824 -0.02812 0.12963 -0.02708 0.13009 C -0.02465 0.13078 -0.02569 0.13032 -0.02378 0.13125 C -0.02205 0.13356 -0.02344 0.13194 -0.02031 0.1331 C -0.01458 0.13541 -0.021 0.13403 -0.01284 0.13518 L 0.00764 0.13449 C 0.00886 0.13426 0.01025 0.13426 0.01146 0.13379 C 0.01181 0.13356 0.01198 0.13287 0.01233 0.13264 C 0.01354 0.13194 0.01493 0.13171 0.01615 0.13125 C 0.01858 0.13055 0.01736 0.13102 0.01945 0.13009 L 0.02222 0.12754 C 0.02275 0.12708 0.02327 0.12685 0.02379 0.12615 C 0.02604 0.12315 0.02483 0.1243 0.02709 0.12245 C 0.02917 0.11805 0.02813 0.11967 0.02986 0.11736 C 0.03004 0.11643 0.03004 0.11574 0.03038 0.11481 C 0.03056 0.11435 0.03108 0.11412 0.03125 0.11365 C 0.03472 0.10764 0.03177 0.1118 0.03455 0.10787 C 0.03629 0.10092 0.03368 0.11157 0.03611 0.10416 C 0.03646 0.10301 0.03663 0.10162 0.03698 0.10023 L 0.0375 0.09838 C 0.03768 0.09768 0.03785 0.09722 0.03802 0.09653 C 0.03802 0.0956 0.0382 0.0949 0.03837 0.09398 C 0.03872 0.09282 0.03941 0.09028 0.03941 0.09051 C 0.03959 0.08889 0.03993 0.08773 0.03993 0.08634 C 0.03993 0.07592 0.03959 0.06528 0.03941 0.05486 C 0.03941 0.0537 0.03802 0.04884 0.03802 0.04861 C 0.03785 0.04791 0.03768 0.04722 0.0375 0.04653 C 0.03716 0.04606 0.03681 0.04537 0.03646 0.04467 C 0.03611 0.04352 0.03594 0.04213 0.03559 0.04097 L 0.03507 0.03912 C 0.0349 0.03842 0.03472 0.03773 0.03455 0.03727 C 0.03455 0.03634 0.03438 0.03541 0.0342 0.03472 C 0.03368 0.03333 0.03299 0.0324 0.03229 0.03148 L 0.03125 0.02778 C 0.03108 0.02708 0.03108 0.02639 0.03091 0.02569 L 0.02986 0.02384 C 0.02969 0.02315 0.02969 0.02222 0.02934 0.02129 C 0.029 0.0206 0.02847 0.02014 0.02795 0.01944 C 0.02761 0.01898 0.02743 0.01805 0.02709 0.01759 C 0.02622 0.0162 0.0257 0.01597 0.02466 0.01504 C 0.02431 0.01435 0.02413 0.01365 0.02379 0.01319 C 0.01979 0.00856 0.02222 0.0118 0.01945 0.00995 C 0.0158 0.00764 0.02014 0.00972 0.01667 0.0081 C 0.01632 0.00787 0.01389 0.00532 0.01337 0.00486 C 0.01233 0.0044 0.01146 0.00416 0.01042 0.0037 C 0.0099 0.00347 0.00955 0.00324 0.00903 0.00301 C 0.00834 0.00254 0.00781 0.00208 0.00712 0.00185 C 0.00625 0.00139 0.00521 0.00092 0.00434 0.00046 L -2.22222E-6 2.59259E-6 Z " pathEditMode="relative" rAng="0" ptsTypes="AAAAAAAAAAAAAAAAAAAAAAAAAAAAAAAAAAAAAAAAAAAAAAAAAAAAAAAAAAAAAAAAAAAAAAAAAAAAAAAAAA">
                                      <p:cBhvr>
                                        <p:cTn id="21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00087 0.1162 L 0.0085 0.02523 C 0.00938 0.02361 0.01025 0.02199 0.01094 0.02014 C 0.01198 0.01759 0.0106 0.0162 0.01424 0.01458 L 0.01702 0.01319 C 0.01893 0.01065 0.01702 0.01296 0.01945 0.01134 C 0.01997 0.01088 0.02032 0.01041 0.02084 0.00995 C 0.02136 0.00972 0.02188 0.00972 0.02223 0.00949 C 0.02327 0.00856 0.02396 0.0074 0.02518 0.00694 C 0.02605 0.00648 0.02709 0.00625 0.02796 0.00555 C 0.02848 0.00509 0.02882 0.00463 0.02935 0.0044 C 0.03021 0.0037 0.0323 0.00301 0.0323 0.00324 C 0.03455 0.00115 0.03316 0.00208 0.03646 0.00046 L 0.03924 -0.0007 L 0.04028 -0.0007 L 0.04028 -0.00047 C 0.04167 -0.00093 0.04306 -0.00116 0.04462 -0.00139 C 0.04549 -0.00162 0.04636 -0.00185 0.0474 -0.00185 C 0.05001 -0.00185 0.05278 -0.00162 0.05538 -0.00139 C 0.05937 0.00046 0.05747 -0.00093 0.06112 0.00254 L 0.06251 0.0037 C 0.06268 0.0044 0.06268 0.00509 0.06303 0.00555 L 0.0644 0.0074 L 0.06545 0.11828 L 0.07622 0.02083 C 0.07726 0.01921 0.07813 0.01759 0.07917 0.01643 C 0.08004 0.01528 0.08108 0.01458 0.08195 0.01389 C 0.08386 0.01227 0.08282 0.01273 0.08473 0.01203 C 0.08698 0.00903 0.08438 0.01203 0.08716 0.00995 C 0.09028 0.00764 0.09011 0.00671 0.09376 0.00509 L 0.09671 0.0037 L 0.0981 0.00301 C 0.10001 0.00069 0.09827 0.00231 0.10226 0.00115 C 0.10521 0.00046 0.10209 0.00046 0.10573 2.59259E-6 C 0.10747 -0.00047 0.10921 -0.00047 0.11094 -0.0007 C 0.11216 -0.00116 0.11546 -0.00185 0.1165 -0.00185 C 0.11702 -0.00185 0.11754 -0.00162 0.11806 -0.00139 C 0.11858 -0.00116 0.11928 -0.00093 0.1198 -0.0007 C 0.12084 0.00023 0.12188 0.00069 0.12275 0.00185 C 0.1231 0.00231 0.12344 0.00254 0.12362 0.00301 C 0.12483 0.00509 0.1257 0.00717 0.12657 0.00949 C 0.12674 0.00995 0.12674 0.01065 0.12691 0.01134 C 0.12726 0.01666 0.12709 0.01805 0.12796 0.02199 C 0.1283 0.02338 0.12882 0.02592 0.12882 0.02615 C 0.12917 0.02963 0.12935 0.0324 0.12987 0.03588 C 0.13004 0.03703 0.13021 0.03796 0.13021 0.03912 L 0.12987 0.05625 L 0.12882 0.10115 C 0.12882 0.10139 0.12935 0.10972 0.13021 0.11065 C 0.13073 0.11111 0.13126 0.11134 0.13178 0.1118 C 0.13247 0.11273 0.13421 0.11551 0.1356 0.1162 C 0.13629 0.11666 0.13716 0.11666 0.13785 0.1169 C 0.1408 0.11666 0.14393 0.11666 0.14688 0.1162 C 0.14792 0.1162 0.14914 0.11551 0.15018 0.11504 C 0.15278 0.11412 0.15139 0.11481 0.15313 0.11365 " pathEditMode="relative" rAng="0" ptsTypes="AAAAAAAAAAAAAAAAAAAAAAAAAAAAAAAAAAAAAAAAAAAAAAAAAAAAAAAA">
                                      <p:cBhvr>
                                        <p:cTn id="3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7.40741E-7 L -0.00173 0.19745 L 0.00469 0.10972 L 0.025 0.08125 L 0.04914 0.07523 L 0.06025 0.08264 L 0.06667 0.10347 L 0.06858 0.15023 L 0.05921 0.1875 L 0.04167 0.19607 L 0.01858 0.19005 L 0.00191 0.17894 " pathEditMode="relative" rAng="0" ptsTypes="AAAAAAAAAAAA">
                                      <p:cBhvr>
                                        <p:cTn id="4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696236" y="227397"/>
            <a:ext cx="2447764" cy="504056"/>
            <a:chOff x="6696236" y="1700808"/>
            <a:chExt cx="2447764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6696236" y="1700808"/>
              <a:ext cx="504056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6948264" y="1700808"/>
              <a:ext cx="2195736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Revisit and Review</a:t>
              </a:r>
            </a:p>
          </p:txBody>
        </p:sp>
      </p:grpSp>
      <p:sp>
        <p:nvSpPr>
          <p:cNvPr id="15" name="Speech Bubble">
            <a:extLst>
              <a:ext uri="{FF2B5EF4-FFF2-40B4-BE49-F238E27FC236}">
                <a16:creationId xmlns:a16="http://schemas.microsoft.com/office/drawing/2014/main" id="{AB6F159F-735F-465C-A86F-7DB4A3AA22C9}"/>
              </a:ext>
            </a:extLst>
          </p:cNvPr>
          <p:cNvSpPr/>
          <p:nvPr/>
        </p:nvSpPr>
        <p:spPr>
          <a:xfrm>
            <a:off x="917365" y="982471"/>
            <a:ext cx="7126683" cy="752475"/>
          </a:xfrm>
          <a:prstGeom prst="wedgeRoundRectCallout">
            <a:avLst>
              <a:gd name="adj1" fmla="val 38990"/>
              <a:gd name="adj2" fmla="val 101573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Twinkl" pitchFamily="50" charset="0"/>
              </a:rPr>
              <a:t>Now, let’s write them with the magic pencil.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B29C963-2E35-476D-A945-C532D94E7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058988"/>
            <a:ext cx="1296988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Write Action">
            <a:extLst>
              <a:ext uri="{FF2B5EF4-FFF2-40B4-BE49-F238E27FC236}">
                <a16:creationId xmlns:a16="http://schemas.microsoft.com/office/drawing/2014/main" id="{59A4B36C-D4AD-4A28-8D66-C84181668F71}"/>
              </a:ext>
            </a:extLst>
          </p:cNvPr>
          <p:cNvGrpSpPr/>
          <p:nvPr/>
        </p:nvGrpSpPr>
        <p:grpSpPr>
          <a:xfrm>
            <a:off x="6914614" y="5517232"/>
            <a:ext cx="1545818" cy="720080"/>
            <a:chOff x="6914614" y="5517232"/>
            <a:chExt cx="1545818" cy="720080"/>
          </a:xfrm>
        </p:grpSpPr>
        <p:grpSp>
          <p:nvGrpSpPr>
            <p:cNvPr id="21" name="Write action">
              <a:extLst>
                <a:ext uri="{FF2B5EF4-FFF2-40B4-BE49-F238E27FC236}">
                  <a16:creationId xmlns:a16="http://schemas.microsoft.com/office/drawing/2014/main" id="{31557B25-6165-45BD-A3F4-FE271F6E7637}"/>
                </a:ext>
              </a:extLst>
            </p:cNvPr>
            <p:cNvGrpSpPr/>
            <p:nvPr/>
          </p:nvGrpSpPr>
          <p:grpSpPr>
            <a:xfrm>
              <a:off x="6914614" y="5517232"/>
              <a:ext cx="1545818" cy="720080"/>
              <a:chOff x="6914614" y="5517232"/>
              <a:chExt cx="1545818" cy="720080"/>
            </a:xfrm>
          </p:grpSpPr>
          <p:sp>
            <p:nvSpPr>
              <p:cNvPr id="23" name="Rectangle: Rounded Corners 12">
                <a:extLst>
                  <a:ext uri="{FF2B5EF4-FFF2-40B4-BE49-F238E27FC236}">
                    <a16:creationId xmlns:a16="http://schemas.microsoft.com/office/drawing/2014/main" id="{602A076B-8F29-4165-A4BA-BDAB268982F1}"/>
                  </a:ext>
                </a:extLst>
              </p:cNvPr>
              <p:cNvSpPr/>
              <p:nvPr/>
            </p:nvSpPr>
            <p:spPr>
              <a:xfrm>
                <a:off x="6914614" y="5650938"/>
                <a:ext cx="1099786" cy="432048"/>
              </a:xfrm>
              <a:prstGeom prst="roundRect">
                <a:avLst>
                  <a:gd name="adj" fmla="val 50000"/>
                </a:avLst>
              </a:prstGeom>
              <a:solidFill>
                <a:schemeClr val="accent6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GB" dirty="0">
                    <a:latin typeface="Twinkl SemiBold" pitchFamily="2" charset="0"/>
                  </a:rPr>
                  <a:t>Play</a:t>
                </a:r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8AACD1DB-F3E2-48FF-A4D2-1D79EC5D1DD8}"/>
                  </a:ext>
                </a:extLst>
              </p:cNvPr>
              <p:cNvSpPr/>
              <p:nvPr/>
            </p:nvSpPr>
            <p:spPr>
              <a:xfrm>
                <a:off x="7740352" y="5517232"/>
                <a:ext cx="720080" cy="720080"/>
              </a:xfrm>
              <a:prstGeom prst="ellipse">
                <a:avLst/>
              </a:prstGeom>
              <a:solidFill>
                <a:schemeClr val="bg1"/>
              </a:solidFill>
              <a:ln w="5715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C4B4860-B190-4D4F-9A93-6988FBF04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6376" y="5517232"/>
              <a:ext cx="504056" cy="502485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FFF21931-038E-4846-96B4-054DB145BBBF}"/>
              </a:ext>
            </a:extLst>
          </p:cNvPr>
          <p:cNvSpPr txBox="1"/>
          <p:nvPr/>
        </p:nvSpPr>
        <p:spPr>
          <a:xfrm>
            <a:off x="1217464" y="2132939"/>
            <a:ext cx="559640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latin typeface="Twinkl" pitchFamily="2" charset="77"/>
              </a:rPr>
              <a:t>numb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80" y="2568279"/>
            <a:ext cx="710150" cy="70793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260" y="2069043"/>
            <a:ext cx="710150" cy="70793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13" y="2586029"/>
            <a:ext cx="710150" cy="7079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E785518-25B0-4FF0-A32D-3D5F61D86A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515" y="2582024"/>
            <a:ext cx="710150" cy="70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7037E-6 C 3.05556E-6 0.03936 0.00017 0.07917 0.00034 0.11875 L 0.00937 0.03149 C 0.01041 0.0301 0.01163 0.02894 0.01267 0.02778 C 0.01562 0.02385 0.01059 0.02732 0.01649 0.02199 C 0.01996 0.01875 0.01562 0.02292 0.01927 0.01875 C 0.01979 0.01829 0.02031 0.01806 0.02083 0.0176 C 0.02135 0.0169 0.02187 0.01574 0.02257 0.01505 C 0.02604 0.01204 0.02187 0.01574 0.02604 0.01181 C 0.02639 0.01135 0.02691 0.01088 0.02743 0.01065 C 0.02777 0.01042 0.0283 0.01019 0.02882 0.00996 C 0.02951 0.00973 0.03003 0.00926 0.03073 0.0088 C 0.03125 0.00834 0.03159 0.00787 0.03212 0.00741 C 0.03298 0.00695 0.03402 0.00672 0.03489 0.00625 L 0.03646 0.00556 L 0.03784 0.00486 C 0.03837 0.00463 0.03871 0.0044 0.03923 0.0044 C 0.03993 0.00417 0.04045 0.00394 0.04114 0.00371 C 0.04201 0.00324 0.04305 0.00278 0.04392 0.00232 C 0.04444 0.00232 0.04496 0.00186 0.04531 0.00186 C 0.04774 0.00093 0.0467 0.00139 0.04878 0.00047 C 0.05173 0.0007 0.05468 0.00047 0.05764 0.00116 C 0.05885 0.00139 0.05955 0.00278 0.06059 0.00371 C 0.06111 0.00417 0.06163 0.0044 0.06198 0.00486 L 0.06441 0.00811 C 0.06562 0.01343 0.06389 0.00695 0.0658 0.01135 C 0.06597 0.01181 0.06597 0.0125 0.06632 0.0132 C 0.06649 0.01389 0.06684 0.01436 0.06718 0.01505 C 0.06736 0.01574 0.06753 0.01621 0.06771 0.0169 C 0.06805 0.01852 0.06823 0.02037 0.06857 0.02199 C 0.06962 0.02593 0.06962 0.02454 0.06962 0.02639 L 0.06771 0.08519 C 0.06684 0.09561 0.06684 0.09213 0.06771 0.10718 C 0.06771 0.10949 0.06857 0.11297 0.06996 0.11412 C 0.07048 0.11459 0.071 0.11505 0.07152 0.11551 C 0.07187 0.11574 0.07205 0.11644 0.07239 0.11667 C 0.07396 0.11783 0.07587 0.11829 0.0776 0.11875 C 0.08021 0.11852 0.08264 0.11829 0.08524 0.11806 C 0.08576 0.11783 0.08646 0.1176 0.08715 0.11736 C 0.08767 0.11713 0.08906 0.11621 0.08906 0.11644 " pathEditMode="relative" rAng="0" ptsTypes="AAAAAAAAAAAAAAAAAAAAAAAAAAAAAAAAAAAAAAAA">
                                      <p:cBhvr>
                                        <p:cTn id="10" dur="1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4" y="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087 0.09745 L 0.00364 0.12106 L 0.02309 0.12731 L 0.04444 0.11481 L 0.06927 0.08518 L 0.07118 0.00486 L 0.0684 0.11481 L 0.07673 0.12477 L 0.09253 0.12222 " pathEditMode="relative" rAng="0" ptsTypes="AAAAAAAAAA">
                                      <p:cBhvr>
                                        <p:cTn id="21" dur="1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00086 0.1162 L 0.00851 0.02523 C 0.00938 0.02361 0.01025 0.02199 0.01094 0.02014 C 0.01198 0.01759 0.01059 0.0162 0.01424 0.01458 L 0.01702 0.01319 C 0.01893 0.01065 0.01702 0.01296 0.01945 0.01134 C 0.01997 0.01088 0.02032 0.01041 0.02084 0.00995 C 0.02136 0.00972 0.02188 0.00972 0.02223 0.00949 C 0.02327 0.00856 0.02396 0.0074 0.02518 0.00694 C 0.02605 0.00648 0.02709 0.00625 0.02795 0.00555 C 0.02848 0.00509 0.02882 0.00463 0.02934 0.0044 C 0.03021 0.0037 0.0323 0.00301 0.0323 0.00324 C 0.03455 0.00115 0.03316 0.00208 0.03646 0.00046 L 0.03924 -0.0007 L 0.04028 -0.0007 L 0.04028 -0.00047 C 0.04167 -0.00093 0.04306 -0.00116 0.04462 -0.00139 C 0.04549 -0.00162 0.04636 -0.00185 0.0474 -0.00185 C 0.05 -0.00185 0.05278 -0.00162 0.05539 -0.00139 C 0.05938 0.00046 0.05747 -0.00093 0.06111 0.00254 L 0.0625 0.0037 C 0.06268 0.0044 0.06268 0.00509 0.06302 0.00555 L 0.06441 0.0074 L 0.06545 0.11828 L 0.07622 0.02083 C 0.07726 0.01921 0.07813 0.01759 0.07917 0.01643 C 0.08004 0.01528 0.08108 0.01458 0.08195 0.01389 C 0.08386 0.01227 0.08282 0.01273 0.08473 0.01203 C 0.08698 0.00903 0.08438 0.01203 0.08716 0.00995 C 0.09028 0.00764 0.09011 0.00671 0.09375 0.00509 L 0.0967 0.0037 L 0.09809 0.00301 C 0.1 0.00069 0.09827 0.00231 0.10226 0.00115 C 0.10521 0.00046 0.10209 0.00046 0.10573 2.59259E-6 C 0.10747 -0.00047 0.1092 -0.00047 0.11094 -0.0007 C 0.11216 -0.00116 0.11545 -0.00185 0.1165 -0.00185 C 0.11702 -0.00185 0.11754 -0.00162 0.11806 -0.00139 C 0.11858 -0.00116 0.11927 -0.00093 0.1198 -0.0007 C 0.12084 0.00023 0.12188 0.00069 0.12275 0.00185 C 0.12309 0.00231 0.12344 0.00254 0.12361 0.00301 C 0.12483 0.00509 0.1257 0.00717 0.12657 0.00949 C 0.12674 0.00995 0.12674 0.01065 0.12691 0.01134 C 0.12726 0.01666 0.12709 0.01805 0.12795 0.02199 C 0.1283 0.02338 0.12882 0.02592 0.12882 0.02615 C 0.12917 0.02963 0.12934 0.0324 0.12986 0.03588 C 0.13004 0.03703 0.13021 0.03796 0.13021 0.03912 L 0.12986 0.05625 L 0.12882 0.10115 C 0.12882 0.10139 0.12934 0.10972 0.13021 0.11065 C 0.13073 0.11111 0.13125 0.11134 0.13177 0.1118 C 0.13247 0.11273 0.1342 0.11551 0.13559 0.1162 C 0.13629 0.11666 0.13716 0.11666 0.13785 0.1169 C 0.1408 0.11666 0.14393 0.11666 0.14688 0.1162 C 0.14792 0.1162 0.14914 0.11551 0.15018 0.11504 C 0.15278 0.11412 0.15139 0.11481 0.15313 0.11365 " pathEditMode="relative" rAng="0" ptsTypes="AAAAAAAAAAAAAAAAAAAAAAAAAAAAAAAAAAAAAAAAAAAAAAAAAAAAAAAA">
                                      <p:cBhvr>
                                        <p:cTn id="32" dur="1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04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75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2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5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7.40741E-7 L -0.00173 0.19745 L 0.00469 0.10972 L 0.025 0.08125 L 0.04914 0.07523 L 0.06025 0.08264 L 0.06667 0.10347 L 0.06858 0.15023 L 0.05921 0.1875 L 0.04167 0.19607 L 0.01858 0.19005 L 0.00191 0.17894 " pathEditMode="relative" rAng="0" ptsTypes="AAAAAAAAAAAA">
                                      <p:cBhvr>
                                        <p:cTn id="43" dur="1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sp>
        <p:nvSpPr>
          <p:cNvPr id="7" name="Explosion 2 6"/>
          <p:cNvSpPr/>
          <p:nvPr/>
        </p:nvSpPr>
        <p:spPr>
          <a:xfrm rot="2754781">
            <a:off x="2020614" y="1495115"/>
            <a:ext cx="5634632" cy="5634632"/>
          </a:xfrm>
          <a:prstGeom prst="irregularSeal2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E72A1580-977E-4A81-BDD6-81944D43756D}"/>
              </a:ext>
            </a:extLst>
          </p:cNvPr>
          <p:cNvSpPr/>
          <p:nvPr/>
        </p:nvSpPr>
        <p:spPr>
          <a:xfrm>
            <a:off x="623469" y="1052513"/>
            <a:ext cx="7857339" cy="936625"/>
          </a:xfrm>
          <a:prstGeom prst="roundRect">
            <a:avLst>
              <a:gd name="adj" fmla="val 12790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Today, we are learning to spell words containing </a:t>
            </a:r>
            <a:r>
              <a:rPr lang="en-GB" sz="2400" b="1" dirty="0" err="1">
                <a:solidFill>
                  <a:schemeClr val="tx1"/>
                </a:solidFill>
                <a:latin typeface="Twinkl" pitchFamily="50" charset="0"/>
              </a:rPr>
              <a:t>mb</a:t>
            </a:r>
            <a:r>
              <a:rPr lang="en-GB" sz="2400" dirty="0">
                <a:solidFill>
                  <a:schemeClr val="tx1"/>
                </a:solidFill>
                <a:latin typeface="Twinkl" pitchFamily="50" charset="0"/>
              </a:rPr>
              <a:t> saying /m/.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5E987AE-29CC-468A-A060-0401FA44AF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636"/>
          <a:stretch/>
        </p:blipFill>
        <p:spPr>
          <a:xfrm>
            <a:off x="2240852" y="2263367"/>
            <a:ext cx="3750660" cy="460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65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440401"/>
            <a:ext cx="8255000" cy="5994265"/>
          </a:xfrm>
          <a:prstGeom prst="roundRect">
            <a:avLst>
              <a:gd name="adj" fmla="val 3033"/>
            </a:avLst>
          </a:prstGeom>
          <a:ln w="28575">
            <a:solidFill>
              <a:schemeClr val="bg1"/>
            </a:solidFill>
          </a:ln>
        </p:spPr>
      </p:pic>
      <p:grpSp>
        <p:nvGrpSpPr>
          <p:cNvPr id="6" name="Group 5"/>
          <p:cNvGrpSpPr/>
          <p:nvPr/>
        </p:nvGrpSpPr>
        <p:grpSpPr>
          <a:xfrm>
            <a:off x="8020050" y="227397"/>
            <a:ext cx="1123947" cy="504056"/>
            <a:chOff x="8020930" y="1700808"/>
            <a:chExt cx="1159582" cy="504056"/>
          </a:xfrm>
          <a:solidFill>
            <a:schemeClr val="accent6"/>
          </a:solidFill>
        </p:grpSpPr>
        <p:sp>
          <p:nvSpPr>
            <p:cNvPr id="5" name="Oval 4"/>
            <p:cNvSpPr/>
            <p:nvPr/>
          </p:nvSpPr>
          <p:spPr>
            <a:xfrm>
              <a:off x="8020930" y="1700808"/>
              <a:ext cx="519979" cy="50405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/>
            <p:cNvSpPr/>
            <p:nvPr/>
          </p:nvSpPr>
          <p:spPr>
            <a:xfrm>
              <a:off x="8280920" y="1700808"/>
              <a:ext cx="899592" cy="5040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180000" rtlCol="0" anchor="ctr"/>
            <a:lstStyle/>
            <a:p>
              <a:r>
                <a:rPr lang="en-GB" altLang="en-US" b="1" dirty="0">
                  <a:solidFill>
                    <a:schemeClr val="bg1"/>
                  </a:solidFill>
                </a:rPr>
                <a:t>Teach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999" y="1955800"/>
            <a:ext cx="1252459" cy="35898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512" y="2048932"/>
            <a:ext cx="1171223" cy="351366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231" y="2048933"/>
            <a:ext cx="1336943" cy="3479800"/>
          </a:xfrm>
          <a:prstGeom prst="rect">
            <a:avLst/>
          </a:prstGeom>
        </p:spPr>
      </p:pic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7E405A8F-5F55-4B27-BAFC-69257B72E5EF}"/>
              </a:ext>
            </a:extLst>
          </p:cNvPr>
          <p:cNvSpPr/>
          <p:nvPr/>
        </p:nvSpPr>
        <p:spPr>
          <a:xfrm>
            <a:off x="684213" y="4766734"/>
            <a:ext cx="7884054" cy="1549262"/>
          </a:xfrm>
          <a:prstGeom prst="roundRect">
            <a:avLst>
              <a:gd name="adj" fmla="val 10033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Kit, Jake and Dan were in Kit’s bedroom after school the following day.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“What’s the plan?” asked Jake. “How are we going to get to Antarctica?”</a:t>
            </a:r>
          </a:p>
          <a:p>
            <a:r>
              <a:rPr lang="en-US" sz="2000" dirty="0">
                <a:solidFill>
                  <a:schemeClr val="tx1"/>
                </a:solidFill>
                <a:latin typeface="Twinkl" pitchFamily="50" charset="0"/>
              </a:rPr>
              <a:t>Kit smiled and pulled the magic map out from under his bed.</a:t>
            </a:r>
            <a:endParaRPr lang="en-GB" sz="2000" dirty="0">
              <a:solidFill>
                <a:schemeClr val="tx1"/>
              </a:solidFill>
              <a:latin typeface="Twinkl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115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653C8F"/>
      </a:accent1>
      <a:accent2>
        <a:srgbClr val="F0821A"/>
      </a:accent2>
      <a:accent3>
        <a:srgbClr val="CB4793"/>
      </a:accent3>
      <a:accent4>
        <a:srgbClr val="009640"/>
      </a:accent4>
      <a:accent5>
        <a:srgbClr val="F9B000"/>
      </a:accent5>
      <a:accent6>
        <a:srgbClr val="00938F"/>
      </a:accent6>
      <a:hlink>
        <a:srgbClr val="00B0F0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winkl Phonics PowerPoint Template.pptx" id="{DE623B95-CF47-4D4D-99E6-E7908909B4E9}" vid="{D8F4FE79-54E6-4341-BC11-84D6744E4E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</TotalTime>
  <Words>825</Words>
  <Application>Microsoft Macintosh PowerPoint</Application>
  <PresentationFormat>On-screen Show (4:3)</PresentationFormat>
  <Paragraphs>126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Tuffy-TTF</vt:lpstr>
      <vt:lpstr>Twinkl</vt:lpstr>
      <vt:lpstr>Twinkl SemiBold</vt:lpstr>
      <vt:lpstr>Office Theme</vt:lpstr>
      <vt:lpstr>Guidance for Video/Audio in PowerPoints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Letters in the Snow</vt:lpstr>
      <vt:lpstr>PowerPoint Presentation</vt:lpstr>
      <vt:lpstr>PowerPoint Presentation</vt:lpstr>
      <vt:lpstr>Error Checkers</vt:lpstr>
      <vt:lpstr>PowerPoint Presentation</vt:lpstr>
      <vt:lpstr>PowerPoint Presentation</vt:lpstr>
      <vt:lpstr>Today, we have learnt…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Twinkl Phonics</dc:title>
  <dc:creator>Charlotte Walker</dc:creator>
  <cp:lastModifiedBy>twinkl twiknl</cp:lastModifiedBy>
  <cp:revision>14</cp:revision>
  <dcterms:created xsi:type="dcterms:W3CDTF">2018-11-26T16:53:06Z</dcterms:created>
  <dcterms:modified xsi:type="dcterms:W3CDTF">2021-05-05T10:15:48Z</dcterms:modified>
</cp:coreProperties>
</file>