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30"/>
  </p:notesMasterIdLst>
  <p:handoutMasterIdLst>
    <p:handoutMasterId r:id="rId31"/>
  </p:handoutMasterIdLst>
  <p:sldIdLst>
    <p:sldId id="258" r:id="rId2"/>
    <p:sldId id="294" r:id="rId3"/>
    <p:sldId id="332" r:id="rId4"/>
    <p:sldId id="311" r:id="rId5"/>
    <p:sldId id="312" r:id="rId6"/>
    <p:sldId id="313" r:id="rId7"/>
    <p:sldId id="305" r:id="rId8"/>
    <p:sldId id="314" r:id="rId9"/>
    <p:sldId id="315" r:id="rId10"/>
    <p:sldId id="316" r:id="rId11"/>
    <p:sldId id="317" r:id="rId12"/>
    <p:sldId id="318" r:id="rId13"/>
    <p:sldId id="319" r:id="rId14"/>
    <p:sldId id="333" r:id="rId15"/>
    <p:sldId id="334" r:id="rId16"/>
    <p:sldId id="335" r:id="rId17"/>
    <p:sldId id="336" r:id="rId18"/>
    <p:sldId id="307" r:id="rId19"/>
    <p:sldId id="321" r:id="rId20"/>
    <p:sldId id="309" r:id="rId21"/>
    <p:sldId id="322" r:id="rId22"/>
    <p:sldId id="323" r:id="rId23"/>
    <p:sldId id="337" r:id="rId24"/>
    <p:sldId id="338" r:id="rId25"/>
    <p:sldId id="339" r:id="rId26"/>
    <p:sldId id="324" r:id="rId27"/>
    <p:sldId id="308" r:id="rId28"/>
    <p:sldId id="267" r:id="rId29"/>
  </p:sldIdLst>
  <p:sldSz cx="9144000" cy="6858000" type="screen4x3"/>
  <p:notesSz cx="6858000" cy="9144000"/>
  <p:embeddedFontLst>
    <p:embeddedFont>
      <p:font typeface="Twinkl SemiBold" pitchFamily="2" charset="0"/>
      <p:regular r:id="rId32"/>
      <p:bold r:id="rId33"/>
    </p:embeddedFont>
    <p:embeddedFont>
      <p:font typeface="Twinkl" panose="020B0604020202020204" pitchFamily="2" charset="0"/>
      <p:regular r:id="rId34"/>
      <p:bold r:id="rId35"/>
    </p:embeddedFont>
    <p:embeddedFont>
      <p:font typeface="Tuffy-TTF" panose="020B0603060100000000" charset="0"/>
      <p:regular r:id="rId36"/>
      <p:bold r:id="rId37"/>
      <p:italic r:id="rId38"/>
      <p:boldItalic r:id="rId39"/>
    </p:embeddedFont>
  </p:embeddedFontLst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B6BC"/>
    <a:srgbClr val="7CC3E1"/>
    <a:srgbClr val="00938F"/>
    <a:srgbClr val="90D2F0"/>
    <a:srgbClr val="3FB1E5"/>
    <a:srgbClr val="F68A52"/>
    <a:srgbClr val="18A0DB"/>
    <a:srgbClr val="F88A52"/>
    <a:srgbClr val="FEF4EE"/>
    <a:srgbClr val="FFFD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67" autoAdjust="0"/>
    <p:restoredTop sz="94660"/>
  </p:normalViewPr>
  <p:slideViewPr>
    <p:cSldViewPr showGuides="1">
      <p:cViewPr>
        <p:scale>
          <a:sx n="106" d="100"/>
          <a:sy n="106" d="100"/>
        </p:scale>
        <p:origin x="-78" y="-16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87" d="100"/>
          <a:sy n="87" d="100"/>
        </p:scale>
        <p:origin x="309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4.fntdata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fld id="{EBCAB23E-5E8D-4EE2-83B5-ED1C61A16838}" type="datetimeFigureOut">
              <a:rPr lang="en-GB"/>
              <a:pPr>
                <a:defRPr/>
              </a:pPr>
              <a:t>26/01/2022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fld id="{8FA9FD05-3BB6-41CC-853D-2075B3AECAB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16568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fld id="{928FEF98-7973-4A8C-8B7D-76BB1CDE8734}" type="datetimeFigureOut">
              <a:rPr lang="en-GB"/>
              <a:pPr>
                <a:defRPr/>
              </a:pPr>
              <a:t>26/01/2022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fld id="{72C48283-2588-4AA5-AB63-C726861FDEB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33543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ffy-TTF" panose="020B0603060100000000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ffy-TTF" panose="020B0603060100000000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ffy-TTF" panose="020B0603060100000000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ffy-TTF" panose="020B0603060100000000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ffy-TTF" panose="020B0603060100000000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8670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1141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7833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7388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0633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3" r:id="rId2"/>
    <p:sldLayoutId id="2147483684" r:id="rId3"/>
    <p:sldLayoutId id="2147483679" r:id="rId4"/>
    <p:sldLayoutId id="2147483685" r:id="rId5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if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tif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14.png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5.png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7.png"/><Relationship Id="rId4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EE9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2">
            <a:extLst>
              <a:ext uri="{FF2B5EF4-FFF2-40B4-BE49-F238E27FC236}">
                <a16:creationId xmlns:a16="http://schemas.microsoft.com/office/drawing/2014/main" xmlns="" id="{A808AA38-E2C7-4776-8451-8EEEEE10DC97}"/>
              </a:ext>
            </a:extLst>
          </p:cNvPr>
          <p:cNvSpPr/>
          <p:nvPr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blipFill>
            <a:blip r:embed="rId2"/>
            <a:stretch>
              <a:fillRect/>
            </a:stretch>
          </a:blip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BBD4E770-0241-4D8C-B571-DB42414C84A4}"/>
              </a:ext>
            </a:extLst>
          </p:cNvPr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rgbClr val="00938F"/>
          </a:solidFill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xmlns="" id="{72E8C496-1686-440B-B778-AF06BFDB6AF9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DB8EA4C6-B6B3-41D4-8839-7D2779E98865}"/>
                </a:ext>
              </a:extLst>
            </p:cNvPr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CBBEB8A-5FE7-460D-B44F-DD8D8C51F0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052736"/>
            <a:ext cx="2250902" cy="52084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E375D67-DAF5-4C7D-B2F5-B5122B4658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113710"/>
            <a:ext cx="2173396" cy="50631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FBA4B9B-AE0D-407C-B4B8-22312F39D73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125616"/>
            <a:ext cx="1755022" cy="5063126"/>
          </a:xfrm>
          <a:prstGeom prst="rect">
            <a:avLst/>
          </a:prstGeom>
        </p:spPr>
      </p:pic>
      <p:sp>
        <p:nvSpPr>
          <p:cNvPr id="10" name="Rectangle: Rounded Corners 6">
            <a:extLst>
              <a:ext uri="{FF2B5EF4-FFF2-40B4-BE49-F238E27FC236}">
                <a16:creationId xmlns:a16="http://schemas.microsoft.com/office/drawing/2014/main" xmlns="" id="{7E405A8F-5F55-4B27-BAFC-69257B72E5EF}"/>
              </a:ext>
            </a:extLst>
          </p:cNvPr>
          <p:cNvSpPr/>
          <p:nvPr/>
        </p:nvSpPr>
        <p:spPr>
          <a:xfrm>
            <a:off x="684213" y="4941168"/>
            <a:ext cx="7884054" cy="1374828"/>
          </a:xfrm>
          <a:prstGeom prst="roundRect">
            <a:avLst>
              <a:gd name="adj" fmla="val 1003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2000" dirty="0">
                <a:solidFill>
                  <a:schemeClr val="tx1"/>
                </a:solidFill>
                <a:latin typeface="Twinkl" pitchFamily="50" charset="0"/>
              </a:rPr>
              <a:t>Dan reached into his pocket and pulled out a compass. “With one of these! We’re Beavers, aren’t we, so I always carry my compass with me.” Kit and Jake patted Dan on the back.</a:t>
            </a:r>
          </a:p>
          <a:p>
            <a:r>
              <a:rPr lang="en-US" sz="2000" dirty="0">
                <a:solidFill>
                  <a:schemeClr val="tx1"/>
                </a:solidFill>
                <a:latin typeface="Twinkl" pitchFamily="50" charset="0"/>
              </a:rPr>
              <a:t>“Good thinking, Dan!” said Kit.</a:t>
            </a:r>
            <a:endParaRPr lang="en-GB" sz="2000" dirty="0">
              <a:solidFill>
                <a:schemeClr val="tx1"/>
              </a:solidFill>
              <a:latin typeface="Twinkl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037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: Rounded Corners 20">
            <a:extLst>
              <a:ext uri="{FF2B5EF4-FFF2-40B4-BE49-F238E27FC236}">
                <a16:creationId xmlns:a16="http://schemas.microsoft.com/office/drawing/2014/main" xmlns="" id="{952826CA-6601-45AE-9934-869E8EDAD2E8}"/>
              </a:ext>
            </a:extLst>
          </p:cNvPr>
          <p:cNvSpPr/>
          <p:nvPr/>
        </p:nvSpPr>
        <p:spPr>
          <a:xfrm>
            <a:off x="684213" y="824052"/>
            <a:ext cx="7775575" cy="1165613"/>
          </a:xfrm>
          <a:prstGeom prst="roundRect">
            <a:avLst>
              <a:gd name="adj" fmla="val 1003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When /m/ appears at the end of a word, it can be written as</a:t>
            </a: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Twinkl" pitchFamily="50" charset="0"/>
              </a:rPr>
              <a:t>m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, </a:t>
            </a:r>
            <a:r>
              <a:rPr lang="en-GB" sz="2000" b="1" dirty="0">
                <a:solidFill>
                  <a:schemeClr val="tx1"/>
                </a:solidFill>
                <a:latin typeface="Twinkl" pitchFamily="50" charset="0"/>
              </a:rPr>
              <a:t>me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 or </a:t>
            </a:r>
            <a:r>
              <a:rPr lang="en-GB" sz="2000" b="1" dirty="0" err="1">
                <a:solidFill>
                  <a:schemeClr val="tx1"/>
                </a:solidFill>
                <a:latin typeface="Twinkl" pitchFamily="50" charset="0"/>
              </a:rPr>
              <a:t>mb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.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9DDC56DA-CA2B-4A85-97F6-1345D75237CB}"/>
              </a:ext>
            </a:extLst>
          </p:cNvPr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rgbClr val="00938F"/>
          </a:solidFill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xmlns="" id="{2304A7F5-B1BB-4EDF-8FB6-A5807184127D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A677C0F1-A08F-4645-A119-CCB69745BD99}"/>
                </a:ext>
              </a:extLst>
            </p:cNvPr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  <p:grpSp>
        <p:nvGrpSpPr>
          <p:cNvPr id="21" name="Kit's teachings">
            <a:extLst>
              <a:ext uri="{FF2B5EF4-FFF2-40B4-BE49-F238E27FC236}">
                <a16:creationId xmlns:a16="http://schemas.microsoft.com/office/drawing/2014/main" xmlns="" id="{53FD0CF1-FA53-4803-8F54-925B472D4661}"/>
              </a:ext>
            </a:extLst>
          </p:cNvPr>
          <p:cNvGrpSpPr/>
          <p:nvPr/>
        </p:nvGrpSpPr>
        <p:grpSpPr>
          <a:xfrm>
            <a:off x="683568" y="5254173"/>
            <a:ext cx="4464496" cy="1008112"/>
            <a:chOff x="683568" y="5157192"/>
            <a:chExt cx="4464496" cy="1008112"/>
          </a:xfrm>
        </p:grpSpPr>
        <p:sp>
          <p:nvSpPr>
            <p:cNvPr id="22" name="Rectangle: Rounded Corners 9">
              <a:extLst>
                <a:ext uri="{FF2B5EF4-FFF2-40B4-BE49-F238E27FC236}">
                  <a16:creationId xmlns:a16="http://schemas.microsoft.com/office/drawing/2014/main" xmlns="" id="{949B2036-4D10-435C-8FE9-A3B284EF3966}"/>
                </a:ext>
              </a:extLst>
            </p:cNvPr>
            <p:cNvSpPr/>
            <p:nvPr/>
          </p:nvSpPr>
          <p:spPr>
            <a:xfrm>
              <a:off x="1475656" y="5517232"/>
              <a:ext cx="3672408" cy="432048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 w="285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GB" dirty="0">
                  <a:latin typeface="Twinkl SemiBold" pitchFamily="2" charset="0"/>
                </a:rPr>
                <a:t>  Click me for Kit’s teaching tips!</a:t>
              </a: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xmlns="" id="{D63E1150-E0E9-4600-8006-0F9A404CD6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5597" t="-8561" r="-15847" b="56577"/>
            <a:stretch/>
          </p:blipFill>
          <p:spPr>
            <a:xfrm>
              <a:off x="683568" y="5157192"/>
              <a:ext cx="1008112" cy="1008112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accent6"/>
              </a:solidFill>
            </a:ln>
          </p:spPr>
        </p:pic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67E7079A-C714-453E-9F5C-637321D67454}"/>
              </a:ext>
            </a:extLst>
          </p:cNvPr>
          <p:cNvSpPr/>
          <p:nvPr/>
        </p:nvSpPr>
        <p:spPr>
          <a:xfrm>
            <a:off x="1965463" y="2204864"/>
            <a:ext cx="70724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800" b="1" dirty="0"/>
              <a:t>m</a:t>
            </a:r>
            <a:endParaRPr lang="en-GB" sz="4800" b="1" dirty="0">
              <a:solidFill>
                <a:srgbClr val="2DB6BC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67E7079A-C714-453E-9F5C-637321D67454}"/>
              </a:ext>
            </a:extLst>
          </p:cNvPr>
          <p:cNvSpPr/>
          <p:nvPr/>
        </p:nvSpPr>
        <p:spPr>
          <a:xfrm>
            <a:off x="4228206" y="2204864"/>
            <a:ext cx="99738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800" b="1" dirty="0"/>
              <a:t>me</a:t>
            </a:r>
            <a:endParaRPr lang="en-GB" sz="4800" b="1" dirty="0">
              <a:solidFill>
                <a:srgbClr val="2DB6BC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67E7079A-C714-453E-9F5C-637321D67454}"/>
              </a:ext>
            </a:extLst>
          </p:cNvPr>
          <p:cNvSpPr/>
          <p:nvPr/>
        </p:nvSpPr>
        <p:spPr>
          <a:xfrm>
            <a:off x="6594851" y="2204864"/>
            <a:ext cx="104547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800" b="1" dirty="0" err="1"/>
              <a:t>mb</a:t>
            </a:r>
            <a:endParaRPr lang="en-GB" sz="4800" b="1" dirty="0">
              <a:solidFill>
                <a:srgbClr val="2DB6BC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67E7079A-C714-453E-9F5C-637321D67454}"/>
              </a:ext>
            </a:extLst>
          </p:cNvPr>
          <p:cNvSpPr/>
          <p:nvPr/>
        </p:nvSpPr>
        <p:spPr>
          <a:xfrm>
            <a:off x="1547880" y="2924944"/>
            <a:ext cx="154241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800" dirty="0"/>
              <a:t>far</a:t>
            </a:r>
            <a:r>
              <a:rPr lang="en-GB" sz="4800" dirty="0">
                <a:solidFill>
                  <a:srgbClr val="2DB6BC"/>
                </a:solidFill>
              </a:rPr>
              <a:t>m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67E7079A-C714-453E-9F5C-637321D67454}"/>
              </a:ext>
            </a:extLst>
          </p:cNvPr>
          <p:cNvSpPr/>
          <p:nvPr/>
        </p:nvSpPr>
        <p:spPr>
          <a:xfrm>
            <a:off x="1446090" y="3717032"/>
            <a:ext cx="174599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800" dirty="0"/>
              <a:t>stor</a:t>
            </a:r>
            <a:r>
              <a:rPr lang="en-GB" sz="4800" dirty="0">
                <a:solidFill>
                  <a:srgbClr val="2DB6BC"/>
                </a:solidFill>
              </a:rPr>
              <a:t>m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67E7079A-C714-453E-9F5C-637321D67454}"/>
              </a:ext>
            </a:extLst>
          </p:cNvPr>
          <p:cNvSpPr/>
          <p:nvPr/>
        </p:nvSpPr>
        <p:spPr>
          <a:xfrm>
            <a:off x="1365138" y="4509120"/>
            <a:ext cx="190789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800" dirty="0"/>
              <a:t>drea</a:t>
            </a:r>
            <a:r>
              <a:rPr lang="en-GB" sz="4800" dirty="0">
                <a:solidFill>
                  <a:srgbClr val="2DB6BC"/>
                </a:solidFill>
              </a:rPr>
              <a:t>m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67E7079A-C714-453E-9F5C-637321D67454}"/>
              </a:ext>
            </a:extLst>
          </p:cNvPr>
          <p:cNvSpPr/>
          <p:nvPr/>
        </p:nvSpPr>
        <p:spPr>
          <a:xfrm>
            <a:off x="3938864" y="2996952"/>
            <a:ext cx="157607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800" dirty="0"/>
              <a:t>co</a:t>
            </a:r>
            <a:r>
              <a:rPr lang="en-GB" sz="4800" dirty="0">
                <a:solidFill>
                  <a:srgbClr val="2DB6BC"/>
                </a:solidFill>
              </a:rPr>
              <a:t>me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67E7079A-C714-453E-9F5C-637321D67454}"/>
              </a:ext>
            </a:extLst>
          </p:cNvPr>
          <p:cNvSpPr/>
          <p:nvPr/>
        </p:nvSpPr>
        <p:spPr>
          <a:xfrm>
            <a:off x="3950085" y="3789040"/>
            <a:ext cx="155363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800" dirty="0"/>
              <a:t>so</a:t>
            </a:r>
            <a:r>
              <a:rPr lang="en-GB" sz="4800" dirty="0">
                <a:solidFill>
                  <a:srgbClr val="2DB6BC"/>
                </a:solidFill>
              </a:rPr>
              <a:t>me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67E7079A-C714-453E-9F5C-637321D67454}"/>
              </a:ext>
            </a:extLst>
          </p:cNvPr>
          <p:cNvSpPr/>
          <p:nvPr/>
        </p:nvSpPr>
        <p:spPr>
          <a:xfrm>
            <a:off x="3635896" y="4509120"/>
            <a:ext cx="21820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800" dirty="0"/>
              <a:t>beco</a:t>
            </a:r>
            <a:r>
              <a:rPr lang="en-GB" sz="4800" dirty="0">
                <a:solidFill>
                  <a:srgbClr val="2DB6BC"/>
                </a:solidFill>
              </a:rPr>
              <a:t>me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67E7079A-C714-453E-9F5C-637321D67454}"/>
              </a:ext>
            </a:extLst>
          </p:cNvPr>
          <p:cNvSpPr/>
          <p:nvPr/>
        </p:nvSpPr>
        <p:spPr>
          <a:xfrm>
            <a:off x="6303905" y="2996952"/>
            <a:ext cx="162737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800" dirty="0"/>
              <a:t>co</a:t>
            </a:r>
            <a:r>
              <a:rPr lang="en-GB" sz="4800" dirty="0">
                <a:solidFill>
                  <a:srgbClr val="2DB6BC"/>
                </a:solidFill>
              </a:rPr>
              <a:t>mb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67E7079A-C714-453E-9F5C-637321D67454}"/>
              </a:ext>
            </a:extLst>
          </p:cNvPr>
          <p:cNvSpPr/>
          <p:nvPr/>
        </p:nvSpPr>
        <p:spPr>
          <a:xfrm>
            <a:off x="6134789" y="3789040"/>
            <a:ext cx="196560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800" dirty="0"/>
              <a:t>thu</a:t>
            </a:r>
            <a:r>
              <a:rPr lang="en-GB" sz="4800" dirty="0">
                <a:solidFill>
                  <a:srgbClr val="2DB6BC"/>
                </a:solidFill>
              </a:rPr>
              <a:t>mb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67E7079A-C714-453E-9F5C-637321D67454}"/>
              </a:ext>
            </a:extLst>
          </p:cNvPr>
          <p:cNvSpPr/>
          <p:nvPr/>
        </p:nvSpPr>
        <p:spPr>
          <a:xfrm>
            <a:off x="6280662" y="4509120"/>
            <a:ext cx="167385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800" dirty="0"/>
              <a:t>cli</a:t>
            </a:r>
            <a:r>
              <a:rPr lang="en-GB" sz="4800" dirty="0">
                <a:solidFill>
                  <a:srgbClr val="2DB6BC"/>
                </a:solidFill>
              </a:rPr>
              <a:t>mb</a:t>
            </a:r>
          </a:p>
        </p:txBody>
      </p:sp>
      <p:sp>
        <p:nvSpPr>
          <p:cNvPr id="24" name="Kit's teaching bubble">
            <a:extLst>
              <a:ext uri="{FF2B5EF4-FFF2-40B4-BE49-F238E27FC236}">
                <a16:creationId xmlns:a16="http://schemas.microsoft.com/office/drawing/2014/main" xmlns="" id="{4F70B4BA-A660-436F-BCC3-8151C9561A39}"/>
              </a:ext>
            </a:extLst>
          </p:cNvPr>
          <p:cNvSpPr/>
          <p:nvPr/>
        </p:nvSpPr>
        <p:spPr>
          <a:xfrm>
            <a:off x="1403648" y="4252905"/>
            <a:ext cx="4635202" cy="917676"/>
          </a:xfrm>
          <a:prstGeom prst="wedgeRoundRectCallout">
            <a:avLst>
              <a:gd name="adj1" fmla="val -50011"/>
              <a:gd name="adj2" fmla="val 116376"/>
              <a:gd name="adj3" fmla="val 16667"/>
            </a:avLst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>
                <a:solidFill>
                  <a:schemeClr val="tx1"/>
                </a:solidFill>
                <a:latin typeface="Twinkl" pitchFamily="50" charset="0"/>
              </a:rPr>
              <a:t>m is the most common way of writing /m/ at the end. This is the ‘best bet’!</a:t>
            </a:r>
            <a:endParaRPr lang="en-GB" dirty="0">
              <a:solidFill>
                <a:schemeClr val="tx1"/>
              </a:solidFill>
              <a:latin typeface="Twinkl" pitchFamily="50" charset="0"/>
            </a:endParaRPr>
          </a:p>
        </p:txBody>
      </p:sp>
      <p:sp>
        <p:nvSpPr>
          <p:cNvPr id="25" name="Close bubble">
            <a:extLst>
              <a:ext uri="{FF2B5EF4-FFF2-40B4-BE49-F238E27FC236}">
                <a16:creationId xmlns:a16="http://schemas.microsoft.com/office/drawing/2014/main" xmlns="" id="{FD1045FB-80F3-4CA9-AD92-7BAF646FF417}"/>
              </a:ext>
            </a:extLst>
          </p:cNvPr>
          <p:cNvSpPr/>
          <p:nvPr/>
        </p:nvSpPr>
        <p:spPr>
          <a:xfrm>
            <a:off x="5821409" y="4194951"/>
            <a:ext cx="284162" cy="28416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/>
              <a:t>X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1528794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4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2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3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4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7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8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" presetClass="entr" presetSubtype="4" fill="hold" grpId="0" nodeType="click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23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24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6" presetID="2" presetClass="entr" presetSubtype="4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28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29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1" presetID="2" presetClass="entr" presetSubtype="4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33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34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" presetClass="entr" presetSubtype="4" fill="hold" grpId="0" nodeType="click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39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40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2" presetID="2" presetClass="entr" presetSubtype="4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44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45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7" presetID="2" presetClass="entr" presetSubtype="4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49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50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" presetClass="entr" presetSubtype="4" fill="hold" grpId="0" nodeType="click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55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56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8" presetID="2" presetClass="entr" presetSubtype="4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60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61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63" presetID="2" presetClass="entr" presetSubtype="4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65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66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67" restart="whenNotActive" fill="hold" evtFilter="cancelBubble" nodeType="interactiveSeq">
                    <p:stCondLst>
                      <p:cond evt="onClick" delay="0">
                        <p:tgtEl>
                          <p:spTgt spid="2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8" fill="hold">
                          <p:stCondLst>
                            <p:cond delay="0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1"/>
                      </p:tgtEl>
                    </p:cond>
                  </p:nextCondLst>
                </p:seq>
                <p:seq concurrent="1" nextAc="seek">
                  <p:cTn id="76" restart="whenNotActive" fill="hold" evtFilter="cancelBubble" nodeType="interactiveSeq">
                    <p:stCondLst>
                      <p:cond evt="onClick" delay="0">
                        <p:tgtEl>
                          <p:spTgt spid="2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7" fill="hold">
                          <p:stCondLst>
                            <p:cond delay="0"/>
                          </p:stCondLst>
                          <p:childTnLst>
                            <p:par>
                              <p:cTn id="7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9" presetID="10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0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2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3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5"/>
                      </p:tgtEl>
                    </p:cond>
                  </p:nextCondLst>
                </p:seq>
              </p:childTnLst>
            </p:cTn>
          </p:par>
        </p:tnLst>
        <p:bldLst>
          <p:bldP spid="27" grpId="0"/>
          <p:bldP spid="28" grpId="0"/>
          <p:bldP spid="29" grpId="0"/>
          <p:bldP spid="30" grpId="0"/>
          <p:bldP spid="32" grpId="0"/>
          <p:bldP spid="33" grpId="0"/>
          <p:bldP spid="34" grpId="0"/>
          <p:bldP spid="35" grpId="0"/>
          <p:bldP spid="36" grpId="0"/>
          <p:bldP spid="37" grpId="0"/>
          <p:bldP spid="38" grpId="0"/>
          <p:bldP spid="39" grpId="0"/>
          <p:bldP spid="24" grpId="0" animBg="1"/>
          <p:bldP spid="24" grpId="1" animBg="1"/>
          <p:bldP spid="25" grpId="0" animBg="1"/>
          <p:bldP spid="25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6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1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2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7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8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63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6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67" restart="whenNotActive" fill="hold" evtFilter="cancelBubble" nodeType="interactiveSeq">
                    <p:stCondLst>
                      <p:cond evt="onClick" delay="0">
                        <p:tgtEl>
                          <p:spTgt spid="2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8" fill="hold">
                          <p:stCondLst>
                            <p:cond delay="0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1"/>
                      </p:tgtEl>
                    </p:cond>
                  </p:nextCondLst>
                </p:seq>
                <p:seq concurrent="1" nextAc="seek">
                  <p:cTn id="76" restart="whenNotActive" fill="hold" evtFilter="cancelBubble" nodeType="interactiveSeq">
                    <p:stCondLst>
                      <p:cond evt="onClick" delay="0">
                        <p:tgtEl>
                          <p:spTgt spid="2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7" fill="hold">
                          <p:stCondLst>
                            <p:cond delay="0"/>
                          </p:stCondLst>
                          <p:childTnLst>
                            <p:par>
                              <p:cTn id="7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9" presetID="10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0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2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3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5"/>
                      </p:tgtEl>
                    </p:cond>
                  </p:nextCondLst>
                </p:seq>
              </p:childTnLst>
            </p:cTn>
          </p:par>
        </p:tnLst>
        <p:bldLst>
          <p:bldP spid="27" grpId="0"/>
          <p:bldP spid="28" grpId="0"/>
          <p:bldP spid="29" grpId="0"/>
          <p:bldP spid="30" grpId="0"/>
          <p:bldP spid="32" grpId="0"/>
          <p:bldP spid="33" grpId="0"/>
          <p:bldP spid="34" grpId="0"/>
          <p:bldP spid="35" grpId="0"/>
          <p:bldP spid="36" grpId="0"/>
          <p:bldP spid="37" grpId="0"/>
          <p:bldP spid="38" grpId="0"/>
          <p:bldP spid="39" grpId="0"/>
          <p:bldP spid="24" grpId="0" animBg="1"/>
          <p:bldP spid="24" grpId="1" animBg="1"/>
          <p:bldP spid="25" grpId="0" animBg="1"/>
          <p:bldP spid="25" grpId="1" animBg="1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20">
            <a:extLst>
              <a:ext uri="{FF2B5EF4-FFF2-40B4-BE49-F238E27FC236}">
                <a16:creationId xmlns:a16="http://schemas.microsoft.com/office/drawing/2014/main" xmlns="" id="{952826CA-6601-45AE-9934-869E8EDAD2E8}"/>
              </a:ext>
            </a:extLst>
          </p:cNvPr>
          <p:cNvSpPr/>
          <p:nvPr/>
        </p:nvSpPr>
        <p:spPr>
          <a:xfrm>
            <a:off x="684213" y="824052"/>
            <a:ext cx="7775575" cy="1165613"/>
          </a:xfrm>
          <a:prstGeom prst="roundRect">
            <a:avLst>
              <a:gd name="adj" fmla="val 1003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Kit, Jake and Dan see seals lying on the snow. Click on the seals to move them into the correct /m/ family ice floe.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55C59965-45FB-4DF7-B576-81348391A25C}"/>
              </a:ext>
            </a:extLst>
          </p:cNvPr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rgbClr val="00938F"/>
          </a:solidFill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xmlns="" id="{FE2BEBCF-9F8C-43D6-8E7D-AEA84A0AD3AD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DC5313F3-92D7-45E5-B95D-87D14E919AAC}"/>
                </a:ext>
              </a:extLst>
            </p:cNvPr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2C36CBC-7603-48A5-A0F8-896549A214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458059"/>
            <a:ext cx="3275711" cy="23762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5AEFE1B-C958-4977-BF52-0B29A4C27C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140968"/>
            <a:ext cx="2399860" cy="213285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E207B4AA-6A31-435C-BC36-778C728642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071" y="4091170"/>
            <a:ext cx="3203848" cy="1944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6560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2">
            <a:extLst>
              <a:ext uri="{FF2B5EF4-FFF2-40B4-BE49-F238E27FC236}">
                <a16:creationId xmlns:a16="http://schemas.microsoft.com/office/drawing/2014/main" xmlns="" id="{6DD3E54D-45F7-44A0-9F3C-C7A5AE175862}"/>
              </a:ext>
            </a:extLst>
          </p:cNvPr>
          <p:cNvSpPr/>
          <p:nvPr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blipFill>
            <a:blip r:embed="rId2"/>
            <a:stretch>
              <a:fillRect/>
            </a:stretch>
          </a:blip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1C4CC1FC-29CA-4890-A5EC-8C68A2C1B871}"/>
              </a:ext>
            </a:extLst>
          </p:cNvPr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rgbClr val="00938F"/>
          </a:solidFill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58427BF3-ECD8-463B-8BE8-D11D12DE15BA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428F57B5-401A-4869-AFB2-1A800BD5D581}"/>
                </a:ext>
              </a:extLst>
            </p:cNvPr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  <p:sp>
        <p:nvSpPr>
          <p:cNvPr id="21" name="Rounded Rectangle 2">
            <a:extLst>
              <a:ext uri="{FF2B5EF4-FFF2-40B4-BE49-F238E27FC236}">
                <a16:creationId xmlns:a16="http://schemas.microsoft.com/office/drawing/2014/main" xmlns="" id="{7285E180-6683-4EE3-91C5-638634265C28}"/>
              </a:ext>
            </a:extLst>
          </p:cNvPr>
          <p:cNvSpPr/>
          <p:nvPr/>
        </p:nvSpPr>
        <p:spPr bwMode="auto">
          <a:xfrm>
            <a:off x="457200" y="4446293"/>
            <a:ext cx="8220075" cy="1949745"/>
          </a:xfrm>
          <a:prstGeom prst="roundRect">
            <a:avLst>
              <a:gd name="adj" fmla="val 2649"/>
            </a:avLst>
          </a:prstGeom>
          <a:solidFill>
            <a:srgbClr val="18A0DB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5" name="ice float">
            <a:extLst>
              <a:ext uri="{FF2B5EF4-FFF2-40B4-BE49-F238E27FC236}">
                <a16:creationId xmlns:a16="http://schemas.microsoft.com/office/drawing/2014/main" xmlns="" id="{50B4614C-19B6-48D8-B20E-508EDD35DE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5085184"/>
            <a:ext cx="2987824" cy="992687"/>
          </a:xfrm>
          <a:prstGeom prst="rect">
            <a:avLst/>
          </a:prstGeom>
        </p:spPr>
      </p:pic>
      <p:sp>
        <p:nvSpPr>
          <p:cNvPr id="10" name="m">
            <a:extLst>
              <a:ext uri="{FF2B5EF4-FFF2-40B4-BE49-F238E27FC236}">
                <a16:creationId xmlns:a16="http://schemas.microsoft.com/office/drawing/2014/main" xmlns="" id="{1A954FD5-918A-445F-A5B8-BB2C41D50DAB}"/>
              </a:ext>
            </a:extLst>
          </p:cNvPr>
          <p:cNvSpPr/>
          <p:nvPr/>
        </p:nvSpPr>
        <p:spPr>
          <a:xfrm>
            <a:off x="4211960" y="5445224"/>
            <a:ext cx="991082" cy="39810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93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m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5E0E075D-5C08-4A72-AD3D-C21C86904FD1}"/>
              </a:ext>
            </a:extLst>
          </p:cNvPr>
          <p:cNvGrpSpPr/>
          <p:nvPr/>
        </p:nvGrpSpPr>
        <p:grpSpPr>
          <a:xfrm>
            <a:off x="942403" y="2564904"/>
            <a:ext cx="2411760" cy="1463854"/>
            <a:chOff x="942403" y="2564904"/>
            <a:chExt cx="2411760" cy="1463854"/>
          </a:xfrm>
        </p:grpSpPr>
        <p:pic>
          <p:nvPicPr>
            <p:cNvPr id="8" name="seal 1">
              <a:extLst>
                <a:ext uri="{FF2B5EF4-FFF2-40B4-BE49-F238E27FC236}">
                  <a16:creationId xmlns:a16="http://schemas.microsoft.com/office/drawing/2014/main" xmlns="" id="{BF2C69C6-2482-4371-8F9B-C9F8233F9C3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2403" y="2564904"/>
              <a:ext cx="2411760" cy="1463854"/>
            </a:xfrm>
            <a:prstGeom prst="rect">
              <a:avLst/>
            </a:prstGeom>
          </p:spPr>
        </p:pic>
        <p:sp>
          <p:nvSpPr>
            <p:cNvPr id="17" name="calm">
              <a:extLst>
                <a:ext uri="{FF2B5EF4-FFF2-40B4-BE49-F238E27FC236}">
                  <a16:creationId xmlns:a16="http://schemas.microsoft.com/office/drawing/2014/main" xmlns="" id="{5FC38FBD-8DB8-471F-B6E0-6F0ED5CE5B6E}"/>
                </a:ext>
              </a:extLst>
            </p:cNvPr>
            <p:cNvSpPr/>
            <p:nvPr/>
          </p:nvSpPr>
          <p:spPr>
            <a:xfrm>
              <a:off x="1800200" y="3428999"/>
              <a:ext cx="991082" cy="39810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9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charm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23550924-B2ED-4697-B121-AB11F1388F28}"/>
              </a:ext>
            </a:extLst>
          </p:cNvPr>
          <p:cNvGrpSpPr/>
          <p:nvPr/>
        </p:nvGrpSpPr>
        <p:grpSpPr>
          <a:xfrm>
            <a:off x="3347864" y="2564904"/>
            <a:ext cx="2411760" cy="1463854"/>
            <a:chOff x="3347864" y="2564904"/>
            <a:chExt cx="2411760" cy="1463854"/>
          </a:xfrm>
        </p:grpSpPr>
        <p:pic>
          <p:nvPicPr>
            <p:cNvPr id="13" name="seal 2">
              <a:extLst>
                <a:ext uri="{FF2B5EF4-FFF2-40B4-BE49-F238E27FC236}">
                  <a16:creationId xmlns:a16="http://schemas.microsoft.com/office/drawing/2014/main" xmlns="" id="{2B1D6010-6858-4BF3-AC68-AD6653AE8B5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7864" y="2564904"/>
              <a:ext cx="2411760" cy="1463854"/>
            </a:xfrm>
            <a:prstGeom prst="rect">
              <a:avLst/>
            </a:prstGeom>
          </p:spPr>
        </p:pic>
        <p:sp>
          <p:nvSpPr>
            <p:cNvPr id="18" name="calme">
              <a:extLst>
                <a:ext uri="{FF2B5EF4-FFF2-40B4-BE49-F238E27FC236}">
                  <a16:creationId xmlns:a16="http://schemas.microsoft.com/office/drawing/2014/main" xmlns="" id="{9272A39E-E0D1-487A-8E92-4A5C6BA9FEA2}"/>
                </a:ext>
              </a:extLst>
            </p:cNvPr>
            <p:cNvSpPr/>
            <p:nvPr/>
          </p:nvSpPr>
          <p:spPr>
            <a:xfrm>
              <a:off x="4211960" y="3429000"/>
              <a:ext cx="991082" cy="39810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9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err="1">
                  <a:solidFill>
                    <a:schemeClr val="tx1"/>
                  </a:solidFill>
                </a:rPr>
                <a:t>charme</a:t>
              </a:r>
              <a:endParaRPr lang="en-GB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87680EFC-9D89-4830-BD7C-C922BC45953B}"/>
              </a:ext>
            </a:extLst>
          </p:cNvPr>
          <p:cNvGrpSpPr/>
          <p:nvPr/>
        </p:nvGrpSpPr>
        <p:grpSpPr>
          <a:xfrm>
            <a:off x="5753325" y="2564904"/>
            <a:ext cx="2411760" cy="1463854"/>
            <a:chOff x="5753325" y="2564904"/>
            <a:chExt cx="2411760" cy="1463854"/>
          </a:xfrm>
        </p:grpSpPr>
        <p:pic>
          <p:nvPicPr>
            <p:cNvPr id="16" name="seal 3">
              <a:extLst>
                <a:ext uri="{FF2B5EF4-FFF2-40B4-BE49-F238E27FC236}">
                  <a16:creationId xmlns:a16="http://schemas.microsoft.com/office/drawing/2014/main" xmlns="" id="{41DAF336-C1DC-4A42-B4FA-7204B8FC251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3325" y="2564904"/>
              <a:ext cx="2411760" cy="1463854"/>
            </a:xfrm>
            <a:prstGeom prst="rect">
              <a:avLst/>
            </a:prstGeom>
          </p:spPr>
        </p:pic>
        <p:sp>
          <p:nvSpPr>
            <p:cNvPr id="19" name="calmb">
              <a:extLst>
                <a:ext uri="{FF2B5EF4-FFF2-40B4-BE49-F238E27FC236}">
                  <a16:creationId xmlns:a16="http://schemas.microsoft.com/office/drawing/2014/main" xmlns="" id="{C0E7FC3C-C8C9-4170-8E87-C36A9808B1B8}"/>
                </a:ext>
              </a:extLst>
            </p:cNvPr>
            <p:cNvSpPr/>
            <p:nvPr/>
          </p:nvSpPr>
          <p:spPr>
            <a:xfrm>
              <a:off x="6617421" y="3429000"/>
              <a:ext cx="991082" cy="39810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9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err="1">
                  <a:solidFill>
                    <a:schemeClr val="tx1"/>
                  </a:solidFill>
                </a:rPr>
                <a:t>charmb</a:t>
              </a:r>
              <a:endParaRPr lang="en-GB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76392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96296E-6 L 0.2651 0.2159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47" y="1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2">
            <a:extLst>
              <a:ext uri="{FF2B5EF4-FFF2-40B4-BE49-F238E27FC236}">
                <a16:creationId xmlns:a16="http://schemas.microsoft.com/office/drawing/2014/main" xmlns="" id="{093C1EF9-4167-4B5D-9632-A6829BED2A8B}"/>
              </a:ext>
            </a:extLst>
          </p:cNvPr>
          <p:cNvSpPr/>
          <p:nvPr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blipFill>
            <a:blip r:embed="rId2"/>
            <a:stretch>
              <a:fillRect/>
            </a:stretch>
          </a:blip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1C4CC1FC-29CA-4890-A5EC-8C68A2C1B871}"/>
              </a:ext>
            </a:extLst>
          </p:cNvPr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rgbClr val="00938F"/>
          </a:solidFill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58427BF3-ECD8-463B-8BE8-D11D12DE15BA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428F57B5-401A-4869-AFB2-1A800BD5D581}"/>
                </a:ext>
              </a:extLst>
            </p:cNvPr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  <p:sp>
        <p:nvSpPr>
          <p:cNvPr id="21" name="Rounded Rectangle 2">
            <a:extLst>
              <a:ext uri="{FF2B5EF4-FFF2-40B4-BE49-F238E27FC236}">
                <a16:creationId xmlns:a16="http://schemas.microsoft.com/office/drawing/2014/main" xmlns="" id="{87E558BA-1503-43D0-BB03-ED8D25BE1E8F}"/>
              </a:ext>
            </a:extLst>
          </p:cNvPr>
          <p:cNvSpPr/>
          <p:nvPr/>
        </p:nvSpPr>
        <p:spPr bwMode="auto">
          <a:xfrm>
            <a:off x="457200" y="4446293"/>
            <a:ext cx="8220075" cy="1949745"/>
          </a:xfrm>
          <a:prstGeom prst="roundRect">
            <a:avLst>
              <a:gd name="adj" fmla="val 2649"/>
            </a:avLst>
          </a:prstGeom>
          <a:solidFill>
            <a:srgbClr val="18A0DB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5" name="ice float">
            <a:extLst>
              <a:ext uri="{FF2B5EF4-FFF2-40B4-BE49-F238E27FC236}">
                <a16:creationId xmlns:a16="http://schemas.microsoft.com/office/drawing/2014/main" xmlns="" id="{50B4614C-19B6-48D8-B20E-508EDD35DE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5085184"/>
            <a:ext cx="2987824" cy="992687"/>
          </a:xfrm>
          <a:prstGeom prst="rect">
            <a:avLst/>
          </a:prstGeom>
        </p:spPr>
      </p:pic>
      <p:sp>
        <p:nvSpPr>
          <p:cNvPr id="10" name="mb">
            <a:extLst>
              <a:ext uri="{FF2B5EF4-FFF2-40B4-BE49-F238E27FC236}">
                <a16:creationId xmlns:a16="http://schemas.microsoft.com/office/drawing/2014/main" xmlns="" id="{1A954FD5-918A-445F-A5B8-BB2C41D50DAB}"/>
              </a:ext>
            </a:extLst>
          </p:cNvPr>
          <p:cNvSpPr/>
          <p:nvPr/>
        </p:nvSpPr>
        <p:spPr>
          <a:xfrm>
            <a:off x="4211960" y="5445224"/>
            <a:ext cx="991082" cy="39810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93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>
                <a:solidFill>
                  <a:schemeClr val="tx1"/>
                </a:solidFill>
              </a:rPr>
              <a:t>mb</a:t>
            </a:r>
            <a:endParaRPr lang="en-GB" dirty="0">
              <a:solidFill>
                <a:schemeClr val="tx1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E9B2B875-3D06-46F1-BFFA-E1A824EA18B5}"/>
              </a:ext>
            </a:extLst>
          </p:cNvPr>
          <p:cNvGrpSpPr/>
          <p:nvPr/>
        </p:nvGrpSpPr>
        <p:grpSpPr>
          <a:xfrm>
            <a:off x="942403" y="2541210"/>
            <a:ext cx="2411760" cy="1463854"/>
            <a:chOff x="942403" y="2541210"/>
            <a:chExt cx="2411760" cy="1463854"/>
          </a:xfrm>
        </p:grpSpPr>
        <p:pic>
          <p:nvPicPr>
            <p:cNvPr id="8" name="seal 1">
              <a:extLst>
                <a:ext uri="{FF2B5EF4-FFF2-40B4-BE49-F238E27FC236}">
                  <a16:creationId xmlns:a16="http://schemas.microsoft.com/office/drawing/2014/main" xmlns="" id="{BF2C69C6-2482-4371-8F9B-C9F8233F9C3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2403" y="2541210"/>
              <a:ext cx="2411760" cy="1463854"/>
            </a:xfrm>
            <a:prstGeom prst="rect">
              <a:avLst/>
            </a:prstGeom>
          </p:spPr>
        </p:pic>
        <p:sp>
          <p:nvSpPr>
            <p:cNvPr id="17" name="lam">
              <a:extLst>
                <a:ext uri="{FF2B5EF4-FFF2-40B4-BE49-F238E27FC236}">
                  <a16:creationId xmlns:a16="http://schemas.microsoft.com/office/drawing/2014/main" xmlns="" id="{5FC38FBD-8DB8-471F-B6E0-6F0ED5CE5B6E}"/>
                </a:ext>
              </a:extLst>
            </p:cNvPr>
            <p:cNvSpPr/>
            <p:nvPr/>
          </p:nvSpPr>
          <p:spPr>
            <a:xfrm>
              <a:off x="1800200" y="3405305"/>
              <a:ext cx="991082" cy="39810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9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lam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465422A5-B070-460D-805C-326BB559C3FD}"/>
              </a:ext>
            </a:extLst>
          </p:cNvPr>
          <p:cNvGrpSpPr/>
          <p:nvPr/>
        </p:nvGrpSpPr>
        <p:grpSpPr>
          <a:xfrm>
            <a:off x="3347864" y="2541210"/>
            <a:ext cx="2411760" cy="1463854"/>
            <a:chOff x="3347864" y="2541210"/>
            <a:chExt cx="2411760" cy="1463854"/>
          </a:xfrm>
        </p:grpSpPr>
        <p:pic>
          <p:nvPicPr>
            <p:cNvPr id="13" name="seal 2">
              <a:extLst>
                <a:ext uri="{FF2B5EF4-FFF2-40B4-BE49-F238E27FC236}">
                  <a16:creationId xmlns:a16="http://schemas.microsoft.com/office/drawing/2014/main" xmlns="" id="{2B1D6010-6858-4BF3-AC68-AD6653AE8B5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7864" y="2541210"/>
              <a:ext cx="2411760" cy="1463854"/>
            </a:xfrm>
            <a:prstGeom prst="rect">
              <a:avLst/>
            </a:prstGeom>
          </p:spPr>
        </p:pic>
        <p:sp>
          <p:nvSpPr>
            <p:cNvPr id="18" name="lamb">
              <a:extLst>
                <a:ext uri="{FF2B5EF4-FFF2-40B4-BE49-F238E27FC236}">
                  <a16:creationId xmlns:a16="http://schemas.microsoft.com/office/drawing/2014/main" xmlns="" id="{9272A39E-E0D1-487A-8E92-4A5C6BA9FEA2}"/>
                </a:ext>
              </a:extLst>
            </p:cNvPr>
            <p:cNvSpPr/>
            <p:nvPr/>
          </p:nvSpPr>
          <p:spPr>
            <a:xfrm>
              <a:off x="4211960" y="3405306"/>
              <a:ext cx="991082" cy="39810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9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lamb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607F153B-34C0-4D68-98B2-37C67B1DFA21}"/>
              </a:ext>
            </a:extLst>
          </p:cNvPr>
          <p:cNvGrpSpPr/>
          <p:nvPr/>
        </p:nvGrpSpPr>
        <p:grpSpPr>
          <a:xfrm>
            <a:off x="5753325" y="2541210"/>
            <a:ext cx="2411760" cy="1463854"/>
            <a:chOff x="5753325" y="2541210"/>
            <a:chExt cx="2411760" cy="1463854"/>
          </a:xfrm>
        </p:grpSpPr>
        <p:pic>
          <p:nvPicPr>
            <p:cNvPr id="16" name="seal 3">
              <a:extLst>
                <a:ext uri="{FF2B5EF4-FFF2-40B4-BE49-F238E27FC236}">
                  <a16:creationId xmlns:a16="http://schemas.microsoft.com/office/drawing/2014/main" xmlns="" id="{41DAF336-C1DC-4A42-B4FA-7204B8FC251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3325" y="2541210"/>
              <a:ext cx="2411760" cy="1463854"/>
            </a:xfrm>
            <a:prstGeom prst="rect">
              <a:avLst/>
            </a:prstGeom>
          </p:spPr>
        </p:pic>
        <p:sp>
          <p:nvSpPr>
            <p:cNvPr id="19" name="lamme">
              <a:extLst>
                <a:ext uri="{FF2B5EF4-FFF2-40B4-BE49-F238E27FC236}">
                  <a16:creationId xmlns:a16="http://schemas.microsoft.com/office/drawing/2014/main" xmlns="" id="{C0E7FC3C-C8C9-4170-8E87-C36A9808B1B8}"/>
                </a:ext>
              </a:extLst>
            </p:cNvPr>
            <p:cNvSpPr/>
            <p:nvPr/>
          </p:nvSpPr>
          <p:spPr>
            <a:xfrm>
              <a:off x="6617421" y="3405306"/>
              <a:ext cx="991082" cy="39810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9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err="1">
                  <a:solidFill>
                    <a:schemeClr val="tx1"/>
                  </a:solidFill>
                </a:rPr>
                <a:t>lamme</a:t>
              </a:r>
              <a:endParaRPr lang="en-GB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382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0.00208 0.2178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10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2">
            <a:extLst>
              <a:ext uri="{FF2B5EF4-FFF2-40B4-BE49-F238E27FC236}">
                <a16:creationId xmlns:a16="http://schemas.microsoft.com/office/drawing/2014/main" xmlns="" id="{F32BDD13-4F05-406C-9A3C-053DE82D9BF7}"/>
              </a:ext>
            </a:extLst>
          </p:cNvPr>
          <p:cNvSpPr/>
          <p:nvPr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blipFill>
            <a:blip r:embed="rId2"/>
            <a:stretch>
              <a:fillRect/>
            </a:stretch>
          </a:blip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1C4CC1FC-29CA-4890-A5EC-8C68A2C1B871}"/>
              </a:ext>
            </a:extLst>
          </p:cNvPr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rgbClr val="00938F"/>
          </a:solidFill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58427BF3-ECD8-463B-8BE8-D11D12DE15BA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428F57B5-401A-4869-AFB2-1A800BD5D581}"/>
                </a:ext>
              </a:extLst>
            </p:cNvPr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  <p:sp>
        <p:nvSpPr>
          <p:cNvPr id="21" name="Rounded Rectangle 2">
            <a:extLst>
              <a:ext uri="{FF2B5EF4-FFF2-40B4-BE49-F238E27FC236}">
                <a16:creationId xmlns:a16="http://schemas.microsoft.com/office/drawing/2014/main" xmlns="" id="{ADE00DED-CE25-4663-8280-78DDC9FEAA3F}"/>
              </a:ext>
            </a:extLst>
          </p:cNvPr>
          <p:cNvSpPr/>
          <p:nvPr/>
        </p:nvSpPr>
        <p:spPr bwMode="auto">
          <a:xfrm>
            <a:off x="457200" y="4446293"/>
            <a:ext cx="8220075" cy="1949745"/>
          </a:xfrm>
          <a:prstGeom prst="roundRect">
            <a:avLst>
              <a:gd name="adj" fmla="val 2649"/>
            </a:avLst>
          </a:prstGeom>
          <a:solidFill>
            <a:srgbClr val="18A0DB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5" name="ice float">
            <a:extLst>
              <a:ext uri="{FF2B5EF4-FFF2-40B4-BE49-F238E27FC236}">
                <a16:creationId xmlns:a16="http://schemas.microsoft.com/office/drawing/2014/main" xmlns="" id="{50B4614C-19B6-48D8-B20E-508EDD35DE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5085184"/>
            <a:ext cx="2987824" cy="992687"/>
          </a:xfrm>
          <a:prstGeom prst="rect">
            <a:avLst/>
          </a:prstGeom>
        </p:spPr>
      </p:pic>
      <p:sp>
        <p:nvSpPr>
          <p:cNvPr id="10" name="m">
            <a:extLst>
              <a:ext uri="{FF2B5EF4-FFF2-40B4-BE49-F238E27FC236}">
                <a16:creationId xmlns:a16="http://schemas.microsoft.com/office/drawing/2014/main" xmlns="" id="{1A954FD5-918A-445F-A5B8-BB2C41D50DAB}"/>
              </a:ext>
            </a:extLst>
          </p:cNvPr>
          <p:cNvSpPr/>
          <p:nvPr/>
        </p:nvSpPr>
        <p:spPr>
          <a:xfrm>
            <a:off x="4193092" y="5445224"/>
            <a:ext cx="991082" cy="39810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93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me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014A4A4C-F323-4A87-97B4-3E31BF6DC453}"/>
              </a:ext>
            </a:extLst>
          </p:cNvPr>
          <p:cNvGrpSpPr/>
          <p:nvPr/>
        </p:nvGrpSpPr>
        <p:grpSpPr>
          <a:xfrm>
            <a:off x="942403" y="2636912"/>
            <a:ext cx="2411760" cy="1463854"/>
            <a:chOff x="942403" y="2636912"/>
            <a:chExt cx="2411760" cy="1463854"/>
          </a:xfrm>
        </p:grpSpPr>
        <p:pic>
          <p:nvPicPr>
            <p:cNvPr id="8" name="seal 1">
              <a:extLst>
                <a:ext uri="{FF2B5EF4-FFF2-40B4-BE49-F238E27FC236}">
                  <a16:creationId xmlns:a16="http://schemas.microsoft.com/office/drawing/2014/main" xmlns="" id="{BF2C69C6-2482-4371-8F9B-C9F8233F9C3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2403" y="2636912"/>
              <a:ext cx="2411760" cy="1463854"/>
            </a:xfrm>
            <a:prstGeom prst="rect">
              <a:avLst/>
            </a:prstGeom>
          </p:spPr>
        </p:pic>
        <p:sp>
          <p:nvSpPr>
            <p:cNvPr id="17" name="somb">
              <a:extLst>
                <a:ext uri="{FF2B5EF4-FFF2-40B4-BE49-F238E27FC236}">
                  <a16:creationId xmlns:a16="http://schemas.microsoft.com/office/drawing/2014/main" xmlns="" id="{5FC38FBD-8DB8-471F-B6E0-6F0ED5CE5B6E}"/>
                </a:ext>
              </a:extLst>
            </p:cNvPr>
            <p:cNvSpPr/>
            <p:nvPr/>
          </p:nvSpPr>
          <p:spPr>
            <a:xfrm>
              <a:off x="1800200" y="3501007"/>
              <a:ext cx="991082" cy="39810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9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err="1">
                  <a:solidFill>
                    <a:schemeClr val="tx1"/>
                  </a:solidFill>
                </a:rPr>
                <a:t>somb</a:t>
              </a:r>
              <a:endParaRPr lang="en-GB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A751B27F-88FA-4A99-9066-C151D09677A8}"/>
              </a:ext>
            </a:extLst>
          </p:cNvPr>
          <p:cNvGrpSpPr/>
          <p:nvPr/>
        </p:nvGrpSpPr>
        <p:grpSpPr>
          <a:xfrm>
            <a:off x="3347864" y="2636912"/>
            <a:ext cx="2411760" cy="1463854"/>
            <a:chOff x="3347864" y="2636912"/>
            <a:chExt cx="2411760" cy="1463854"/>
          </a:xfrm>
        </p:grpSpPr>
        <p:pic>
          <p:nvPicPr>
            <p:cNvPr id="13" name="seal 2">
              <a:extLst>
                <a:ext uri="{FF2B5EF4-FFF2-40B4-BE49-F238E27FC236}">
                  <a16:creationId xmlns:a16="http://schemas.microsoft.com/office/drawing/2014/main" xmlns="" id="{2B1D6010-6858-4BF3-AC68-AD6653AE8B5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7864" y="2636912"/>
              <a:ext cx="2411760" cy="1463854"/>
            </a:xfrm>
            <a:prstGeom prst="rect">
              <a:avLst/>
            </a:prstGeom>
          </p:spPr>
        </p:pic>
        <p:sp>
          <p:nvSpPr>
            <p:cNvPr id="18" name="som">
              <a:extLst>
                <a:ext uri="{FF2B5EF4-FFF2-40B4-BE49-F238E27FC236}">
                  <a16:creationId xmlns:a16="http://schemas.microsoft.com/office/drawing/2014/main" xmlns="" id="{9272A39E-E0D1-487A-8E92-4A5C6BA9FEA2}"/>
                </a:ext>
              </a:extLst>
            </p:cNvPr>
            <p:cNvSpPr/>
            <p:nvPr/>
          </p:nvSpPr>
          <p:spPr>
            <a:xfrm>
              <a:off x="4211960" y="3501008"/>
              <a:ext cx="991082" cy="39810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9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err="1">
                  <a:solidFill>
                    <a:schemeClr val="tx1"/>
                  </a:solidFill>
                </a:rPr>
                <a:t>som</a:t>
              </a:r>
              <a:endParaRPr lang="en-GB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5538E805-5EBF-4EC8-B5D6-EBA18B805723}"/>
              </a:ext>
            </a:extLst>
          </p:cNvPr>
          <p:cNvGrpSpPr/>
          <p:nvPr/>
        </p:nvGrpSpPr>
        <p:grpSpPr>
          <a:xfrm>
            <a:off x="5753325" y="2636912"/>
            <a:ext cx="2411760" cy="1463854"/>
            <a:chOff x="5753325" y="2636912"/>
            <a:chExt cx="2411760" cy="1463854"/>
          </a:xfrm>
        </p:grpSpPr>
        <p:pic>
          <p:nvPicPr>
            <p:cNvPr id="16" name="seal 3">
              <a:extLst>
                <a:ext uri="{FF2B5EF4-FFF2-40B4-BE49-F238E27FC236}">
                  <a16:creationId xmlns:a16="http://schemas.microsoft.com/office/drawing/2014/main" xmlns="" id="{41DAF336-C1DC-4A42-B4FA-7204B8FC251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3325" y="2636912"/>
              <a:ext cx="2411760" cy="1463854"/>
            </a:xfrm>
            <a:prstGeom prst="rect">
              <a:avLst/>
            </a:prstGeom>
          </p:spPr>
        </p:pic>
        <p:sp>
          <p:nvSpPr>
            <p:cNvPr id="19" name="some">
              <a:extLst>
                <a:ext uri="{FF2B5EF4-FFF2-40B4-BE49-F238E27FC236}">
                  <a16:creationId xmlns:a16="http://schemas.microsoft.com/office/drawing/2014/main" xmlns="" id="{C0E7FC3C-C8C9-4170-8E87-C36A9808B1B8}"/>
                </a:ext>
              </a:extLst>
            </p:cNvPr>
            <p:cNvSpPr/>
            <p:nvPr/>
          </p:nvSpPr>
          <p:spPr>
            <a:xfrm>
              <a:off x="6617421" y="3501008"/>
              <a:ext cx="991082" cy="39810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9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some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67060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6 L -0.26875 0.1872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38" y="9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2">
            <a:extLst>
              <a:ext uri="{FF2B5EF4-FFF2-40B4-BE49-F238E27FC236}">
                <a16:creationId xmlns:a16="http://schemas.microsoft.com/office/drawing/2014/main" xmlns="" id="{2E767EE8-63FF-4F31-8B45-60F49C290C9B}"/>
              </a:ext>
            </a:extLst>
          </p:cNvPr>
          <p:cNvSpPr/>
          <p:nvPr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blipFill>
            <a:blip r:embed="rId2"/>
            <a:stretch>
              <a:fillRect/>
            </a:stretch>
          </a:blip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21" name="Rounded Rectangle 2">
            <a:extLst>
              <a:ext uri="{FF2B5EF4-FFF2-40B4-BE49-F238E27FC236}">
                <a16:creationId xmlns:a16="http://schemas.microsoft.com/office/drawing/2014/main" xmlns="" id="{B163855D-5F86-4F08-BD86-E231DC0D4D03}"/>
              </a:ext>
            </a:extLst>
          </p:cNvPr>
          <p:cNvSpPr/>
          <p:nvPr/>
        </p:nvSpPr>
        <p:spPr bwMode="auto">
          <a:xfrm>
            <a:off x="457200" y="4446293"/>
            <a:ext cx="8220075" cy="1949745"/>
          </a:xfrm>
          <a:prstGeom prst="roundRect">
            <a:avLst>
              <a:gd name="adj" fmla="val 2649"/>
            </a:avLst>
          </a:prstGeom>
          <a:solidFill>
            <a:srgbClr val="18A0DB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1C4CC1FC-29CA-4890-A5EC-8C68A2C1B871}"/>
              </a:ext>
            </a:extLst>
          </p:cNvPr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rgbClr val="00938F"/>
          </a:solidFill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58427BF3-ECD8-463B-8BE8-D11D12DE15BA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428F57B5-401A-4869-AFB2-1A800BD5D581}"/>
                </a:ext>
              </a:extLst>
            </p:cNvPr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  <p:pic>
        <p:nvPicPr>
          <p:cNvPr id="5" name="ice float">
            <a:extLst>
              <a:ext uri="{FF2B5EF4-FFF2-40B4-BE49-F238E27FC236}">
                <a16:creationId xmlns:a16="http://schemas.microsoft.com/office/drawing/2014/main" xmlns="" id="{50B4614C-19B6-48D8-B20E-508EDD35DE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5085184"/>
            <a:ext cx="2987824" cy="992687"/>
          </a:xfrm>
          <a:prstGeom prst="rect">
            <a:avLst/>
          </a:prstGeom>
        </p:spPr>
      </p:pic>
      <p:sp>
        <p:nvSpPr>
          <p:cNvPr id="10" name="m">
            <a:extLst>
              <a:ext uri="{FF2B5EF4-FFF2-40B4-BE49-F238E27FC236}">
                <a16:creationId xmlns:a16="http://schemas.microsoft.com/office/drawing/2014/main" xmlns="" id="{1A954FD5-918A-445F-A5B8-BB2C41D50DAB}"/>
              </a:ext>
            </a:extLst>
          </p:cNvPr>
          <p:cNvSpPr/>
          <p:nvPr/>
        </p:nvSpPr>
        <p:spPr>
          <a:xfrm>
            <a:off x="4211960" y="5445224"/>
            <a:ext cx="991082" cy="39810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93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m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5610CDFE-6056-4469-9908-22BC93DD0C00}"/>
              </a:ext>
            </a:extLst>
          </p:cNvPr>
          <p:cNvGrpSpPr/>
          <p:nvPr/>
        </p:nvGrpSpPr>
        <p:grpSpPr>
          <a:xfrm>
            <a:off x="942403" y="2613218"/>
            <a:ext cx="2411760" cy="1463854"/>
            <a:chOff x="942403" y="2613218"/>
            <a:chExt cx="2411760" cy="1463854"/>
          </a:xfrm>
        </p:grpSpPr>
        <p:pic>
          <p:nvPicPr>
            <p:cNvPr id="8" name="seal 1">
              <a:extLst>
                <a:ext uri="{FF2B5EF4-FFF2-40B4-BE49-F238E27FC236}">
                  <a16:creationId xmlns:a16="http://schemas.microsoft.com/office/drawing/2014/main" xmlns="" id="{BF2C69C6-2482-4371-8F9B-C9F8233F9C3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2403" y="2613218"/>
              <a:ext cx="2411760" cy="1463854"/>
            </a:xfrm>
            <a:prstGeom prst="rect">
              <a:avLst/>
            </a:prstGeom>
          </p:spPr>
        </p:pic>
        <p:sp>
          <p:nvSpPr>
            <p:cNvPr id="17" name="farm">
              <a:extLst>
                <a:ext uri="{FF2B5EF4-FFF2-40B4-BE49-F238E27FC236}">
                  <a16:creationId xmlns:a16="http://schemas.microsoft.com/office/drawing/2014/main" xmlns="" id="{5FC38FBD-8DB8-471F-B6E0-6F0ED5CE5B6E}"/>
                </a:ext>
              </a:extLst>
            </p:cNvPr>
            <p:cNvSpPr/>
            <p:nvPr/>
          </p:nvSpPr>
          <p:spPr>
            <a:xfrm>
              <a:off x="1800200" y="3477313"/>
              <a:ext cx="991082" cy="39810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9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farm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20A8B72B-294B-46CA-BE3F-475A802F40E0}"/>
              </a:ext>
            </a:extLst>
          </p:cNvPr>
          <p:cNvGrpSpPr/>
          <p:nvPr/>
        </p:nvGrpSpPr>
        <p:grpSpPr>
          <a:xfrm>
            <a:off x="3347864" y="2613218"/>
            <a:ext cx="2411760" cy="1463854"/>
            <a:chOff x="3347864" y="2613218"/>
            <a:chExt cx="2411760" cy="1463854"/>
          </a:xfrm>
        </p:grpSpPr>
        <p:pic>
          <p:nvPicPr>
            <p:cNvPr id="13" name="seal 2">
              <a:extLst>
                <a:ext uri="{FF2B5EF4-FFF2-40B4-BE49-F238E27FC236}">
                  <a16:creationId xmlns:a16="http://schemas.microsoft.com/office/drawing/2014/main" xmlns="" id="{2B1D6010-6858-4BF3-AC68-AD6653AE8B5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7864" y="2613218"/>
              <a:ext cx="2411760" cy="1463854"/>
            </a:xfrm>
            <a:prstGeom prst="rect">
              <a:avLst/>
            </a:prstGeom>
          </p:spPr>
        </p:pic>
        <p:sp>
          <p:nvSpPr>
            <p:cNvPr id="18" name="farme">
              <a:extLst>
                <a:ext uri="{FF2B5EF4-FFF2-40B4-BE49-F238E27FC236}">
                  <a16:creationId xmlns:a16="http://schemas.microsoft.com/office/drawing/2014/main" xmlns="" id="{9272A39E-E0D1-487A-8E92-4A5C6BA9FEA2}"/>
                </a:ext>
              </a:extLst>
            </p:cNvPr>
            <p:cNvSpPr/>
            <p:nvPr/>
          </p:nvSpPr>
          <p:spPr>
            <a:xfrm>
              <a:off x="4211960" y="3477314"/>
              <a:ext cx="991082" cy="39810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9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err="1">
                  <a:solidFill>
                    <a:schemeClr val="tx1"/>
                  </a:solidFill>
                </a:rPr>
                <a:t>farme</a:t>
              </a:r>
              <a:endParaRPr lang="en-GB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25F21EB7-244B-4CD5-A474-EB757CC1D26D}"/>
              </a:ext>
            </a:extLst>
          </p:cNvPr>
          <p:cNvGrpSpPr/>
          <p:nvPr/>
        </p:nvGrpSpPr>
        <p:grpSpPr>
          <a:xfrm>
            <a:off x="5753325" y="2613218"/>
            <a:ext cx="2411760" cy="1463854"/>
            <a:chOff x="5753325" y="2613218"/>
            <a:chExt cx="2411760" cy="1463854"/>
          </a:xfrm>
        </p:grpSpPr>
        <p:pic>
          <p:nvPicPr>
            <p:cNvPr id="16" name="seal 3">
              <a:extLst>
                <a:ext uri="{FF2B5EF4-FFF2-40B4-BE49-F238E27FC236}">
                  <a16:creationId xmlns:a16="http://schemas.microsoft.com/office/drawing/2014/main" xmlns="" id="{41DAF336-C1DC-4A42-B4FA-7204B8FC251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3325" y="2613218"/>
              <a:ext cx="2411760" cy="1463854"/>
            </a:xfrm>
            <a:prstGeom prst="rect">
              <a:avLst/>
            </a:prstGeom>
          </p:spPr>
        </p:pic>
        <p:sp>
          <p:nvSpPr>
            <p:cNvPr id="19" name="farmb">
              <a:extLst>
                <a:ext uri="{FF2B5EF4-FFF2-40B4-BE49-F238E27FC236}">
                  <a16:creationId xmlns:a16="http://schemas.microsoft.com/office/drawing/2014/main" xmlns="" id="{C0E7FC3C-C8C9-4170-8E87-C36A9808B1B8}"/>
                </a:ext>
              </a:extLst>
            </p:cNvPr>
            <p:cNvSpPr/>
            <p:nvPr/>
          </p:nvSpPr>
          <p:spPr>
            <a:xfrm>
              <a:off x="6617421" y="3477314"/>
              <a:ext cx="991082" cy="39810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9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err="1">
                  <a:solidFill>
                    <a:schemeClr val="tx1"/>
                  </a:solidFill>
                </a:rPr>
                <a:t>farmb</a:t>
              </a:r>
              <a:endParaRPr lang="en-GB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026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48148E-6 L 0.2651 0.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47" y="1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2">
            <a:extLst>
              <a:ext uri="{FF2B5EF4-FFF2-40B4-BE49-F238E27FC236}">
                <a16:creationId xmlns:a16="http://schemas.microsoft.com/office/drawing/2014/main" xmlns="" id="{FEF5BF1B-5579-4087-A7D7-8E96C40D673F}"/>
              </a:ext>
            </a:extLst>
          </p:cNvPr>
          <p:cNvSpPr/>
          <p:nvPr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blipFill>
            <a:blip r:embed="rId2"/>
            <a:stretch>
              <a:fillRect/>
            </a:stretch>
          </a:blip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21" name="Rounded Rectangle 2">
            <a:extLst>
              <a:ext uri="{FF2B5EF4-FFF2-40B4-BE49-F238E27FC236}">
                <a16:creationId xmlns:a16="http://schemas.microsoft.com/office/drawing/2014/main" xmlns="" id="{2EE02B67-7A7D-49B4-B164-7745DD68B832}"/>
              </a:ext>
            </a:extLst>
          </p:cNvPr>
          <p:cNvSpPr/>
          <p:nvPr/>
        </p:nvSpPr>
        <p:spPr bwMode="auto">
          <a:xfrm>
            <a:off x="457200" y="4446293"/>
            <a:ext cx="8220075" cy="1949745"/>
          </a:xfrm>
          <a:prstGeom prst="roundRect">
            <a:avLst>
              <a:gd name="adj" fmla="val 2649"/>
            </a:avLst>
          </a:prstGeom>
          <a:solidFill>
            <a:srgbClr val="18A0DB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1C4CC1FC-29CA-4890-A5EC-8C68A2C1B871}"/>
              </a:ext>
            </a:extLst>
          </p:cNvPr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rgbClr val="00938F"/>
          </a:solidFill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58427BF3-ECD8-463B-8BE8-D11D12DE15BA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428F57B5-401A-4869-AFB2-1A800BD5D581}"/>
                </a:ext>
              </a:extLst>
            </p:cNvPr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  <p:pic>
        <p:nvPicPr>
          <p:cNvPr id="5" name="ice float">
            <a:extLst>
              <a:ext uri="{FF2B5EF4-FFF2-40B4-BE49-F238E27FC236}">
                <a16:creationId xmlns:a16="http://schemas.microsoft.com/office/drawing/2014/main" xmlns="" id="{50B4614C-19B6-48D8-B20E-508EDD35DE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5085184"/>
            <a:ext cx="2987824" cy="992687"/>
          </a:xfrm>
          <a:prstGeom prst="rect">
            <a:avLst/>
          </a:prstGeom>
        </p:spPr>
      </p:pic>
      <p:sp>
        <p:nvSpPr>
          <p:cNvPr id="10" name="mb">
            <a:extLst>
              <a:ext uri="{FF2B5EF4-FFF2-40B4-BE49-F238E27FC236}">
                <a16:creationId xmlns:a16="http://schemas.microsoft.com/office/drawing/2014/main" xmlns="" id="{1A954FD5-918A-445F-A5B8-BB2C41D50DAB}"/>
              </a:ext>
            </a:extLst>
          </p:cNvPr>
          <p:cNvSpPr/>
          <p:nvPr/>
        </p:nvSpPr>
        <p:spPr>
          <a:xfrm>
            <a:off x="4211960" y="5445224"/>
            <a:ext cx="991082" cy="39810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93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>
                <a:solidFill>
                  <a:schemeClr val="tx1"/>
                </a:solidFill>
              </a:rPr>
              <a:t>mb</a:t>
            </a:r>
            <a:endParaRPr lang="en-GB" dirty="0">
              <a:solidFill>
                <a:schemeClr val="tx1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BE8AAD40-127A-43E3-AEDC-18EC14C9A981}"/>
              </a:ext>
            </a:extLst>
          </p:cNvPr>
          <p:cNvGrpSpPr/>
          <p:nvPr/>
        </p:nvGrpSpPr>
        <p:grpSpPr>
          <a:xfrm>
            <a:off x="942403" y="2613218"/>
            <a:ext cx="2411760" cy="1463854"/>
            <a:chOff x="942403" y="2613218"/>
            <a:chExt cx="2411760" cy="1463854"/>
          </a:xfrm>
        </p:grpSpPr>
        <p:pic>
          <p:nvPicPr>
            <p:cNvPr id="8" name="seal 1">
              <a:extLst>
                <a:ext uri="{FF2B5EF4-FFF2-40B4-BE49-F238E27FC236}">
                  <a16:creationId xmlns:a16="http://schemas.microsoft.com/office/drawing/2014/main" xmlns="" id="{BF2C69C6-2482-4371-8F9B-C9F8233F9C3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2403" y="2613218"/>
              <a:ext cx="2411760" cy="1463854"/>
            </a:xfrm>
            <a:prstGeom prst="rect">
              <a:avLst/>
            </a:prstGeom>
          </p:spPr>
        </p:pic>
        <p:sp>
          <p:nvSpPr>
            <p:cNvPr id="17" name="climb">
              <a:extLst>
                <a:ext uri="{FF2B5EF4-FFF2-40B4-BE49-F238E27FC236}">
                  <a16:creationId xmlns:a16="http://schemas.microsoft.com/office/drawing/2014/main" xmlns="" id="{5FC38FBD-8DB8-471F-B6E0-6F0ED5CE5B6E}"/>
                </a:ext>
              </a:extLst>
            </p:cNvPr>
            <p:cNvSpPr/>
            <p:nvPr/>
          </p:nvSpPr>
          <p:spPr>
            <a:xfrm>
              <a:off x="1800200" y="3477313"/>
              <a:ext cx="991082" cy="39810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9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climb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A5863766-76CA-47F5-A8B6-8C1D2541B151}"/>
              </a:ext>
            </a:extLst>
          </p:cNvPr>
          <p:cNvGrpSpPr/>
          <p:nvPr/>
        </p:nvGrpSpPr>
        <p:grpSpPr>
          <a:xfrm>
            <a:off x="3347864" y="2613218"/>
            <a:ext cx="2411760" cy="1463854"/>
            <a:chOff x="3347864" y="2613218"/>
            <a:chExt cx="2411760" cy="1463854"/>
          </a:xfrm>
        </p:grpSpPr>
        <p:pic>
          <p:nvPicPr>
            <p:cNvPr id="13" name="seal 2">
              <a:extLst>
                <a:ext uri="{FF2B5EF4-FFF2-40B4-BE49-F238E27FC236}">
                  <a16:creationId xmlns:a16="http://schemas.microsoft.com/office/drawing/2014/main" xmlns="" id="{2B1D6010-6858-4BF3-AC68-AD6653AE8B5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7864" y="2613218"/>
              <a:ext cx="2411760" cy="1463854"/>
            </a:xfrm>
            <a:prstGeom prst="rect">
              <a:avLst/>
            </a:prstGeom>
          </p:spPr>
        </p:pic>
        <p:sp>
          <p:nvSpPr>
            <p:cNvPr id="18" name="clime">
              <a:extLst>
                <a:ext uri="{FF2B5EF4-FFF2-40B4-BE49-F238E27FC236}">
                  <a16:creationId xmlns:a16="http://schemas.microsoft.com/office/drawing/2014/main" xmlns="" id="{9272A39E-E0D1-487A-8E92-4A5C6BA9FEA2}"/>
                </a:ext>
              </a:extLst>
            </p:cNvPr>
            <p:cNvSpPr/>
            <p:nvPr/>
          </p:nvSpPr>
          <p:spPr>
            <a:xfrm>
              <a:off x="4211960" y="3477314"/>
              <a:ext cx="991082" cy="39810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9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clime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268EB2BE-8AF8-4BAA-B00E-A0A7A07990D1}"/>
              </a:ext>
            </a:extLst>
          </p:cNvPr>
          <p:cNvGrpSpPr/>
          <p:nvPr/>
        </p:nvGrpSpPr>
        <p:grpSpPr>
          <a:xfrm>
            <a:off x="5753325" y="2613218"/>
            <a:ext cx="2411760" cy="1463854"/>
            <a:chOff x="5753325" y="2613218"/>
            <a:chExt cx="2411760" cy="1463854"/>
          </a:xfrm>
        </p:grpSpPr>
        <p:pic>
          <p:nvPicPr>
            <p:cNvPr id="16" name="seal 3">
              <a:extLst>
                <a:ext uri="{FF2B5EF4-FFF2-40B4-BE49-F238E27FC236}">
                  <a16:creationId xmlns:a16="http://schemas.microsoft.com/office/drawing/2014/main" xmlns="" id="{41DAF336-C1DC-4A42-B4FA-7204B8FC251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3325" y="2613218"/>
              <a:ext cx="2411760" cy="1463854"/>
            </a:xfrm>
            <a:prstGeom prst="rect">
              <a:avLst/>
            </a:prstGeom>
          </p:spPr>
        </p:pic>
        <p:sp>
          <p:nvSpPr>
            <p:cNvPr id="19" name="clim">
              <a:extLst>
                <a:ext uri="{FF2B5EF4-FFF2-40B4-BE49-F238E27FC236}">
                  <a16:creationId xmlns:a16="http://schemas.microsoft.com/office/drawing/2014/main" xmlns="" id="{C0E7FC3C-C8C9-4170-8E87-C36A9808B1B8}"/>
                </a:ext>
              </a:extLst>
            </p:cNvPr>
            <p:cNvSpPr/>
            <p:nvPr/>
          </p:nvSpPr>
          <p:spPr>
            <a:xfrm>
              <a:off x="6617421" y="3477314"/>
              <a:ext cx="991082" cy="39810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9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err="1">
                  <a:solidFill>
                    <a:schemeClr val="tx1"/>
                  </a:solidFill>
                </a:rPr>
                <a:t>clim</a:t>
              </a:r>
              <a:endParaRPr lang="en-GB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8549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48148E-6 L 0.2651 0.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47" y="1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0075" cy="993775"/>
          </a:xfrm>
        </p:spPr>
        <p:txBody>
          <a:bodyPr/>
          <a:lstStyle/>
          <a:p>
            <a:pPr algn="ctr"/>
            <a:r>
              <a:rPr lang="en-GB" b="0" dirty="0"/>
              <a:t>Dan’s /m/ Compass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7776356" y="227397"/>
            <a:ext cx="1367644" cy="504056"/>
            <a:chOff x="7776356" y="1700808"/>
            <a:chExt cx="1367644" cy="504056"/>
          </a:xfrm>
          <a:solidFill>
            <a:srgbClr val="00938F"/>
          </a:solidFill>
        </p:grpSpPr>
        <p:sp>
          <p:nvSpPr>
            <p:cNvPr id="9" name="Oval 8"/>
            <p:cNvSpPr/>
            <p:nvPr/>
          </p:nvSpPr>
          <p:spPr>
            <a:xfrm>
              <a:off x="7776356" y="1700808"/>
              <a:ext cx="504056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8028384" y="1700808"/>
              <a:ext cx="1115616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Practise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74D3342-BE24-4782-9266-ACEA9EF575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708919"/>
            <a:ext cx="2808312" cy="6498301"/>
          </a:xfrm>
          <a:prstGeom prst="rect">
            <a:avLst/>
          </a:prstGeom>
        </p:spPr>
      </p:pic>
      <p:sp>
        <p:nvSpPr>
          <p:cNvPr id="12" name="Rectangle: Rounded Corners 15">
            <a:extLst>
              <a:ext uri="{FF2B5EF4-FFF2-40B4-BE49-F238E27FC236}">
                <a16:creationId xmlns:a16="http://schemas.microsoft.com/office/drawing/2014/main" xmlns="" id="{B3E7A0D5-36EC-4F2A-AFCF-B1CFD7242B86}"/>
              </a:ext>
            </a:extLst>
          </p:cNvPr>
          <p:cNvSpPr/>
          <p:nvPr/>
        </p:nvSpPr>
        <p:spPr>
          <a:xfrm>
            <a:off x="567266" y="1368554"/>
            <a:ext cx="8009467" cy="1052912"/>
          </a:xfrm>
          <a:prstGeom prst="roundRect">
            <a:avLst>
              <a:gd name="adj" fmla="val 1003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Dan is showing Kit and Jake how to use his compass. Click the compass and write a word containing </a:t>
            </a:r>
            <a:r>
              <a:rPr lang="en-GB" sz="2000" b="1" dirty="0">
                <a:solidFill>
                  <a:schemeClr val="tx1"/>
                </a:solidFill>
                <a:latin typeface="Twinkl" pitchFamily="50" charset="0"/>
              </a:rPr>
              <a:t>m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, </a:t>
            </a:r>
            <a:r>
              <a:rPr lang="en-GB" sz="2000" b="1" dirty="0">
                <a:solidFill>
                  <a:schemeClr val="tx1"/>
                </a:solidFill>
                <a:latin typeface="Twinkl" pitchFamily="50" charset="0"/>
              </a:rPr>
              <a:t>me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 or </a:t>
            </a:r>
            <a:r>
              <a:rPr lang="en-GB" sz="2000" b="1" dirty="0" err="1">
                <a:solidFill>
                  <a:schemeClr val="tx1"/>
                </a:solidFill>
                <a:latin typeface="Twinkl" pitchFamily="50" charset="0"/>
              </a:rPr>
              <a:t>mb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.</a:t>
            </a:r>
          </a:p>
          <a:p>
            <a:pPr algn="ctr"/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Stop when the needle shows south!</a:t>
            </a:r>
          </a:p>
        </p:txBody>
      </p:sp>
    </p:spTree>
    <p:extLst>
      <p:ext uri="{BB962C8B-B14F-4D97-AF65-F5344CB8AC3E}">
        <p14:creationId xmlns:p14="http://schemas.microsoft.com/office/powerpoint/2010/main" val="21827738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ounded Rectangle 2">
            <a:extLst>
              <a:ext uri="{FF2B5EF4-FFF2-40B4-BE49-F238E27FC236}">
                <a16:creationId xmlns:a16="http://schemas.microsoft.com/office/drawing/2014/main" xmlns="" id="{BC14C965-AA10-451E-BB41-29B5D394118A}"/>
              </a:ext>
            </a:extLst>
          </p:cNvPr>
          <p:cNvSpPr/>
          <p:nvPr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blipFill>
            <a:blip r:embed="rId2"/>
            <a:stretch>
              <a:fillRect/>
            </a:stretch>
          </a:blip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7776356" y="227397"/>
            <a:ext cx="1367644" cy="504056"/>
            <a:chOff x="7776356" y="1700808"/>
            <a:chExt cx="1367644" cy="504056"/>
          </a:xfrm>
          <a:solidFill>
            <a:srgbClr val="00938F"/>
          </a:solidFill>
        </p:grpSpPr>
        <p:sp>
          <p:nvSpPr>
            <p:cNvPr id="9" name="Oval 8"/>
            <p:cNvSpPr/>
            <p:nvPr/>
          </p:nvSpPr>
          <p:spPr>
            <a:xfrm>
              <a:off x="7776356" y="1700808"/>
              <a:ext cx="504056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8028384" y="1700808"/>
              <a:ext cx="1115616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Practise</a:t>
              </a:r>
            </a:p>
          </p:txBody>
        </p: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042C52AE-749D-4CA6-B8BD-68D583DC26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556792"/>
            <a:ext cx="2897469" cy="365639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900A3B16-502C-40A1-9E71-30886DFDFA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57344">
            <a:off x="4011083" y="2913842"/>
            <a:ext cx="994964" cy="1728192"/>
          </a:xfrm>
          <a:prstGeom prst="rect">
            <a:avLst/>
          </a:prstGeom>
        </p:spPr>
      </p:pic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xmlns="" id="{27DAC359-9BAC-4D71-9873-41A0639F2444}"/>
              </a:ext>
            </a:extLst>
          </p:cNvPr>
          <p:cNvSpPr/>
          <p:nvPr/>
        </p:nvSpPr>
        <p:spPr>
          <a:xfrm>
            <a:off x="4004509" y="743981"/>
            <a:ext cx="1008112" cy="68132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93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xmlns="" id="{C18C7EDA-D473-439B-9D61-899DA3BCB387}"/>
              </a:ext>
            </a:extLst>
          </p:cNvPr>
          <p:cNvSpPr/>
          <p:nvPr/>
        </p:nvSpPr>
        <p:spPr>
          <a:xfrm>
            <a:off x="6084168" y="3384989"/>
            <a:ext cx="1008112" cy="681323"/>
          </a:xfrm>
          <a:prstGeom prst="roundRect">
            <a:avLst/>
          </a:prstGeom>
          <a:noFill/>
          <a:ln w="28575">
            <a:solidFill>
              <a:srgbClr val="0093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>
                <a:solidFill>
                  <a:schemeClr val="tx1"/>
                </a:solidFill>
              </a:rPr>
              <a:t>mb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xmlns="" id="{31EEDCDF-D05F-4A9A-A7BA-F3CA7347D9D7}"/>
              </a:ext>
            </a:extLst>
          </p:cNvPr>
          <p:cNvSpPr/>
          <p:nvPr/>
        </p:nvSpPr>
        <p:spPr>
          <a:xfrm>
            <a:off x="1907704" y="3384988"/>
            <a:ext cx="1008112" cy="681323"/>
          </a:xfrm>
          <a:prstGeom prst="roundRect">
            <a:avLst/>
          </a:prstGeom>
          <a:noFill/>
          <a:ln w="28575">
            <a:solidFill>
              <a:srgbClr val="0093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me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xmlns="" id="{D607A1F4-93CB-4186-8DE6-2FB58FEB477E}"/>
              </a:ext>
            </a:extLst>
          </p:cNvPr>
          <p:cNvSpPr/>
          <p:nvPr/>
        </p:nvSpPr>
        <p:spPr>
          <a:xfrm>
            <a:off x="4006888" y="5344677"/>
            <a:ext cx="1008112" cy="681323"/>
          </a:xfrm>
          <a:prstGeom prst="roundRect">
            <a:avLst/>
          </a:prstGeom>
          <a:noFill/>
          <a:ln w="28575">
            <a:solidFill>
              <a:srgbClr val="0093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south</a:t>
            </a:r>
          </a:p>
        </p:txBody>
      </p:sp>
      <p:sp>
        <p:nvSpPr>
          <p:cNvPr id="34" name="click">
            <a:extLst>
              <a:ext uri="{FF2B5EF4-FFF2-40B4-BE49-F238E27FC236}">
                <a16:creationId xmlns:a16="http://schemas.microsoft.com/office/drawing/2014/main" xmlns="" id="{B8C4F9ED-4B40-483B-803D-1D7931AE8D1F}"/>
              </a:ext>
            </a:extLst>
          </p:cNvPr>
          <p:cNvSpPr/>
          <p:nvPr/>
        </p:nvSpPr>
        <p:spPr>
          <a:xfrm>
            <a:off x="7452320" y="5805264"/>
            <a:ext cx="1079500" cy="431800"/>
          </a:xfrm>
          <a:prstGeom prst="roundRect">
            <a:avLst/>
          </a:prstGeom>
          <a:solidFill>
            <a:srgbClr val="0093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/>
              <a:t>Click</a:t>
            </a:r>
          </a:p>
        </p:txBody>
      </p:sp>
    </p:spTree>
    <p:extLst>
      <p:ext uri="{BB962C8B-B14F-4D97-AF65-F5344CB8AC3E}">
        <p14:creationId xmlns:p14="http://schemas.microsoft.com/office/powerpoint/2010/main" val="3416665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0800000">
                                      <p:cBhvr>
                                        <p:cTn id="1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696236" y="227397"/>
            <a:ext cx="2447764" cy="504056"/>
            <a:chOff x="6696236" y="1700808"/>
            <a:chExt cx="2447764" cy="504056"/>
          </a:xfrm>
          <a:solidFill>
            <a:srgbClr val="00938F"/>
          </a:solidFill>
        </p:grpSpPr>
        <p:sp>
          <p:nvSpPr>
            <p:cNvPr id="5" name="Oval 4"/>
            <p:cNvSpPr/>
            <p:nvPr/>
          </p:nvSpPr>
          <p:spPr>
            <a:xfrm>
              <a:off x="6696236" y="1700808"/>
              <a:ext cx="504056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" name="Rectangle 3"/>
            <p:cNvSpPr/>
            <p:nvPr/>
          </p:nvSpPr>
          <p:spPr>
            <a:xfrm>
              <a:off x="6948264" y="1700808"/>
              <a:ext cx="2195736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Revisit and Review</a:t>
              </a:r>
            </a:p>
          </p:txBody>
        </p:sp>
      </p:grpSp>
      <p:sp>
        <p:nvSpPr>
          <p:cNvPr id="13" name="Speech Bubble">
            <a:extLst>
              <a:ext uri="{FF2B5EF4-FFF2-40B4-BE49-F238E27FC236}">
                <a16:creationId xmlns:a16="http://schemas.microsoft.com/office/drawing/2014/main" xmlns="" id="{AB6F159F-735F-465C-A86F-7DB4A3AA22C9}"/>
              </a:ext>
            </a:extLst>
          </p:cNvPr>
          <p:cNvSpPr/>
          <p:nvPr/>
        </p:nvSpPr>
        <p:spPr>
          <a:xfrm>
            <a:off x="1979712" y="836613"/>
            <a:ext cx="6262587" cy="752475"/>
          </a:xfrm>
          <a:prstGeom prst="wedgeRoundRectCallout">
            <a:avLst>
              <a:gd name="adj1" fmla="val -47129"/>
              <a:gd name="adj2" fmla="val 125202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Let’s practise reading some of this week’s focus words.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2B29C963-2E35-476D-A945-C532D94E77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1773238"/>
            <a:ext cx="1296988" cy="403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background 2">
            <a:extLst>
              <a:ext uri="{FF2B5EF4-FFF2-40B4-BE49-F238E27FC236}">
                <a16:creationId xmlns:a16="http://schemas.microsoft.com/office/drawing/2014/main" xmlns="" id="{3F416E1C-3AC5-4872-92A0-041CA215F787}"/>
              </a:ext>
            </a:extLst>
          </p:cNvPr>
          <p:cNvSpPr/>
          <p:nvPr/>
        </p:nvSpPr>
        <p:spPr>
          <a:xfrm>
            <a:off x="4067944" y="2204864"/>
            <a:ext cx="2160240" cy="3424238"/>
          </a:xfrm>
          <a:prstGeom prst="roundRect">
            <a:avLst>
              <a:gd name="adj" fmla="val 9850"/>
            </a:avLst>
          </a:prstGeom>
          <a:solidFill>
            <a:schemeClr val="bg1"/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defRPr/>
            </a:pPr>
            <a:endParaRPr lang="en-GB" sz="1050" dirty="0">
              <a:solidFill>
                <a:schemeClr val="tx1"/>
              </a:solidFill>
            </a:endParaRPr>
          </a:p>
        </p:txBody>
      </p:sp>
      <p:grpSp>
        <p:nvGrpSpPr>
          <p:cNvPr id="16" name="PLAY 2">
            <a:extLst>
              <a:ext uri="{FF2B5EF4-FFF2-40B4-BE49-F238E27FC236}">
                <a16:creationId xmlns:a16="http://schemas.microsoft.com/office/drawing/2014/main" xmlns="" id="{60353E7B-729B-4183-98FF-53EC18C8ADD4}"/>
              </a:ext>
            </a:extLst>
          </p:cNvPr>
          <p:cNvGrpSpPr>
            <a:grpSpLocks/>
          </p:cNvGrpSpPr>
          <p:nvPr/>
        </p:nvGrpSpPr>
        <p:grpSpPr bwMode="auto">
          <a:xfrm>
            <a:off x="4765874" y="5204253"/>
            <a:ext cx="735012" cy="735012"/>
            <a:chOff x="6300192" y="2204864"/>
            <a:chExt cx="900100" cy="90010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C33B5522-B25C-4681-8EF6-42E6548273CB}"/>
                </a:ext>
              </a:extLst>
            </p:cNvPr>
            <p:cNvSpPr/>
            <p:nvPr/>
          </p:nvSpPr>
          <p:spPr>
            <a:xfrm>
              <a:off x="6300192" y="2204864"/>
              <a:ext cx="900100" cy="9001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xmlns="" id="{A94B022F-F24E-4554-B00C-C6EAA9054204}"/>
                </a:ext>
              </a:extLst>
            </p:cNvPr>
            <p:cNvSpPr/>
            <p:nvPr/>
          </p:nvSpPr>
          <p:spPr>
            <a:xfrm rot="5400000">
              <a:off x="6559724" y="2417738"/>
              <a:ext cx="550169" cy="474351"/>
            </a:xfrm>
            <a:prstGeom prst="triangl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</p:grpSp>
      <p:sp>
        <p:nvSpPr>
          <p:cNvPr id="19" name="crumb">
            <a:extLst>
              <a:ext uri="{FF2B5EF4-FFF2-40B4-BE49-F238E27FC236}">
                <a16:creationId xmlns:a16="http://schemas.microsoft.com/office/drawing/2014/main" xmlns="" id="{16853594-C2FD-4BCB-851D-3CBE7500C0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7796" y="3399093"/>
            <a:ext cx="166103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 dirty="0">
                <a:solidFill>
                  <a:schemeClr val="tx1"/>
                </a:solidFill>
              </a:rPr>
              <a:t>crumb</a:t>
            </a:r>
          </a:p>
        </p:txBody>
      </p:sp>
      <p:sp>
        <p:nvSpPr>
          <p:cNvPr id="20" name="tomb">
            <a:extLst>
              <a:ext uri="{FF2B5EF4-FFF2-40B4-BE49-F238E27FC236}">
                <a16:creationId xmlns:a16="http://schemas.microsoft.com/office/drawing/2014/main" xmlns="" id="{16853594-C2FD-4BCB-851D-3CBE7500C0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5399" y="3375574"/>
            <a:ext cx="141256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 dirty="0">
                <a:solidFill>
                  <a:schemeClr val="tx1"/>
                </a:solidFill>
              </a:rPr>
              <a:t>comb</a:t>
            </a:r>
          </a:p>
        </p:txBody>
      </p:sp>
      <p:sp>
        <p:nvSpPr>
          <p:cNvPr id="21" name="thumb">
            <a:extLst>
              <a:ext uri="{FF2B5EF4-FFF2-40B4-BE49-F238E27FC236}">
                <a16:creationId xmlns:a16="http://schemas.microsoft.com/office/drawing/2014/main" xmlns="" id="{16853594-C2FD-4BCB-851D-3CBE7500C0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9362" y="3399093"/>
            <a:ext cx="169790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 dirty="0">
                <a:solidFill>
                  <a:schemeClr val="tx1"/>
                </a:solidFill>
              </a:rPr>
              <a:t>thumb</a:t>
            </a:r>
          </a:p>
        </p:txBody>
      </p:sp>
      <p:sp>
        <p:nvSpPr>
          <p:cNvPr id="22" name="climb">
            <a:extLst>
              <a:ext uri="{FF2B5EF4-FFF2-40B4-BE49-F238E27FC236}">
                <a16:creationId xmlns:a16="http://schemas.microsoft.com/office/drawing/2014/main" xmlns="" id="{16853594-C2FD-4BCB-851D-3CBE7500C0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7984" y="3399093"/>
            <a:ext cx="146065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 dirty="0">
                <a:solidFill>
                  <a:schemeClr val="tx1"/>
                </a:solidFill>
              </a:rPr>
              <a:t>climb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CC3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2">
            <a:extLst>
              <a:ext uri="{FF2B5EF4-FFF2-40B4-BE49-F238E27FC236}">
                <a16:creationId xmlns:a16="http://schemas.microsoft.com/office/drawing/2014/main" xmlns="" id="{CD867952-5C01-462B-A24F-17B2ACD73E4F}"/>
              </a:ext>
            </a:extLst>
          </p:cNvPr>
          <p:cNvSpPr/>
          <p:nvPr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blipFill>
            <a:blip r:embed="rId2"/>
            <a:stretch>
              <a:fillRect/>
            </a:stretch>
          </a:blip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8045972" y="227397"/>
            <a:ext cx="1098028" cy="504056"/>
            <a:chOff x="8045972" y="1700808"/>
            <a:chExt cx="1098028" cy="504056"/>
          </a:xfrm>
          <a:solidFill>
            <a:srgbClr val="00938F"/>
          </a:solidFill>
        </p:grpSpPr>
        <p:sp>
          <p:nvSpPr>
            <p:cNvPr id="5" name="Oval 4"/>
            <p:cNvSpPr/>
            <p:nvPr/>
          </p:nvSpPr>
          <p:spPr>
            <a:xfrm>
              <a:off x="8045972" y="1700808"/>
              <a:ext cx="504056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8298000" y="1700808"/>
              <a:ext cx="846000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Apply</a:t>
              </a: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AA20492A-B49C-4486-B0B8-F8E4F74A14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329" y="2228472"/>
            <a:ext cx="1244573" cy="287988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A1167F96-E7F6-42DA-BC05-5187BE1DB2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364" y="2260354"/>
            <a:ext cx="1236218" cy="287988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29D1AC85-E438-491F-88EA-186E9AC622C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473" y="2272260"/>
            <a:ext cx="998249" cy="287988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750CCBB-EA4F-4A44-B881-94B21BBDB34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8789" y="2473571"/>
            <a:ext cx="541586" cy="115297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35CB31D7-73A4-43CC-8B2C-C555E49047B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1096" y="2400503"/>
            <a:ext cx="541586" cy="115297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8AA0EB0F-45CD-49D2-B50F-C07B493BBFC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1889" y="2746293"/>
            <a:ext cx="541586" cy="115297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20A95E24-682A-4C84-88D8-875580A6ACF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8731" y="2891693"/>
            <a:ext cx="541586" cy="1152972"/>
          </a:xfrm>
          <a:prstGeom prst="rect">
            <a:avLst/>
          </a:prstGeom>
        </p:spPr>
      </p:pic>
      <p:sp>
        <p:nvSpPr>
          <p:cNvPr id="25" name="Rectangle: Rounded Corners 6">
            <a:extLst>
              <a:ext uri="{FF2B5EF4-FFF2-40B4-BE49-F238E27FC236}">
                <a16:creationId xmlns:a16="http://schemas.microsoft.com/office/drawing/2014/main" xmlns="" id="{7E405A8F-5F55-4B27-BAFC-69257B72E5EF}"/>
              </a:ext>
            </a:extLst>
          </p:cNvPr>
          <p:cNvSpPr/>
          <p:nvPr/>
        </p:nvSpPr>
        <p:spPr>
          <a:xfrm>
            <a:off x="684213" y="4581128"/>
            <a:ext cx="7884054" cy="1734868"/>
          </a:xfrm>
          <a:prstGeom prst="roundRect">
            <a:avLst>
              <a:gd name="adj" fmla="val 1003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2000" dirty="0">
                <a:solidFill>
                  <a:schemeClr val="tx1"/>
                </a:solidFill>
                <a:latin typeface="Twinkl" pitchFamily="50" charset="0"/>
              </a:rPr>
              <a:t>“We’re proper explorers now that we have a compass!” laughed Jake.</a:t>
            </a:r>
          </a:p>
          <a:p>
            <a:r>
              <a:rPr lang="en-US" sz="2000" dirty="0">
                <a:solidFill>
                  <a:schemeClr val="tx1"/>
                </a:solidFill>
                <a:latin typeface="Twinkl" pitchFamily="50" charset="0"/>
              </a:rPr>
              <a:t>“We are,” agreed Kit. Suddenly, Dan stopped.</a:t>
            </a:r>
          </a:p>
          <a:p>
            <a:r>
              <a:rPr lang="en-US" sz="2000" dirty="0">
                <a:solidFill>
                  <a:schemeClr val="tx1"/>
                </a:solidFill>
                <a:latin typeface="Twinkl" pitchFamily="50" charset="0"/>
              </a:rPr>
              <a:t>“Hey, what are those shapes in the distance?” he asked. “Are they penguins?”</a:t>
            </a:r>
          </a:p>
        </p:txBody>
      </p:sp>
    </p:spTree>
    <p:extLst>
      <p:ext uri="{BB962C8B-B14F-4D97-AF65-F5344CB8AC3E}">
        <p14:creationId xmlns:p14="http://schemas.microsoft.com/office/powerpoint/2010/main" val="9495361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045972" y="227397"/>
            <a:ext cx="1098028" cy="504056"/>
            <a:chOff x="8045972" y="1700808"/>
            <a:chExt cx="1098028" cy="504056"/>
          </a:xfrm>
          <a:solidFill>
            <a:srgbClr val="00938F"/>
          </a:solidFill>
        </p:grpSpPr>
        <p:sp>
          <p:nvSpPr>
            <p:cNvPr id="5" name="Oval 4"/>
            <p:cNvSpPr/>
            <p:nvPr/>
          </p:nvSpPr>
          <p:spPr>
            <a:xfrm>
              <a:off x="8045972" y="1700808"/>
              <a:ext cx="504056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8298000" y="1700808"/>
              <a:ext cx="846000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Apply</a:t>
              </a:r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1D978D0A-8C91-46C3-8380-F52BBC978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6" y="705552"/>
            <a:ext cx="8220075" cy="994306"/>
          </a:xfrm>
        </p:spPr>
        <p:txBody>
          <a:bodyPr/>
          <a:lstStyle/>
          <a:p>
            <a:pPr algn="ctr"/>
            <a:r>
              <a:rPr lang="en-GB" b="0" dirty="0"/>
              <a:t>Whizzy Word Families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CD78CDE9-1DFC-47E1-9792-1A02592C6047}"/>
              </a:ext>
            </a:extLst>
          </p:cNvPr>
          <p:cNvSpPr txBox="1">
            <a:spLocks/>
          </p:cNvSpPr>
          <p:nvPr/>
        </p:nvSpPr>
        <p:spPr bwMode="auto">
          <a:xfrm>
            <a:off x="1140282" y="1844824"/>
            <a:ext cx="6853905" cy="936104"/>
          </a:xfrm>
          <a:prstGeom prst="roundRect">
            <a:avLst>
              <a:gd name="adj" fmla="val 9639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9pPr>
          </a:lstStyle>
          <a:p>
            <a:pPr algn="ctr"/>
            <a:r>
              <a:rPr lang="en-GB" sz="1800" b="0" dirty="0">
                <a:solidFill>
                  <a:schemeClr val="tx1"/>
                </a:solidFill>
                <a:latin typeface="Twinkl" pitchFamily="50" charset="0"/>
              </a:rPr>
              <a:t>Dan has spotted some penguins in the distance. Read the sentences and choose an /m/ word to replace the penguins.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C88D977D-96B9-4DF8-A620-821B1B0F7F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104964"/>
            <a:ext cx="1501249" cy="319597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C88D977D-96B9-4DF8-A620-821B1B0F7F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140968"/>
            <a:ext cx="1501249" cy="319597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C88D977D-96B9-4DF8-A620-821B1B0F7F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104964"/>
            <a:ext cx="1501249" cy="3195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3943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2">
            <a:extLst>
              <a:ext uri="{FF2B5EF4-FFF2-40B4-BE49-F238E27FC236}">
                <a16:creationId xmlns:a16="http://schemas.microsoft.com/office/drawing/2014/main" xmlns="" id="{8684FC92-78C6-4113-9963-B5A87CE0C631}"/>
              </a:ext>
            </a:extLst>
          </p:cNvPr>
          <p:cNvSpPr/>
          <p:nvPr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blipFill>
            <a:blip r:embed="rId2"/>
            <a:stretch>
              <a:fillRect/>
            </a:stretch>
          </a:blip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8045972" y="227397"/>
            <a:ext cx="1098028" cy="504056"/>
            <a:chOff x="8045972" y="1700808"/>
            <a:chExt cx="1098028" cy="504056"/>
          </a:xfrm>
          <a:solidFill>
            <a:srgbClr val="00938F"/>
          </a:solidFill>
        </p:grpSpPr>
        <p:sp>
          <p:nvSpPr>
            <p:cNvPr id="5" name="Oval 4"/>
            <p:cNvSpPr/>
            <p:nvPr/>
          </p:nvSpPr>
          <p:spPr>
            <a:xfrm>
              <a:off x="8045972" y="1700808"/>
              <a:ext cx="504056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8298000" y="1700808"/>
              <a:ext cx="846000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Apply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E8DB06A-DAF9-4619-8855-E375DDC84E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2812" y="2478892"/>
            <a:ext cx="1262800" cy="3730221"/>
          </a:xfrm>
          <a:prstGeom prst="rect">
            <a:avLst/>
          </a:prstGeom>
        </p:spPr>
      </p:pic>
      <p:sp>
        <p:nvSpPr>
          <p:cNvPr id="33" name="1st">
            <a:extLst>
              <a:ext uri="{FF2B5EF4-FFF2-40B4-BE49-F238E27FC236}">
                <a16:creationId xmlns:a16="http://schemas.microsoft.com/office/drawing/2014/main" xmlns="" id="{CAB43770-2107-46B2-8D9E-B96E83C60D60}"/>
              </a:ext>
            </a:extLst>
          </p:cNvPr>
          <p:cNvSpPr/>
          <p:nvPr/>
        </p:nvSpPr>
        <p:spPr>
          <a:xfrm>
            <a:off x="4211960" y="1772816"/>
            <a:ext cx="4248472" cy="2600760"/>
          </a:xfrm>
          <a:prstGeom prst="wedgeRoundRectCallout">
            <a:avLst>
              <a:gd name="adj1" fmla="val -88069"/>
              <a:gd name="adj2" fmla="val 7808"/>
              <a:gd name="adj3" fmla="val 16667"/>
            </a:avLst>
          </a:prstGeom>
          <a:solidFill>
            <a:schemeClr val="bg1"/>
          </a:solidFill>
          <a:ln w="28575">
            <a:solidFill>
              <a:srgbClr val="0093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winkl" pitchFamily="50" charset="0"/>
              </a:rPr>
              <a:t>Hey everybody, let’s march quickly before our fingers go </a:t>
            </a:r>
            <a:r>
              <a:rPr lang="en-US" sz="2800" u="sng" dirty="0">
                <a:solidFill>
                  <a:schemeClr val="bg1"/>
                </a:solidFill>
                <a:latin typeface="Twinkl" pitchFamily="50" charset="0"/>
              </a:rPr>
              <a:t>          </a:t>
            </a:r>
            <a:r>
              <a:rPr lang="en-US" sz="2800" dirty="0">
                <a:solidFill>
                  <a:schemeClr val="tx1"/>
                </a:solidFill>
                <a:latin typeface="Twinkl" pitchFamily="50" charset="0"/>
              </a:rPr>
              <a:t>! </a:t>
            </a:r>
            <a:endParaRPr lang="en-GB" sz="2800" u="sng" dirty="0">
              <a:solidFill>
                <a:schemeClr val="tx1"/>
              </a:solidFill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A62D3F31-C222-4952-9713-F501055D5C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758592"/>
            <a:ext cx="2088232" cy="598540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C88D977D-96B9-4DF8-A620-821B1B0F7F8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1226" y="3356992"/>
            <a:ext cx="1083142" cy="2305878"/>
          </a:xfrm>
          <a:prstGeom prst="rect">
            <a:avLst/>
          </a:prstGeom>
        </p:spPr>
      </p:pic>
      <p:sp>
        <p:nvSpPr>
          <p:cNvPr id="24" name="1st">
            <a:extLst>
              <a:ext uri="{FF2B5EF4-FFF2-40B4-BE49-F238E27FC236}">
                <a16:creationId xmlns:a16="http://schemas.microsoft.com/office/drawing/2014/main" xmlns="" id="{CAB43770-2107-46B2-8D9E-B96E83C60D60}"/>
              </a:ext>
            </a:extLst>
          </p:cNvPr>
          <p:cNvSpPr/>
          <p:nvPr/>
        </p:nvSpPr>
        <p:spPr>
          <a:xfrm>
            <a:off x="4211960" y="1772816"/>
            <a:ext cx="4248472" cy="2600760"/>
          </a:xfrm>
          <a:prstGeom prst="wedgeRoundRectCallout">
            <a:avLst>
              <a:gd name="adj1" fmla="val -88069"/>
              <a:gd name="adj2" fmla="val 7808"/>
              <a:gd name="adj3" fmla="val 16667"/>
            </a:avLst>
          </a:prstGeom>
          <a:solidFill>
            <a:schemeClr val="bg1"/>
          </a:solidFill>
          <a:ln w="28575">
            <a:solidFill>
              <a:srgbClr val="0093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winkl" pitchFamily="50" charset="0"/>
              </a:rPr>
              <a:t>Hey everybody, let’s march quickly before our fingers go</a:t>
            </a:r>
            <a:r>
              <a:rPr lang="en-US" sz="2800" dirty="0">
                <a:solidFill>
                  <a:srgbClr val="2DB6BC"/>
                </a:solidFill>
                <a:latin typeface="Twinkl" pitchFamily="50" charset="0"/>
              </a:rPr>
              <a:t> numb</a:t>
            </a:r>
            <a:r>
              <a:rPr lang="en-US" sz="2800" dirty="0">
                <a:solidFill>
                  <a:schemeClr val="tx1"/>
                </a:solidFill>
                <a:latin typeface="Twinkl" pitchFamily="50" charset="0"/>
              </a:rPr>
              <a:t>! </a:t>
            </a:r>
            <a:endParaRPr lang="en-GB" sz="2800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227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4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2">
            <a:extLst>
              <a:ext uri="{FF2B5EF4-FFF2-40B4-BE49-F238E27FC236}">
                <a16:creationId xmlns:a16="http://schemas.microsoft.com/office/drawing/2014/main" xmlns="" id="{8684FC92-78C6-4113-9963-B5A87CE0C631}"/>
              </a:ext>
            </a:extLst>
          </p:cNvPr>
          <p:cNvSpPr/>
          <p:nvPr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blipFill>
            <a:blip r:embed="rId2"/>
            <a:stretch>
              <a:fillRect/>
            </a:stretch>
          </a:blip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8045972" y="227397"/>
            <a:ext cx="1098028" cy="504056"/>
            <a:chOff x="8045972" y="1700808"/>
            <a:chExt cx="1098028" cy="504056"/>
          </a:xfrm>
          <a:solidFill>
            <a:srgbClr val="00938F"/>
          </a:solidFill>
        </p:grpSpPr>
        <p:sp>
          <p:nvSpPr>
            <p:cNvPr id="5" name="Oval 4"/>
            <p:cNvSpPr/>
            <p:nvPr/>
          </p:nvSpPr>
          <p:spPr>
            <a:xfrm>
              <a:off x="8045972" y="1700808"/>
              <a:ext cx="504056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8298000" y="1700808"/>
              <a:ext cx="846000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Apply</a:t>
              </a:r>
            </a:p>
          </p:txBody>
        </p:sp>
      </p:grp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xmlns="" id="{8C8B4D94-C3B9-429D-8297-3E77D150154D}"/>
              </a:ext>
            </a:extLst>
          </p:cNvPr>
          <p:cNvSpPr/>
          <p:nvPr/>
        </p:nvSpPr>
        <p:spPr>
          <a:xfrm>
            <a:off x="4812358" y="-1462601"/>
            <a:ext cx="1804627" cy="1152128"/>
          </a:xfrm>
          <a:prstGeom prst="wedgeRoundRectCallout">
            <a:avLst/>
          </a:prstGeom>
          <a:solidFill>
            <a:schemeClr val="bg1"/>
          </a:solidFill>
          <a:ln w="28575">
            <a:solidFill>
              <a:srgbClr val="0093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winkl" pitchFamily="50" charset="0"/>
              </a:rPr>
              <a:t>That penguin seemed to </a:t>
            </a:r>
            <a:r>
              <a:rPr lang="en-US" dirty="0">
                <a:solidFill>
                  <a:srgbClr val="00938F"/>
                </a:solidFill>
                <a:latin typeface="Twinkl" pitchFamily="50" charset="0"/>
              </a:rPr>
              <a:t>divebomb</a:t>
            </a:r>
            <a:r>
              <a:rPr lang="en-US" dirty="0">
                <a:solidFill>
                  <a:schemeClr val="tx1"/>
                </a:solidFill>
                <a:latin typeface="Twinkl" pitchFamily="50" charset="0"/>
              </a:rPr>
              <a:t> into the water.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xmlns="" id="{751068DE-4586-44A8-8C51-62AAD2D49FB9}"/>
              </a:ext>
            </a:extLst>
          </p:cNvPr>
          <p:cNvSpPr/>
          <p:nvPr/>
        </p:nvSpPr>
        <p:spPr>
          <a:xfrm>
            <a:off x="9684568" y="2132856"/>
            <a:ext cx="1750621" cy="1173869"/>
          </a:xfrm>
          <a:prstGeom prst="wedgeRoundRectCallout">
            <a:avLst>
              <a:gd name="adj1" fmla="val -63159"/>
              <a:gd name="adj2" fmla="val 24573"/>
              <a:gd name="adj3" fmla="val 16667"/>
            </a:avLst>
          </a:prstGeom>
          <a:solidFill>
            <a:schemeClr val="bg1"/>
          </a:solidFill>
          <a:ln w="28575">
            <a:solidFill>
              <a:srgbClr val="0093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winkl" pitchFamily="50" charset="0"/>
              </a:rPr>
              <a:t>I wish we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Twinkl" pitchFamily="50" charset="0"/>
              </a:rPr>
              <a:t>had some </a:t>
            </a:r>
            <a:r>
              <a:rPr lang="en-US" dirty="0">
                <a:solidFill>
                  <a:srgbClr val="00938F"/>
                </a:solidFill>
                <a:latin typeface="Twinkl" pitchFamily="50" charset="0"/>
              </a:rPr>
              <a:t>honeycomb</a:t>
            </a:r>
            <a:r>
              <a:rPr lang="en-US" dirty="0">
                <a:solidFill>
                  <a:schemeClr val="tx1"/>
                </a:solidFill>
                <a:latin typeface="Twinkl" pitchFamily="50" charset="0"/>
              </a:rPr>
              <a:t> to eat right now.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E8DB06A-DAF9-4619-8855-E375DDC84E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2812" y="2478892"/>
            <a:ext cx="1262800" cy="373022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51A5E660-29BE-45BD-BF90-1A1E9F60AE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76971" y="2478891"/>
            <a:ext cx="1601234" cy="3730221"/>
          </a:xfrm>
          <a:prstGeom prst="rect">
            <a:avLst/>
          </a:prstGeom>
        </p:spPr>
      </p:pic>
      <p:sp>
        <p:nvSpPr>
          <p:cNvPr id="33" name="1st">
            <a:extLst>
              <a:ext uri="{FF2B5EF4-FFF2-40B4-BE49-F238E27FC236}">
                <a16:creationId xmlns:a16="http://schemas.microsoft.com/office/drawing/2014/main" xmlns="" id="{CAB43770-2107-46B2-8D9E-B96E83C60D60}"/>
              </a:ext>
            </a:extLst>
          </p:cNvPr>
          <p:cNvSpPr/>
          <p:nvPr/>
        </p:nvSpPr>
        <p:spPr>
          <a:xfrm>
            <a:off x="4211960" y="3573016"/>
            <a:ext cx="4248472" cy="2600760"/>
          </a:xfrm>
          <a:prstGeom prst="wedgeRoundRectCallout">
            <a:avLst>
              <a:gd name="adj1" fmla="val -87133"/>
              <a:gd name="adj2" fmla="val -59835"/>
              <a:gd name="adj3" fmla="val 16667"/>
            </a:avLst>
          </a:prstGeom>
          <a:solidFill>
            <a:schemeClr val="bg1"/>
          </a:solidFill>
          <a:ln w="28575">
            <a:solidFill>
              <a:srgbClr val="0093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winkl" pitchFamily="50" charset="0"/>
              </a:rPr>
              <a:t>I haven’t </a:t>
            </a:r>
            <a:r>
              <a:rPr lang="en-US" sz="2800" dirty="0">
                <a:solidFill>
                  <a:schemeClr val="bg1"/>
                </a:solidFill>
                <a:latin typeface="Twinkl" pitchFamily="50" charset="0"/>
              </a:rPr>
              <a:t>combed</a:t>
            </a:r>
            <a:r>
              <a:rPr lang="en-US" sz="2800" dirty="0">
                <a:solidFill>
                  <a:schemeClr val="tx1"/>
                </a:solidFill>
                <a:latin typeface="Twinkl" pitchFamily="50" charset="0"/>
              </a:rPr>
              <a:t> my hair since we arrived.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35" name="3rd">
            <a:extLst>
              <a:ext uri="{FF2B5EF4-FFF2-40B4-BE49-F238E27FC236}">
                <a16:creationId xmlns:a16="http://schemas.microsoft.com/office/drawing/2014/main" xmlns="" id="{18A1C83A-CC58-4FA4-8FDE-0E7FBB99DFB4}"/>
              </a:ext>
            </a:extLst>
          </p:cNvPr>
          <p:cNvSpPr/>
          <p:nvPr/>
        </p:nvSpPr>
        <p:spPr>
          <a:xfrm>
            <a:off x="4807938" y="-1467544"/>
            <a:ext cx="1804627" cy="1152128"/>
          </a:xfrm>
          <a:prstGeom prst="wedgeRoundRectCallout">
            <a:avLst/>
          </a:prstGeom>
          <a:solidFill>
            <a:schemeClr val="bg1"/>
          </a:solidFill>
          <a:ln w="28575">
            <a:solidFill>
              <a:srgbClr val="0093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winkl" pitchFamily="50" charset="0"/>
              </a:rPr>
              <a:t>That penguin seemed to </a:t>
            </a:r>
            <a:r>
              <a:rPr lang="en-US" dirty="0">
                <a:solidFill>
                  <a:schemeClr val="bg1"/>
                </a:solidFill>
                <a:latin typeface="Twinkl" pitchFamily="50" charset="0"/>
              </a:rPr>
              <a:t>divebomb</a:t>
            </a:r>
            <a:r>
              <a:rPr lang="en-US" dirty="0">
                <a:solidFill>
                  <a:schemeClr val="tx1"/>
                </a:solidFill>
                <a:latin typeface="Twinkl" pitchFamily="50" charset="0"/>
              </a:rPr>
              <a:t> into the water.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6" name="4th">
            <a:extLst>
              <a:ext uri="{FF2B5EF4-FFF2-40B4-BE49-F238E27FC236}">
                <a16:creationId xmlns:a16="http://schemas.microsoft.com/office/drawing/2014/main" xmlns="" id="{6D0FCE31-965E-4CC2-9BA2-772CA1F14C09}"/>
              </a:ext>
            </a:extLst>
          </p:cNvPr>
          <p:cNvSpPr/>
          <p:nvPr/>
        </p:nvSpPr>
        <p:spPr>
          <a:xfrm>
            <a:off x="9684568" y="2157111"/>
            <a:ext cx="1750621" cy="1173869"/>
          </a:xfrm>
          <a:prstGeom prst="wedgeRoundRectCallout">
            <a:avLst>
              <a:gd name="adj1" fmla="val -63159"/>
              <a:gd name="adj2" fmla="val 24573"/>
              <a:gd name="adj3" fmla="val 16667"/>
            </a:avLst>
          </a:prstGeom>
          <a:solidFill>
            <a:schemeClr val="bg1"/>
          </a:solidFill>
          <a:ln w="28575">
            <a:solidFill>
              <a:srgbClr val="0093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winkl" pitchFamily="50" charset="0"/>
              </a:rPr>
              <a:t>I wish we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Twinkl" pitchFamily="50" charset="0"/>
              </a:rPr>
              <a:t>had some </a:t>
            </a:r>
            <a:r>
              <a:rPr lang="en-US" dirty="0">
                <a:solidFill>
                  <a:schemeClr val="bg1"/>
                </a:solidFill>
                <a:latin typeface="Twinkl" pitchFamily="50" charset="0"/>
              </a:rPr>
              <a:t>honeycomb</a:t>
            </a:r>
            <a:r>
              <a:rPr lang="en-US" dirty="0">
                <a:solidFill>
                  <a:schemeClr val="tx1"/>
                </a:solidFill>
                <a:latin typeface="Twinkl" pitchFamily="50" charset="0"/>
              </a:rPr>
              <a:t> to eat right now.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13869216-FC37-4FAC-9138-765F603A47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28800"/>
            <a:ext cx="2016224" cy="604867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C88D977D-96B9-4DF8-A620-821B1B0F7F8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636912"/>
            <a:ext cx="1083142" cy="2305878"/>
          </a:xfrm>
          <a:prstGeom prst="rect">
            <a:avLst/>
          </a:prstGeom>
        </p:spPr>
      </p:pic>
      <p:sp>
        <p:nvSpPr>
          <p:cNvPr id="21" name="1st">
            <a:extLst>
              <a:ext uri="{FF2B5EF4-FFF2-40B4-BE49-F238E27FC236}">
                <a16:creationId xmlns:a16="http://schemas.microsoft.com/office/drawing/2014/main" xmlns="" id="{CAB43770-2107-46B2-8D9E-B96E83C60D60}"/>
              </a:ext>
            </a:extLst>
          </p:cNvPr>
          <p:cNvSpPr/>
          <p:nvPr/>
        </p:nvSpPr>
        <p:spPr>
          <a:xfrm>
            <a:off x="4211960" y="3573016"/>
            <a:ext cx="4248472" cy="2600760"/>
          </a:xfrm>
          <a:prstGeom prst="wedgeRoundRectCallout">
            <a:avLst>
              <a:gd name="adj1" fmla="val -87133"/>
              <a:gd name="adj2" fmla="val -59835"/>
              <a:gd name="adj3" fmla="val 16667"/>
            </a:avLst>
          </a:prstGeom>
          <a:solidFill>
            <a:schemeClr val="bg1"/>
          </a:solidFill>
          <a:ln w="28575">
            <a:solidFill>
              <a:srgbClr val="0093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winkl" pitchFamily="50" charset="0"/>
              </a:rPr>
              <a:t>I haven’t </a:t>
            </a:r>
            <a:r>
              <a:rPr lang="en-US" sz="2800" dirty="0">
                <a:solidFill>
                  <a:srgbClr val="2DB6BC"/>
                </a:solidFill>
                <a:latin typeface="Twinkl" pitchFamily="50" charset="0"/>
              </a:rPr>
              <a:t>combed</a:t>
            </a:r>
            <a:r>
              <a:rPr lang="en-US" sz="2800" dirty="0">
                <a:solidFill>
                  <a:schemeClr val="tx1"/>
                </a:solidFill>
                <a:latin typeface="Twinkl" pitchFamily="50" charset="0"/>
              </a:rPr>
              <a:t> my hair since we arrived.</a:t>
            </a:r>
            <a:endParaRPr lang="en-GB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764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33" grpId="0" animBg="1"/>
      <p:bldP spid="2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2">
            <a:extLst>
              <a:ext uri="{FF2B5EF4-FFF2-40B4-BE49-F238E27FC236}">
                <a16:creationId xmlns:a16="http://schemas.microsoft.com/office/drawing/2014/main" xmlns="" id="{8684FC92-78C6-4113-9963-B5A87CE0C631}"/>
              </a:ext>
            </a:extLst>
          </p:cNvPr>
          <p:cNvSpPr/>
          <p:nvPr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blipFill>
            <a:blip r:embed="rId2"/>
            <a:stretch>
              <a:fillRect/>
            </a:stretch>
          </a:blip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8045972" y="227397"/>
            <a:ext cx="1098028" cy="504056"/>
            <a:chOff x="8045972" y="1700808"/>
            <a:chExt cx="1098028" cy="504056"/>
          </a:xfrm>
          <a:solidFill>
            <a:srgbClr val="00938F"/>
          </a:solidFill>
        </p:grpSpPr>
        <p:sp>
          <p:nvSpPr>
            <p:cNvPr id="5" name="Oval 4"/>
            <p:cNvSpPr/>
            <p:nvPr/>
          </p:nvSpPr>
          <p:spPr>
            <a:xfrm>
              <a:off x="8045972" y="1700808"/>
              <a:ext cx="504056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8298000" y="1700808"/>
              <a:ext cx="846000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Apply</a:t>
              </a:r>
            </a:p>
          </p:txBody>
        </p:sp>
      </p:grp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xmlns="" id="{751068DE-4586-44A8-8C51-62AAD2D49FB9}"/>
              </a:ext>
            </a:extLst>
          </p:cNvPr>
          <p:cNvSpPr/>
          <p:nvPr/>
        </p:nvSpPr>
        <p:spPr>
          <a:xfrm>
            <a:off x="9684568" y="2132856"/>
            <a:ext cx="1750621" cy="1173869"/>
          </a:xfrm>
          <a:prstGeom prst="wedgeRoundRectCallout">
            <a:avLst>
              <a:gd name="adj1" fmla="val -63159"/>
              <a:gd name="adj2" fmla="val 24573"/>
              <a:gd name="adj3" fmla="val 16667"/>
            </a:avLst>
          </a:prstGeom>
          <a:solidFill>
            <a:schemeClr val="bg1"/>
          </a:solidFill>
          <a:ln w="28575">
            <a:solidFill>
              <a:srgbClr val="0093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winkl" pitchFamily="50" charset="0"/>
              </a:rPr>
              <a:t>I wish we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Twinkl" pitchFamily="50" charset="0"/>
              </a:rPr>
              <a:t>had some </a:t>
            </a:r>
            <a:r>
              <a:rPr lang="en-US" dirty="0">
                <a:solidFill>
                  <a:srgbClr val="00938F"/>
                </a:solidFill>
                <a:latin typeface="Twinkl" pitchFamily="50" charset="0"/>
              </a:rPr>
              <a:t>honeycomb</a:t>
            </a:r>
            <a:r>
              <a:rPr lang="en-US" dirty="0">
                <a:solidFill>
                  <a:schemeClr val="tx1"/>
                </a:solidFill>
                <a:latin typeface="Twinkl" pitchFamily="50" charset="0"/>
              </a:rPr>
              <a:t> to eat right now.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E8DB06A-DAF9-4619-8855-E375DDC84E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2812" y="2478892"/>
            <a:ext cx="1262800" cy="373022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51A5E660-29BE-45BD-BF90-1A1E9F60AE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76971" y="2478891"/>
            <a:ext cx="1601234" cy="3730221"/>
          </a:xfrm>
          <a:prstGeom prst="rect">
            <a:avLst/>
          </a:prstGeom>
        </p:spPr>
      </p:pic>
      <p:sp>
        <p:nvSpPr>
          <p:cNvPr id="33" name="1st">
            <a:extLst>
              <a:ext uri="{FF2B5EF4-FFF2-40B4-BE49-F238E27FC236}">
                <a16:creationId xmlns:a16="http://schemas.microsoft.com/office/drawing/2014/main" xmlns="" id="{CAB43770-2107-46B2-8D9E-B96E83C60D60}"/>
              </a:ext>
            </a:extLst>
          </p:cNvPr>
          <p:cNvSpPr/>
          <p:nvPr/>
        </p:nvSpPr>
        <p:spPr>
          <a:xfrm>
            <a:off x="3923928" y="1916832"/>
            <a:ext cx="4536504" cy="2600760"/>
          </a:xfrm>
          <a:prstGeom prst="wedgeRoundRectCallout">
            <a:avLst>
              <a:gd name="adj1" fmla="val -80122"/>
              <a:gd name="adj2" fmla="val -1746"/>
              <a:gd name="adj3" fmla="val 16667"/>
            </a:avLst>
          </a:prstGeom>
          <a:solidFill>
            <a:schemeClr val="bg1"/>
          </a:solidFill>
          <a:ln w="28575">
            <a:solidFill>
              <a:srgbClr val="0093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winkl" pitchFamily="50" charset="0"/>
              </a:rPr>
              <a:t>It's far too cold for us to </a:t>
            </a:r>
            <a:r>
              <a:rPr lang="en-US" sz="2800" dirty="0">
                <a:solidFill>
                  <a:schemeClr val="bg1"/>
                </a:solidFill>
                <a:latin typeface="Twinkl" pitchFamily="50" charset="0"/>
              </a:rPr>
              <a:t>divebomb</a:t>
            </a:r>
            <a:r>
              <a:rPr lang="en-US" sz="2800" dirty="0">
                <a:solidFill>
                  <a:schemeClr val="tx1"/>
                </a:solidFill>
                <a:latin typeface="Twinkl" pitchFamily="50" charset="0"/>
              </a:rPr>
              <a:t> into the water!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36" name="4th">
            <a:extLst>
              <a:ext uri="{FF2B5EF4-FFF2-40B4-BE49-F238E27FC236}">
                <a16:creationId xmlns:a16="http://schemas.microsoft.com/office/drawing/2014/main" xmlns="" id="{6D0FCE31-965E-4CC2-9BA2-772CA1F14C09}"/>
              </a:ext>
            </a:extLst>
          </p:cNvPr>
          <p:cNvSpPr/>
          <p:nvPr/>
        </p:nvSpPr>
        <p:spPr>
          <a:xfrm>
            <a:off x="9684568" y="2157111"/>
            <a:ext cx="1750621" cy="1173869"/>
          </a:xfrm>
          <a:prstGeom prst="wedgeRoundRectCallout">
            <a:avLst>
              <a:gd name="adj1" fmla="val -63159"/>
              <a:gd name="adj2" fmla="val 24573"/>
              <a:gd name="adj3" fmla="val 16667"/>
            </a:avLst>
          </a:prstGeom>
          <a:solidFill>
            <a:schemeClr val="bg1"/>
          </a:solidFill>
          <a:ln w="28575">
            <a:solidFill>
              <a:srgbClr val="0093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winkl" pitchFamily="50" charset="0"/>
              </a:rPr>
              <a:t>I wish we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Twinkl" pitchFamily="50" charset="0"/>
              </a:rPr>
              <a:t>had some </a:t>
            </a:r>
            <a:r>
              <a:rPr lang="en-US" dirty="0">
                <a:solidFill>
                  <a:schemeClr val="bg1"/>
                </a:solidFill>
                <a:latin typeface="Twinkl" pitchFamily="50" charset="0"/>
              </a:rPr>
              <a:t>honeycomb</a:t>
            </a:r>
            <a:r>
              <a:rPr lang="en-US" dirty="0">
                <a:solidFill>
                  <a:schemeClr val="tx1"/>
                </a:solidFill>
                <a:latin typeface="Twinkl" pitchFamily="50" charset="0"/>
              </a:rPr>
              <a:t> to eat right now.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C88D977D-96B9-4DF8-A620-821B1B0F7F8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356992"/>
            <a:ext cx="1083142" cy="230587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2EE2E032-30D4-45C3-9E68-4947DA68706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772816"/>
            <a:ext cx="1944216" cy="5570618"/>
          </a:xfrm>
          <a:prstGeom prst="rect">
            <a:avLst/>
          </a:prstGeom>
        </p:spPr>
      </p:pic>
      <p:sp>
        <p:nvSpPr>
          <p:cNvPr id="20" name="1st">
            <a:extLst>
              <a:ext uri="{FF2B5EF4-FFF2-40B4-BE49-F238E27FC236}">
                <a16:creationId xmlns:a16="http://schemas.microsoft.com/office/drawing/2014/main" xmlns="" id="{CAB43770-2107-46B2-8D9E-B96E83C60D60}"/>
              </a:ext>
            </a:extLst>
          </p:cNvPr>
          <p:cNvSpPr/>
          <p:nvPr/>
        </p:nvSpPr>
        <p:spPr>
          <a:xfrm>
            <a:off x="3923928" y="1916832"/>
            <a:ext cx="4536504" cy="2600760"/>
          </a:xfrm>
          <a:prstGeom prst="wedgeRoundRectCallout">
            <a:avLst>
              <a:gd name="adj1" fmla="val -80122"/>
              <a:gd name="adj2" fmla="val -1746"/>
              <a:gd name="adj3" fmla="val 16667"/>
            </a:avLst>
          </a:prstGeom>
          <a:solidFill>
            <a:schemeClr val="bg1"/>
          </a:solidFill>
          <a:ln w="28575">
            <a:solidFill>
              <a:srgbClr val="0093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winkl" pitchFamily="50" charset="0"/>
              </a:rPr>
              <a:t>It's far too cold for us to </a:t>
            </a:r>
            <a:r>
              <a:rPr lang="en-US" sz="2800" dirty="0">
                <a:solidFill>
                  <a:srgbClr val="2DB6BC"/>
                </a:solidFill>
                <a:latin typeface="Twinkl" pitchFamily="50" charset="0"/>
              </a:rPr>
              <a:t>divebomb</a:t>
            </a:r>
            <a:r>
              <a:rPr lang="en-US" sz="2800" dirty="0">
                <a:solidFill>
                  <a:schemeClr val="tx1"/>
                </a:solidFill>
                <a:latin typeface="Twinkl" pitchFamily="50" charset="0"/>
              </a:rPr>
              <a:t> into the water!</a:t>
            </a:r>
            <a:endParaRPr lang="en-GB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673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33" grpId="0" animBg="1"/>
      <p:bldP spid="2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2">
            <a:extLst>
              <a:ext uri="{FF2B5EF4-FFF2-40B4-BE49-F238E27FC236}">
                <a16:creationId xmlns:a16="http://schemas.microsoft.com/office/drawing/2014/main" xmlns="" id="{8684FC92-78C6-4113-9963-B5A87CE0C631}"/>
              </a:ext>
            </a:extLst>
          </p:cNvPr>
          <p:cNvSpPr/>
          <p:nvPr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blipFill>
            <a:blip r:embed="rId2"/>
            <a:stretch>
              <a:fillRect/>
            </a:stretch>
          </a:blip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8045972" y="227397"/>
            <a:ext cx="1098028" cy="504056"/>
            <a:chOff x="8045972" y="1700808"/>
            <a:chExt cx="1098028" cy="504056"/>
          </a:xfrm>
          <a:solidFill>
            <a:srgbClr val="00938F"/>
          </a:solidFill>
        </p:grpSpPr>
        <p:sp>
          <p:nvSpPr>
            <p:cNvPr id="5" name="Oval 4"/>
            <p:cNvSpPr/>
            <p:nvPr/>
          </p:nvSpPr>
          <p:spPr>
            <a:xfrm>
              <a:off x="8045972" y="1700808"/>
              <a:ext cx="504056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8298000" y="1700808"/>
              <a:ext cx="846000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Apply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E8DB06A-DAF9-4619-8855-E375DDC84E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2812" y="2478892"/>
            <a:ext cx="1262800" cy="3730221"/>
          </a:xfrm>
          <a:prstGeom prst="rect">
            <a:avLst/>
          </a:prstGeom>
        </p:spPr>
      </p:pic>
      <p:sp>
        <p:nvSpPr>
          <p:cNvPr id="33" name="1st">
            <a:extLst>
              <a:ext uri="{FF2B5EF4-FFF2-40B4-BE49-F238E27FC236}">
                <a16:creationId xmlns:a16="http://schemas.microsoft.com/office/drawing/2014/main" xmlns="" id="{CAB43770-2107-46B2-8D9E-B96E83C60D60}"/>
              </a:ext>
            </a:extLst>
          </p:cNvPr>
          <p:cNvSpPr/>
          <p:nvPr/>
        </p:nvSpPr>
        <p:spPr>
          <a:xfrm>
            <a:off x="3995936" y="3356992"/>
            <a:ext cx="4392488" cy="2016224"/>
          </a:xfrm>
          <a:prstGeom prst="wedgeRoundRectCallout">
            <a:avLst>
              <a:gd name="adj1" fmla="val -82527"/>
              <a:gd name="adj2" fmla="val -58436"/>
              <a:gd name="adj3" fmla="val 16667"/>
            </a:avLst>
          </a:prstGeom>
          <a:solidFill>
            <a:schemeClr val="bg1"/>
          </a:solidFill>
          <a:ln w="28575">
            <a:solidFill>
              <a:srgbClr val="0093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winkl" pitchFamily="50" charset="0"/>
              </a:rPr>
              <a:t>I wish we had some </a:t>
            </a:r>
            <a:r>
              <a:rPr lang="en-US" sz="2800" dirty="0">
                <a:solidFill>
                  <a:schemeClr val="bg1"/>
                </a:solidFill>
                <a:latin typeface="Twinkl" pitchFamily="50" charset="0"/>
              </a:rPr>
              <a:t>crumbs</a:t>
            </a:r>
            <a:r>
              <a:rPr lang="en-US" sz="2800" dirty="0">
                <a:solidFill>
                  <a:schemeClr val="tx1"/>
                </a:solidFill>
                <a:latin typeface="Twinkl" pitchFamily="50" charset="0"/>
              </a:rPr>
              <a:t> to feed the animals.</a:t>
            </a:r>
            <a:endParaRPr lang="en-GB" sz="2800" dirty="0">
              <a:solidFill>
                <a:schemeClr val="tx1"/>
              </a:solidFill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C88D977D-96B9-4DF8-A620-821B1B0F7F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27984" y="4300913"/>
            <a:ext cx="1152128" cy="230587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2EE2E032-30D4-45C3-9E68-4947DA6870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772816"/>
            <a:ext cx="1944216" cy="5570618"/>
          </a:xfrm>
          <a:prstGeom prst="rect">
            <a:avLst/>
          </a:prstGeom>
        </p:spPr>
      </p:pic>
      <p:sp>
        <p:nvSpPr>
          <p:cNvPr id="14" name="1st">
            <a:extLst>
              <a:ext uri="{FF2B5EF4-FFF2-40B4-BE49-F238E27FC236}">
                <a16:creationId xmlns:a16="http://schemas.microsoft.com/office/drawing/2014/main" xmlns="" id="{CAB43770-2107-46B2-8D9E-B96E83C60D60}"/>
              </a:ext>
            </a:extLst>
          </p:cNvPr>
          <p:cNvSpPr/>
          <p:nvPr/>
        </p:nvSpPr>
        <p:spPr>
          <a:xfrm>
            <a:off x="3995936" y="3356992"/>
            <a:ext cx="4392488" cy="2016224"/>
          </a:xfrm>
          <a:prstGeom prst="wedgeRoundRectCallout">
            <a:avLst>
              <a:gd name="adj1" fmla="val -82527"/>
              <a:gd name="adj2" fmla="val -58436"/>
              <a:gd name="adj3" fmla="val 16667"/>
            </a:avLst>
          </a:prstGeom>
          <a:solidFill>
            <a:schemeClr val="bg1"/>
          </a:solidFill>
          <a:ln w="28575">
            <a:solidFill>
              <a:srgbClr val="0093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winkl" pitchFamily="50" charset="0"/>
              </a:rPr>
              <a:t>I wish we had some </a:t>
            </a:r>
            <a:r>
              <a:rPr lang="en-US" sz="2800" dirty="0">
                <a:solidFill>
                  <a:srgbClr val="2DB6BC"/>
                </a:solidFill>
                <a:latin typeface="Twinkl" pitchFamily="50" charset="0"/>
              </a:rPr>
              <a:t>crumbs</a:t>
            </a:r>
            <a:r>
              <a:rPr lang="en-US" sz="2800" dirty="0">
                <a:solidFill>
                  <a:schemeClr val="tx1"/>
                </a:solidFill>
                <a:latin typeface="Twinkl" pitchFamily="50" charset="0"/>
              </a:rPr>
              <a:t> to feed the animals.</a:t>
            </a:r>
            <a:endParaRPr lang="en-GB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55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33" grpId="0" animBg="1"/>
      <p:bldP spid="1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CC3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">
            <a:extLst>
              <a:ext uri="{FF2B5EF4-FFF2-40B4-BE49-F238E27FC236}">
                <a16:creationId xmlns:a16="http://schemas.microsoft.com/office/drawing/2014/main" xmlns="" id="{A1D5EAB3-CC79-4CB7-A4B9-F8C33FADD249}"/>
              </a:ext>
            </a:extLst>
          </p:cNvPr>
          <p:cNvSpPr/>
          <p:nvPr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blipFill>
            <a:blip r:embed="rId2"/>
            <a:stretch>
              <a:fillRect/>
            </a:stretch>
          </a:blip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8045972" y="227397"/>
            <a:ext cx="1098028" cy="504056"/>
            <a:chOff x="8045972" y="1700808"/>
            <a:chExt cx="1098028" cy="504056"/>
          </a:xfrm>
          <a:solidFill>
            <a:srgbClr val="00938F"/>
          </a:solidFill>
        </p:grpSpPr>
        <p:sp>
          <p:nvSpPr>
            <p:cNvPr id="5" name="Oval 4"/>
            <p:cNvSpPr/>
            <p:nvPr/>
          </p:nvSpPr>
          <p:spPr>
            <a:xfrm>
              <a:off x="8045972" y="1700808"/>
              <a:ext cx="504056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8298000" y="1700808"/>
              <a:ext cx="846000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Apply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55C8ECF-04BD-47FE-81A7-A8086CFC8B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880019"/>
            <a:ext cx="1157872" cy="33187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D640FB67-FE1B-4FF2-BE69-17594421251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880019"/>
            <a:ext cx="1106252" cy="331875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2EE2E032-30D4-45C3-9E68-4947DA6870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568" y="880019"/>
            <a:ext cx="1158288" cy="331875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E8CF098-2B02-4ACF-8CFB-A23B673055E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431" y="2555451"/>
            <a:ext cx="1501249" cy="319597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0A336BAD-22AC-4766-AA12-04246F9C60B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099" y="2549242"/>
            <a:ext cx="1501249" cy="319597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E7393502-29DC-4719-9E83-08608D7FFA1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231" y="2755960"/>
            <a:ext cx="1501249" cy="319597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C2D1B6BE-7797-45D0-8462-42F377C7915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242" y="2144234"/>
            <a:ext cx="1501249" cy="319597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B122202F-6B70-469C-9490-6577E487ACF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090" y="2539397"/>
            <a:ext cx="1501249" cy="319597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C88D977D-96B9-4DF8-A620-821B1B0F7F8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69" y="2755959"/>
            <a:ext cx="1501249" cy="3195977"/>
          </a:xfrm>
          <a:prstGeom prst="rect">
            <a:avLst/>
          </a:prstGeom>
        </p:spPr>
      </p:pic>
      <p:sp>
        <p:nvSpPr>
          <p:cNvPr id="22" name="Rectangle: Rounded Corners 6">
            <a:extLst>
              <a:ext uri="{FF2B5EF4-FFF2-40B4-BE49-F238E27FC236}">
                <a16:creationId xmlns:a16="http://schemas.microsoft.com/office/drawing/2014/main" xmlns="" id="{7E405A8F-5F55-4B27-BAFC-69257B72E5EF}"/>
              </a:ext>
            </a:extLst>
          </p:cNvPr>
          <p:cNvSpPr/>
          <p:nvPr/>
        </p:nvSpPr>
        <p:spPr>
          <a:xfrm>
            <a:off x="684213" y="4581128"/>
            <a:ext cx="7884054" cy="1734868"/>
          </a:xfrm>
          <a:prstGeom prst="roundRect">
            <a:avLst>
              <a:gd name="adj" fmla="val 1003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2000" dirty="0">
                <a:solidFill>
                  <a:schemeClr val="tx1"/>
                </a:solidFill>
                <a:latin typeface="Twinkl" pitchFamily="50" charset="0"/>
              </a:rPr>
              <a:t>The boys smiled as the penguins waddled past them on their way to the sea.</a:t>
            </a:r>
          </a:p>
          <a:p>
            <a:r>
              <a:rPr lang="en-US" sz="2000" dirty="0">
                <a:solidFill>
                  <a:schemeClr val="tx1"/>
                </a:solidFill>
                <a:latin typeface="Twinkl" pitchFamily="50" charset="0"/>
              </a:rPr>
              <a:t>“Those are emperor penguins,” said Jake, nodding wisely. “I read about them in my Antarctica book as well.”</a:t>
            </a:r>
          </a:p>
          <a:p>
            <a:r>
              <a:rPr lang="en-US" sz="2000" dirty="0">
                <a:solidFill>
                  <a:schemeClr val="tx1"/>
                </a:solidFill>
                <a:latin typeface="Twinkl" pitchFamily="50" charset="0"/>
              </a:rPr>
              <a:t>“I love it in Antarctica,” laughed Kit. “I’m having the best time!”</a:t>
            </a:r>
          </a:p>
        </p:txBody>
      </p:sp>
    </p:spTree>
    <p:extLst>
      <p:ext uri="{BB962C8B-B14F-4D97-AF65-F5344CB8AC3E}">
        <p14:creationId xmlns:p14="http://schemas.microsoft.com/office/powerpoint/2010/main" val="22096310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CCBADE49-ECC1-418F-A795-17D8AB5563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3356992"/>
            <a:ext cx="1380734" cy="293941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0E3F4EC9-379B-4E4D-8105-DE8D57C022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9592" y="3861048"/>
            <a:ext cx="971600" cy="2324155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 bwMode="auto">
          <a:xfrm>
            <a:off x="447759" y="5345661"/>
            <a:ext cx="8220075" cy="993775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9pPr>
          </a:lstStyle>
          <a:p>
            <a:r>
              <a:rPr lang="en-GB" altLang="en-US" sz="2000" b="0" dirty="0">
                <a:latin typeface="+mn-lt"/>
              </a:rPr>
              <a:t>The adventure continues next lesson!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5F387FAB-2940-4988-8E65-FF419658FDD6}"/>
              </a:ext>
            </a:extLst>
          </p:cNvPr>
          <p:cNvSpPr txBox="1"/>
          <p:nvPr/>
        </p:nvSpPr>
        <p:spPr>
          <a:xfrm>
            <a:off x="1547664" y="1052736"/>
            <a:ext cx="604867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/>
              <a:t>Today, we have learnt to identify different ways of spelling the /m/ sound.</a:t>
            </a:r>
            <a:endParaRPr lang="en-GB" sz="2400" dirty="0">
              <a:ln w="57150">
                <a:noFill/>
              </a:ln>
              <a:latin typeface="Twinkl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022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peech Bubble">
            <a:extLst>
              <a:ext uri="{FF2B5EF4-FFF2-40B4-BE49-F238E27FC236}">
                <a16:creationId xmlns:a16="http://schemas.microsoft.com/office/drawing/2014/main" xmlns="" id="{AB6F159F-735F-465C-A86F-7DB4A3AA22C9}"/>
              </a:ext>
            </a:extLst>
          </p:cNvPr>
          <p:cNvSpPr/>
          <p:nvPr/>
        </p:nvSpPr>
        <p:spPr>
          <a:xfrm>
            <a:off x="917365" y="982471"/>
            <a:ext cx="7126683" cy="752475"/>
          </a:xfrm>
          <a:prstGeom prst="wedgeRoundRectCallout">
            <a:avLst>
              <a:gd name="adj1" fmla="val 38990"/>
              <a:gd name="adj2" fmla="val 101573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Now, let’s write them with the magic pencil.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2B29C963-2E35-476D-A945-C532D94E77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058988"/>
            <a:ext cx="1296988" cy="403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ABA900EE-239D-475D-BE60-64234F03CD8F}"/>
              </a:ext>
            </a:extLst>
          </p:cNvPr>
          <p:cNvGrpSpPr/>
          <p:nvPr/>
        </p:nvGrpSpPr>
        <p:grpSpPr>
          <a:xfrm>
            <a:off x="6696236" y="227397"/>
            <a:ext cx="2447764" cy="504056"/>
            <a:chOff x="6696236" y="1700808"/>
            <a:chExt cx="2447764" cy="504056"/>
          </a:xfrm>
          <a:solidFill>
            <a:srgbClr val="00938F"/>
          </a:solidFill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xmlns="" id="{4D117DAC-3D8B-4C93-9620-80DA81A3B88C}"/>
                </a:ext>
              </a:extLst>
            </p:cNvPr>
            <p:cNvSpPr/>
            <p:nvPr/>
          </p:nvSpPr>
          <p:spPr>
            <a:xfrm>
              <a:off x="6696236" y="1700808"/>
              <a:ext cx="504056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xmlns="" id="{E8D6C97F-AC6D-4ACF-A00A-AC36783DB863}"/>
                </a:ext>
              </a:extLst>
            </p:cNvPr>
            <p:cNvSpPr/>
            <p:nvPr/>
          </p:nvSpPr>
          <p:spPr>
            <a:xfrm>
              <a:off x="6948264" y="1700808"/>
              <a:ext cx="2195736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Revisit and Review</a:t>
              </a:r>
            </a:p>
          </p:txBody>
        </p:sp>
      </p:grpSp>
      <p:grpSp>
        <p:nvGrpSpPr>
          <p:cNvPr id="19" name="The write action">
            <a:extLst>
              <a:ext uri="{FF2B5EF4-FFF2-40B4-BE49-F238E27FC236}">
                <a16:creationId xmlns:a16="http://schemas.microsoft.com/office/drawing/2014/main" xmlns="" id="{7574A7B9-5FF5-45C3-8C16-A1CACDD27218}"/>
              </a:ext>
            </a:extLst>
          </p:cNvPr>
          <p:cNvGrpSpPr/>
          <p:nvPr/>
        </p:nvGrpSpPr>
        <p:grpSpPr>
          <a:xfrm>
            <a:off x="6948264" y="5517232"/>
            <a:ext cx="1544636" cy="720728"/>
            <a:chOff x="2761870" y="5445267"/>
            <a:chExt cx="1544636" cy="720728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xmlns="" id="{4126EF29-F145-44DF-BC2A-DA89047CEC1C}"/>
                </a:ext>
              </a:extLst>
            </p:cNvPr>
            <p:cNvSpPr/>
            <p:nvPr/>
          </p:nvSpPr>
          <p:spPr bwMode="auto">
            <a:xfrm>
              <a:off x="2761870" y="5578617"/>
              <a:ext cx="1098550" cy="433387"/>
            </a:xfrm>
            <a:prstGeom prst="roundRect">
              <a:avLst>
                <a:gd name="adj" fmla="val 50000"/>
              </a:avLst>
            </a:prstGeom>
            <a:solidFill>
              <a:srgbClr val="009386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GB" b="1" dirty="0">
                  <a:latin typeface="Twinkl" pitchFamily="2" charset="77"/>
                </a:rPr>
                <a:t>Play</a:t>
              </a: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xmlns="" id="{FA14BCEE-9B12-4BE4-BE2F-AE1C6FCDD2AD}"/>
                </a:ext>
              </a:extLst>
            </p:cNvPr>
            <p:cNvSpPr/>
            <p:nvPr/>
          </p:nvSpPr>
          <p:spPr bwMode="auto">
            <a:xfrm>
              <a:off x="3587367" y="5445270"/>
              <a:ext cx="719138" cy="720725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0093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27" name="Picture 11">
              <a:extLst>
                <a:ext uri="{FF2B5EF4-FFF2-40B4-BE49-F238E27FC236}">
                  <a16:creationId xmlns:a16="http://schemas.microsoft.com/office/drawing/2014/main" xmlns="" id="{3A32EC0D-D34F-42AC-B1D2-89DFE4711A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2835" y="5445267"/>
              <a:ext cx="503671" cy="502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7E0DF7A6-7841-41A1-8CF4-A785338F32FE}"/>
              </a:ext>
            </a:extLst>
          </p:cNvPr>
          <p:cNvSpPr/>
          <p:nvPr/>
        </p:nvSpPr>
        <p:spPr>
          <a:xfrm>
            <a:off x="5358578" y="2473568"/>
            <a:ext cx="1372492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6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Twinkl" pitchFamily="2" charset="77"/>
              </a:rPr>
              <a:t>b</a:t>
            </a:r>
            <a:endParaRPr lang="en-GB" sz="16600" b="1" dirty="0">
              <a:latin typeface="Twinkl" pitchFamily="2" charset="77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3798B563-5D3A-4BDD-A731-6A532451503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805" y="2338905"/>
            <a:ext cx="710150" cy="707937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3338A4DA-861B-4510-A5F6-26919A0B0D66}"/>
              </a:ext>
            </a:extLst>
          </p:cNvPr>
          <p:cNvSpPr/>
          <p:nvPr/>
        </p:nvSpPr>
        <p:spPr>
          <a:xfrm>
            <a:off x="3635896" y="2492896"/>
            <a:ext cx="1989647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6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Twinkl" pitchFamily="2" charset="77"/>
              </a:rPr>
              <a:t>m</a:t>
            </a:r>
            <a:endParaRPr lang="en-GB" sz="16600" b="1" dirty="0">
              <a:latin typeface="Twinkl" pitchFamily="2" charset="77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C54B09F1-03CE-418F-8BA5-C5E07DE5A5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652" y="3018335"/>
            <a:ext cx="710150" cy="707937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5E0141A6-780E-4B27-85E3-9DD19ABC39CD}"/>
              </a:ext>
            </a:extLst>
          </p:cNvPr>
          <p:cNvSpPr/>
          <p:nvPr/>
        </p:nvSpPr>
        <p:spPr>
          <a:xfrm>
            <a:off x="2979815" y="2485958"/>
            <a:ext cx="846707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6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Twinkl" pitchFamily="2" charset="77"/>
              </a:rPr>
              <a:t>i</a:t>
            </a:r>
            <a:endParaRPr lang="en-GB" sz="16600" b="1" dirty="0">
              <a:latin typeface="Twinkl" pitchFamily="2" charset="77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B4FE1882-52C2-4FF9-99D7-CF1C96F943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840" y="2924426"/>
            <a:ext cx="710150" cy="70793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9222BCA5-8001-4DB5-A026-74EE61022A3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306" y="2528208"/>
            <a:ext cx="710150" cy="707937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EBD7D83C-82A2-4016-A5B9-E48537262AB6}"/>
              </a:ext>
            </a:extLst>
          </p:cNvPr>
          <p:cNvSpPr/>
          <p:nvPr/>
        </p:nvSpPr>
        <p:spPr>
          <a:xfrm>
            <a:off x="2269665" y="2485958"/>
            <a:ext cx="848309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6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Twinkl" pitchFamily="2" charset="77"/>
              </a:rPr>
              <a:t>l</a:t>
            </a:r>
            <a:endParaRPr lang="en-GB" sz="16600" b="1" dirty="0">
              <a:latin typeface="Twinkl" pitchFamily="2" charset="77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4F3A9C16-0A37-436B-9206-F9A0BB5EA5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042" y="2429580"/>
            <a:ext cx="710150" cy="707937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7897DBD0-27F3-4273-9873-524D634A3D64}"/>
              </a:ext>
            </a:extLst>
          </p:cNvPr>
          <p:cNvSpPr/>
          <p:nvPr/>
        </p:nvSpPr>
        <p:spPr>
          <a:xfrm>
            <a:off x="1229546" y="2485958"/>
            <a:ext cx="1170513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6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Twinkl" pitchFamily="2" charset="77"/>
              </a:rPr>
              <a:t>c</a:t>
            </a:r>
            <a:endParaRPr lang="en-GB" sz="16600" b="1" dirty="0">
              <a:latin typeface="Twinkl" pitchFamily="2" charset="77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F2ACF3AE-1EB6-4466-8BED-83D886637C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649" y="2987785"/>
            <a:ext cx="710150" cy="707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083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7037E-6 L -0.01389 -0.00601 L -0.02865 -0.00601 L -0.05087 0.00255 L -0.06111 0.02963 L -0.06563 0.06181 L -0.06198 0.09375 L -0.05278 0.10857 L -0.04167 0.11736 L -0.02222 0.11736 L -0.00556 0.10741 L 0.00468 0.09885 " pathEditMode="relative" rAng="0" ptsTypes="AAAAAAAAAAAA">
                                      <p:cBhvr>
                                        <p:cTn id="1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56" y="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7037E-6 L -0.0033 0.17616 C -0.0033 0.17663 -0.00035 0.19213 0.00347 0.19306 C 0.00729 0.19375 0.01111 0.1919 0.01493 0.19144 C 0.01944 0.18936 0.01753 0.19098 0.02083 0.18681 " pathEditMode="relative" ptsTypes="AAAAA">
                                      <p:cBhvr>
                                        <p:cTn id="21" dur="2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6.93889E-18 L -0.0026 0.10116 C -0.00174 0.10486 -0.00122 0.10879 -2.77778E-7 0.11227 C 0.00052 0.11342 0.00156 0.11389 0.00191 0.11481 C 0.00243 0.11597 0.00208 0.11759 0.00278 0.11852 C 0.00347 0.11944 0.00469 0.11944 0.00556 0.11991 C 0.00712 0.11967 0.01736 0.11875 0.01944 0.11597 L 0.02049 0.11481 " pathEditMode="relative" ptsTypes="AAAAAAAA">
                                      <p:cBhvr>
                                        <p:cTn id="3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900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0"/>
                            </p:stCondLst>
                            <p:childTnLst>
                              <p:par>
                                <p:cTn id="42" presetID="10" presetClass="exit" presetSubtype="0" fill="hold" nodeType="after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11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1600"/>
                            </p:stCondLst>
                            <p:childTnLst>
                              <p:par>
                                <p:cTn id="5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44444E-6 L -0.00087 0.1162 L 0.00851 0.02523 C 0.00938 0.02361 0.01024 0.02199 0.01094 0.02013 C 0.01198 0.01759 0.01059 0.0162 0.01424 0.01458 L 0.01702 0.01319 C 0.01893 0.01064 0.01702 0.01296 0.01945 0.01134 C 0.01997 0.01088 0.02031 0.01041 0.02084 0.00995 C 0.02136 0.00972 0.02188 0.00972 0.02222 0.00949 C 0.02327 0.00856 0.02396 0.0074 0.02518 0.00694 C 0.02604 0.00648 0.02709 0.00625 0.02795 0.00555 C 0.02847 0.00509 0.02882 0.00463 0.02934 0.00439 C 0.03021 0.0037 0.03229 0.003 0.03229 0.00324 C 0.03455 0.00115 0.03316 0.00208 0.03646 0.00046 L 0.03924 -0.0007 L 0.04028 -0.0007 L 0.04028 -0.00047 C 0.04167 -0.00093 0.04306 -0.00116 0.04462 -0.00139 C 0.04549 -0.00162 0.04636 -0.00186 0.0474 -0.00186 C 0.05 -0.00186 0.05278 -0.00162 0.05538 -0.00139 C 0.05938 0.00046 0.05747 -0.00093 0.06111 0.00254 L 0.0625 0.0037 C 0.06268 0.00439 0.06268 0.00509 0.06302 0.00555 L 0.06441 0.0074 L 0.06545 0.11828 L 0.07622 0.02083 C 0.07726 0.01921 0.07813 0.01759 0.07917 0.01643 C 0.08004 0.01527 0.08108 0.01458 0.08195 0.01388 C 0.08386 0.01226 0.08281 0.01273 0.08472 0.01203 C 0.08698 0.00902 0.08438 0.01203 0.08715 0.00995 C 0.09028 0.00763 0.09011 0.00671 0.09375 0.00509 L 0.0967 0.0037 L 0.09809 0.003 C 0.1 0.00069 0.09827 0.00231 0.10226 0.00115 C 0.10521 0.00046 0.10209 0.00046 0.10573 4.44444E-6 C 0.10747 -0.00047 0.1092 -0.00047 0.11094 -0.0007 C 0.11215 -0.00116 0.11545 -0.00186 0.11649 -0.00186 C 0.11702 -0.00186 0.11754 -0.00162 0.11806 -0.00139 C 0.11858 -0.00116 0.11927 -0.00093 0.11979 -0.0007 C 0.12084 0.00023 0.12188 0.00069 0.12274 0.00185 C 0.12309 0.00231 0.12344 0.00254 0.12361 0.003 C 0.12483 0.00509 0.1257 0.00717 0.12656 0.00949 C 0.12674 0.00995 0.12674 0.01064 0.12691 0.01134 C 0.12726 0.01666 0.12709 0.01805 0.12795 0.02199 C 0.1283 0.02338 0.12882 0.02592 0.12882 0.02615 C 0.12917 0.02963 0.12934 0.0324 0.12986 0.03588 C 0.13004 0.03703 0.13021 0.03796 0.13021 0.03912 L 0.12986 0.05625 L 0.12882 0.10115 C 0.12882 0.10138 0.12934 0.10972 0.13021 0.11064 C 0.13073 0.11111 0.13125 0.11134 0.13177 0.1118 C 0.13247 0.11273 0.1342 0.1155 0.13559 0.1162 C 0.13629 0.11666 0.13715 0.11666 0.13785 0.11689 C 0.1408 0.11666 0.14393 0.11666 0.14688 0.1162 C 0.14792 0.1162 0.14913 0.1155 0.15018 0.11504 C 0.15278 0.11412 0.15139 0.11481 0.15313 0.11365 " pathEditMode="relative" rAng="0" ptsTypes="AAAAAAAAAAAAAAAAAAAAAAAAAAAAAAAAAAAAAAAAAAAAAAAAAAAAAAAA">
                                      <p:cBhvr>
                                        <p:cTn id="51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04" y="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460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1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600"/>
                            </p:stCondLst>
                            <p:childTnLst>
                              <p:par>
                                <p:cTn id="6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7.40741E-7 L -0.00174 0.19745 L 0.00468 0.10972 L 0.025 0.08125 L 0.04913 0.07523 L 0.06024 0.08264 L 0.06666 0.10347 L 0.06857 0.15023 L 0.0592 0.1875 L 0.04166 0.19606 L 0.01857 0.19005 L 0.00191 0.17893 " pathEditMode="relative" rAng="0" ptsTypes="AAAAAAAAAAAA">
                                      <p:cBhvr>
                                        <p:cTn id="62" dur="2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3" y="9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8350"/>
                            </p:stCondLst>
                            <p:childTnLst>
                              <p:par>
                                <p:cTn id="6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peech Bubble">
            <a:extLst>
              <a:ext uri="{FF2B5EF4-FFF2-40B4-BE49-F238E27FC236}">
                <a16:creationId xmlns:a16="http://schemas.microsoft.com/office/drawing/2014/main" xmlns="" id="{AB6F159F-735F-465C-A86F-7DB4A3AA22C9}"/>
              </a:ext>
            </a:extLst>
          </p:cNvPr>
          <p:cNvSpPr/>
          <p:nvPr/>
        </p:nvSpPr>
        <p:spPr>
          <a:xfrm>
            <a:off x="917365" y="982471"/>
            <a:ext cx="7126683" cy="752475"/>
          </a:xfrm>
          <a:prstGeom prst="wedgeRoundRectCallout">
            <a:avLst>
              <a:gd name="adj1" fmla="val 38990"/>
              <a:gd name="adj2" fmla="val 101573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Now, let’s write them with the magic pencil.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2B29C963-2E35-476D-A945-C532D94E77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058988"/>
            <a:ext cx="1296988" cy="403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C5EB707D-C7C5-4825-9BDF-88D0F031061E}"/>
              </a:ext>
            </a:extLst>
          </p:cNvPr>
          <p:cNvGrpSpPr/>
          <p:nvPr/>
        </p:nvGrpSpPr>
        <p:grpSpPr>
          <a:xfrm>
            <a:off x="6696236" y="227397"/>
            <a:ext cx="2447764" cy="504056"/>
            <a:chOff x="6696236" y="1700808"/>
            <a:chExt cx="2447764" cy="504056"/>
          </a:xfrm>
          <a:solidFill>
            <a:srgbClr val="00938F"/>
          </a:solidFill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xmlns="" id="{43C209DB-2DD4-4CCF-9FB7-1E146EE26441}"/>
                </a:ext>
              </a:extLst>
            </p:cNvPr>
            <p:cNvSpPr/>
            <p:nvPr/>
          </p:nvSpPr>
          <p:spPr>
            <a:xfrm>
              <a:off x="6696236" y="1700808"/>
              <a:ext cx="504056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xmlns="" id="{343E5A68-D265-4767-AE99-37ACC8B14DF4}"/>
                </a:ext>
              </a:extLst>
            </p:cNvPr>
            <p:cNvSpPr/>
            <p:nvPr/>
          </p:nvSpPr>
          <p:spPr>
            <a:xfrm>
              <a:off x="6948264" y="1700808"/>
              <a:ext cx="2195736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Revisit and Review</a:t>
              </a:r>
            </a:p>
          </p:txBody>
        </p:sp>
      </p:grpSp>
      <p:grpSp>
        <p:nvGrpSpPr>
          <p:cNvPr id="22" name="The write action">
            <a:extLst>
              <a:ext uri="{FF2B5EF4-FFF2-40B4-BE49-F238E27FC236}">
                <a16:creationId xmlns:a16="http://schemas.microsoft.com/office/drawing/2014/main" xmlns="" id="{23BA2351-65F6-419B-994E-326789F45525}"/>
              </a:ext>
            </a:extLst>
          </p:cNvPr>
          <p:cNvGrpSpPr/>
          <p:nvPr/>
        </p:nvGrpSpPr>
        <p:grpSpPr>
          <a:xfrm>
            <a:off x="6948264" y="5517232"/>
            <a:ext cx="1544636" cy="720728"/>
            <a:chOff x="2761870" y="5445267"/>
            <a:chExt cx="1544636" cy="720728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xmlns="" id="{228E5CE5-86C2-4EC0-BD1A-2109490CB9CA}"/>
                </a:ext>
              </a:extLst>
            </p:cNvPr>
            <p:cNvSpPr/>
            <p:nvPr/>
          </p:nvSpPr>
          <p:spPr bwMode="auto">
            <a:xfrm>
              <a:off x="2761870" y="5578617"/>
              <a:ext cx="1098550" cy="433387"/>
            </a:xfrm>
            <a:prstGeom prst="roundRect">
              <a:avLst>
                <a:gd name="adj" fmla="val 50000"/>
              </a:avLst>
            </a:prstGeom>
            <a:solidFill>
              <a:srgbClr val="009386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GB" b="1" dirty="0">
                  <a:latin typeface="Twinkl" pitchFamily="2" charset="77"/>
                </a:rPr>
                <a:t>Play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xmlns="" id="{96474B8C-79F1-4DE2-AA53-C66FD2D7E3AE}"/>
                </a:ext>
              </a:extLst>
            </p:cNvPr>
            <p:cNvSpPr/>
            <p:nvPr/>
          </p:nvSpPr>
          <p:spPr bwMode="auto">
            <a:xfrm>
              <a:off x="3587367" y="5445270"/>
              <a:ext cx="719138" cy="720725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0093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28" name="Picture 11">
              <a:extLst>
                <a:ext uri="{FF2B5EF4-FFF2-40B4-BE49-F238E27FC236}">
                  <a16:creationId xmlns:a16="http://schemas.microsoft.com/office/drawing/2014/main" xmlns="" id="{40C7B20D-7013-4459-A272-F112A150E7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2835" y="5445267"/>
              <a:ext cx="503671" cy="502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2BC8EE09-00CB-41CF-A997-BFBF3A48EE09}"/>
              </a:ext>
            </a:extLst>
          </p:cNvPr>
          <p:cNvSpPr/>
          <p:nvPr/>
        </p:nvSpPr>
        <p:spPr>
          <a:xfrm>
            <a:off x="5600686" y="2492896"/>
            <a:ext cx="1372492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6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Twinkl" pitchFamily="2" charset="77"/>
              </a:rPr>
              <a:t>b</a:t>
            </a:r>
            <a:endParaRPr lang="en-GB" sz="16600" b="1" dirty="0">
              <a:latin typeface="Twinkl" pitchFamily="2" charset="77"/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1B762AE5-C662-42D6-A5E9-010BF1DFA0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913" y="2358233"/>
            <a:ext cx="710150" cy="707937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112BC129-B362-4A65-8DA1-CC90449E4013}"/>
              </a:ext>
            </a:extLst>
          </p:cNvPr>
          <p:cNvSpPr/>
          <p:nvPr/>
        </p:nvSpPr>
        <p:spPr>
          <a:xfrm>
            <a:off x="3851920" y="2492896"/>
            <a:ext cx="1989647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6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Twinkl" pitchFamily="2" charset="77"/>
              </a:rPr>
              <a:t>m</a:t>
            </a:r>
            <a:endParaRPr lang="en-GB" sz="16600" b="1" dirty="0">
              <a:latin typeface="Twinkl" pitchFamily="2" charset="77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9C977679-E75E-444F-BA42-31635EF65F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676" y="3018335"/>
            <a:ext cx="710150" cy="707937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285769E8-F8EC-4D2E-825E-D84D0A1129BD}"/>
              </a:ext>
            </a:extLst>
          </p:cNvPr>
          <p:cNvSpPr/>
          <p:nvPr/>
        </p:nvSpPr>
        <p:spPr>
          <a:xfrm>
            <a:off x="2720967" y="2492896"/>
            <a:ext cx="1409360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6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Twinkl" pitchFamily="2" charset="77"/>
              </a:rPr>
              <a:t>u</a:t>
            </a:r>
            <a:endParaRPr lang="en-GB" sz="16600" b="1" dirty="0">
              <a:latin typeface="Twinkl" pitchFamily="2" charset="77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07A6ED7C-C84D-4BD3-ABC6-F58F2BD1F9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572" y="2934883"/>
            <a:ext cx="710150" cy="707937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82CA5F0A-8D19-444E-BF84-6BE7008F8036}"/>
              </a:ext>
            </a:extLst>
          </p:cNvPr>
          <p:cNvSpPr/>
          <p:nvPr/>
        </p:nvSpPr>
        <p:spPr>
          <a:xfrm>
            <a:off x="1600993" y="2482425"/>
            <a:ext cx="1415772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6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Twinkl" pitchFamily="2" charset="77"/>
              </a:rPr>
              <a:t>h</a:t>
            </a:r>
            <a:endParaRPr lang="en-GB" sz="16600" b="1" dirty="0">
              <a:latin typeface="Twinkl" pitchFamily="2" charset="77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4C4D37EF-B847-417D-9A6F-473F65C71A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390" y="2454236"/>
            <a:ext cx="710150" cy="707937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454F3F55-2525-4673-BBE2-A7E9BA010288}"/>
              </a:ext>
            </a:extLst>
          </p:cNvPr>
          <p:cNvSpPr/>
          <p:nvPr/>
        </p:nvSpPr>
        <p:spPr>
          <a:xfrm>
            <a:off x="873015" y="2466441"/>
            <a:ext cx="1015021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6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Twinkl" pitchFamily="2" charset="77"/>
              </a:rPr>
              <a:t>t</a:t>
            </a:r>
            <a:endParaRPr lang="en-GB" sz="16600" b="1" dirty="0">
              <a:latin typeface="Twinkl" pitchFamily="2" charset="77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1A88DF28-8843-4673-B425-19EAE2059C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240" y="2640523"/>
            <a:ext cx="710150" cy="70793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40DC1BCA-0F15-4D55-B716-A596954BB3F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19" y="2948298"/>
            <a:ext cx="710150" cy="707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906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85185E-6 L -0.00191 0.15208 C -0.00191 0.15463 -0.00191 0.15717 -0.00156 0.15972 C -0.00139 0.16065 -0.00104 0.16134 -0.00052 0.1618 C 0.00035 0.1625 0.00313 0.16342 0.00434 0.16366 C 0.00504 0.16412 0.00556 0.16481 0.00625 0.16504 C 0.00764 0.16551 0.01024 0.16643 0.01024 0.16666 C 0.01389 0.1662 0.01771 0.16597 0.02153 0.16574 C 0.02205 0.16551 0.02274 0.16528 0.02344 0.16504 C 0.02431 0.16481 0.025 0.16458 0.02587 0.16435 C 0.03004 0.16065 0.02465 0.16504 0.02882 0.1625 C 0.02934 0.16204 0.02969 0.16157 0.03021 0.16111 C 0.03229 0.15972 0.03143 0.16157 0.03229 0.15926 " pathEditMode="relative" rAng="0" ptsTypes="AAAAAAAAAAAAA">
                                      <p:cBhvr>
                                        <p:cTn id="10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0" y="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0.05746 -0.0011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5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0"/>
                            </p:stCondLst>
                            <p:childTnLst>
                              <p:par>
                                <p:cTn id="3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38889E-6 -4.44444E-6 L -0.00504 0.20625 L 0.00155 0.12084 C 0.00242 0.11806 0.00294 0.11482 0.00416 0.11204 C 0.00468 0.11065 0.00572 0.10973 0.00659 0.10857 C 0.00815 0.10695 0.00919 0.10625 0.01076 0.10533 L 0.02846 0.08959 L 0.0361 0.08727 C 0.03749 0.08681 0.03888 0.08635 0.04027 0.08612 C 0.04322 0.08565 0.04635 0.08542 0.04947 0.08519 C 0.05121 0.08542 0.05294 0.08542 0.05451 0.08612 C 0.05555 0.08658 0.05607 0.08774 0.05711 0.08843 C 0.0578 0.08889 0.05867 0.08912 0.05954 0.08959 C 0.06006 0.09028 0.06076 0.09098 0.06128 0.0919 C 0.0618 0.09283 0.06232 0.09399 0.06284 0.09514 C 0.06371 0.09676 0.06458 0.09815 0.06544 0.09954 C 0.06683 0.10556 0.06631 0.10186 0.06631 0.11088 L 0.06128 0.18936 C 0.06215 0.19237 0.06301 0.19537 0.06371 0.19838 C 0.06405 0.19931 0.06388 0.20093 0.06458 0.20162 C 0.06544 0.20255 0.06683 0.20232 0.06787 0.20278 L 0.08315 0.20162 " pathEditMode="relative" ptsTypes="AAAAAAAAAAAAAAAAAAAAAA">
                                      <p:cBhvr>
                                        <p:cTn id="32" dur="2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25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75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250"/>
                            </p:stCondLst>
                            <p:childTnLst>
                              <p:par>
                                <p:cTn id="4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81481E-6 L -0.00087 0.09745 L 0.00365 0.12106 L 0.02309 0.12731 L 0.04445 0.11481 L 0.06927 0.08518 L 0.07118 0.00486 L 0.06841 0.11481 L 0.07674 0.12476 L 0.09254 0.12222 " pathEditMode="relative" rAng="0" ptsTypes="AAAAAAAAAA">
                                      <p:cBhvr>
                                        <p:cTn id="4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3" y="6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325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375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4250"/>
                            </p:stCondLst>
                            <p:childTnLst>
                              <p:par>
                                <p:cTn id="5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44444E-6 L -0.00087 0.1162 L 0.00851 0.02523 C 0.00938 0.02361 0.01024 0.02199 0.01094 0.02013 C 0.01198 0.01759 0.01059 0.0162 0.01424 0.01458 L 0.01702 0.01319 C 0.01893 0.01064 0.01702 0.01296 0.01945 0.01134 C 0.01997 0.01088 0.02031 0.01041 0.02084 0.00995 C 0.02136 0.00972 0.02188 0.00972 0.02222 0.00949 C 0.02327 0.00856 0.02396 0.0074 0.02518 0.00694 C 0.02604 0.00648 0.02709 0.00625 0.02795 0.00555 C 0.02847 0.00509 0.02882 0.00463 0.02934 0.00439 C 0.03021 0.0037 0.03229 0.003 0.03229 0.00324 C 0.03455 0.00115 0.03316 0.00208 0.03646 0.00046 L 0.03924 -0.0007 L 0.04028 -0.0007 L 0.04028 -0.00047 C 0.04167 -0.00093 0.04306 -0.00116 0.04462 -0.00139 C 0.04549 -0.00162 0.04636 -0.00186 0.0474 -0.00186 C 0.05 -0.00186 0.05278 -0.00162 0.05538 -0.00139 C 0.05938 0.00046 0.05747 -0.00093 0.06111 0.00254 L 0.0625 0.0037 C 0.06268 0.00439 0.06268 0.00509 0.06302 0.00555 L 0.06441 0.0074 L 0.06545 0.11828 L 0.07622 0.02083 C 0.07726 0.01921 0.07813 0.01759 0.07917 0.01643 C 0.08004 0.01527 0.08108 0.01458 0.08195 0.01388 C 0.08386 0.01226 0.08281 0.01273 0.08472 0.01203 C 0.08698 0.00902 0.08438 0.01203 0.08715 0.00995 C 0.09028 0.00763 0.09011 0.00671 0.09375 0.00509 L 0.0967 0.0037 L 0.09809 0.003 C 0.1 0.00069 0.09827 0.00231 0.10226 0.00115 C 0.10521 0.00046 0.10209 0.00046 0.10573 4.44444E-6 C 0.10747 -0.00047 0.1092 -0.00047 0.11094 -0.0007 C 0.11215 -0.00116 0.11545 -0.00186 0.11649 -0.00186 C 0.11702 -0.00186 0.11754 -0.00162 0.11806 -0.00139 C 0.11858 -0.00116 0.11927 -0.00093 0.11979 -0.0007 C 0.12084 0.00023 0.12188 0.00069 0.12274 0.00185 C 0.12309 0.00231 0.12344 0.00254 0.12361 0.003 C 0.12483 0.00509 0.1257 0.00717 0.12656 0.00949 C 0.12674 0.00995 0.12674 0.01064 0.12691 0.01134 C 0.12726 0.01666 0.12709 0.01805 0.12795 0.02199 C 0.1283 0.02338 0.12882 0.02592 0.12882 0.02615 C 0.12917 0.02963 0.12934 0.0324 0.12986 0.03588 C 0.13004 0.03703 0.13021 0.03796 0.13021 0.03912 L 0.12986 0.05625 L 0.12882 0.10115 C 0.12882 0.10138 0.12934 0.10972 0.13021 0.11064 C 0.13073 0.11111 0.13125 0.11134 0.13177 0.1118 C 0.13247 0.11273 0.1342 0.1155 0.13559 0.1162 C 0.13629 0.11666 0.13715 0.11666 0.13785 0.11689 C 0.1408 0.11666 0.14393 0.11666 0.14688 0.1162 C 0.14792 0.1162 0.14913 0.1155 0.15018 0.11504 C 0.15278 0.11412 0.15139 0.11481 0.15313 0.11365 " pathEditMode="relative" rAng="0" ptsTypes="AAAAAAAAAAAAAAAAAAAAAAAAAAAAAAAAAAAAAAAAAAAAAAAAAAAAAAAA">
                                      <p:cBhvr>
                                        <p:cTn id="54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04" y="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25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775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8250"/>
                            </p:stCondLst>
                            <p:childTnLst>
                              <p:par>
                                <p:cTn id="6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7.40741E-7 L -0.00174 0.19745 L 0.00468 0.10972 L 0.025 0.08125 L 0.04913 0.07523 L 0.06024 0.08264 L 0.06666 0.10347 L 0.06857 0.15023 L 0.0592 0.1875 L 0.04166 0.19606 L 0.01857 0.19005 L 0.00191 0.17893 " pathEditMode="relative" rAng="0" ptsTypes="AAAAAAAAAAAA">
                                      <p:cBhvr>
                                        <p:cTn id="65" dur="2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3" y="9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1000"/>
                            </p:stCondLst>
                            <p:childTnLst>
                              <p:par>
                                <p:cTn id="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peech Bubble">
            <a:extLst>
              <a:ext uri="{FF2B5EF4-FFF2-40B4-BE49-F238E27FC236}">
                <a16:creationId xmlns:a16="http://schemas.microsoft.com/office/drawing/2014/main" xmlns="" id="{AB6F159F-735F-465C-A86F-7DB4A3AA22C9}"/>
              </a:ext>
            </a:extLst>
          </p:cNvPr>
          <p:cNvSpPr/>
          <p:nvPr/>
        </p:nvSpPr>
        <p:spPr>
          <a:xfrm>
            <a:off x="917365" y="982471"/>
            <a:ext cx="7126683" cy="752475"/>
          </a:xfrm>
          <a:prstGeom prst="wedgeRoundRectCallout">
            <a:avLst>
              <a:gd name="adj1" fmla="val 38990"/>
              <a:gd name="adj2" fmla="val 101573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Now, let’s write them with the magic pencil.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2B29C963-2E35-476D-A945-C532D94E77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058988"/>
            <a:ext cx="1296988" cy="403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51B850B7-94D1-465C-B7D0-31003DD61E91}"/>
              </a:ext>
            </a:extLst>
          </p:cNvPr>
          <p:cNvGrpSpPr/>
          <p:nvPr/>
        </p:nvGrpSpPr>
        <p:grpSpPr>
          <a:xfrm>
            <a:off x="6696236" y="227397"/>
            <a:ext cx="2447764" cy="504056"/>
            <a:chOff x="6696236" y="1700808"/>
            <a:chExt cx="2447764" cy="504056"/>
          </a:xfrm>
          <a:solidFill>
            <a:srgbClr val="00938F"/>
          </a:solidFill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xmlns="" id="{A690AAE0-F1EC-499F-8F0F-8FDEF1314EE2}"/>
                </a:ext>
              </a:extLst>
            </p:cNvPr>
            <p:cNvSpPr/>
            <p:nvPr/>
          </p:nvSpPr>
          <p:spPr>
            <a:xfrm>
              <a:off x="6696236" y="1700808"/>
              <a:ext cx="504056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E2731464-369A-4855-91F1-6817D3D462A3}"/>
                </a:ext>
              </a:extLst>
            </p:cNvPr>
            <p:cNvSpPr/>
            <p:nvPr/>
          </p:nvSpPr>
          <p:spPr>
            <a:xfrm>
              <a:off x="6948264" y="1700808"/>
              <a:ext cx="2195736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Revisit and Review</a:t>
              </a:r>
            </a:p>
          </p:txBody>
        </p:sp>
      </p:grpSp>
      <p:grpSp>
        <p:nvGrpSpPr>
          <p:cNvPr id="19" name="The write action">
            <a:extLst>
              <a:ext uri="{FF2B5EF4-FFF2-40B4-BE49-F238E27FC236}">
                <a16:creationId xmlns:a16="http://schemas.microsoft.com/office/drawing/2014/main" xmlns="" id="{DF727B61-9BFB-43E5-A643-0FF863511423}"/>
              </a:ext>
            </a:extLst>
          </p:cNvPr>
          <p:cNvGrpSpPr/>
          <p:nvPr/>
        </p:nvGrpSpPr>
        <p:grpSpPr>
          <a:xfrm>
            <a:off x="6948264" y="5517232"/>
            <a:ext cx="1544636" cy="720728"/>
            <a:chOff x="2761870" y="5445267"/>
            <a:chExt cx="1544636" cy="720728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xmlns="" id="{BE7C0CCD-BACC-4181-ADE4-B8E763BF1C1B}"/>
                </a:ext>
              </a:extLst>
            </p:cNvPr>
            <p:cNvSpPr/>
            <p:nvPr/>
          </p:nvSpPr>
          <p:spPr bwMode="auto">
            <a:xfrm>
              <a:off x="2761870" y="5578617"/>
              <a:ext cx="1098550" cy="433387"/>
            </a:xfrm>
            <a:prstGeom prst="roundRect">
              <a:avLst>
                <a:gd name="adj" fmla="val 50000"/>
              </a:avLst>
            </a:prstGeom>
            <a:solidFill>
              <a:srgbClr val="009386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GB" b="1" dirty="0">
                  <a:latin typeface="Twinkl" pitchFamily="2" charset="77"/>
                </a:rPr>
                <a:t>Play</a:t>
              </a: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xmlns="" id="{1B3682B9-018C-41A7-B9AC-78208714C045}"/>
                </a:ext>
              </a:extLst>
            </p:cNvPr>
            <p:cNvSpPr/>
            <p:nvPr/>
          </p:nvSpPr>
          <p:spPr bwMode="auto">
            <a:xfrm>
              <a:off x="3587367" y="5445270"/>
              <a:ext cx="719138" cy="720725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0093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25" name="Picture 11">
              <a:extLst>
                <a:ext uri="{FF2B5EF4-FFF2-40B4-BE49-F238E27FC236}">
                  <a16:creationId xmlns:a16="http://schemas.microsoft.com/office/drawing/2014/main" xmlns="" id="{7336870C-3A37-40FE-8BDE-02D8525C8E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2835" y="5445267"/>
              <a:ext cx="503671" cy="502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E0E2AAA2-C155-4F36-A144-186648F4E334}"/>
              </a:ext>
            </a:extLst>
          </p:cNvPr>
          <p:cNvSpPr/>
          <p:nvPr/>
        </p:nvSpPr>
        <p:spPr>
          <a:xfrm>
            <a:off x="5076056" y="2276872"/>
            <a:ext cx="1372492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6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Twinkl" pitchFamily="2" charset="77"/>
              </a:rPr>
              <a:t>b</a:t>
            </a:r>
            <a:endParaRPr lang="en-GB" sz="16600" b="1" dirty="0">
              <a:latin typeface="Twinkl" pitchFamily="2" charset="77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837A9EE1-0A0E-4A1D-B560-97E1416DE2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283" y="2142209"/>
            <a:ext cx="710150" cy="707937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3B6FD33B-AAEB-41BD-8759-B36BE33F1AF5}"/>
              </a:ext>
            </a:extLst>
          </p:cNvPr>
          <p:cNvSpPr/>
          <p:nvPr/>
        </p:nvSpPr>
        <p:spPr>
          <a:xfrm>
            <a:off x="3311284" y="2276872"/>
            <a:ext cx="1989647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6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Twinkl" pitchFamily="2" charset="77"/>
              </a:rPr>
              <a:t>m</a:t>
            </a:r>
            <a:endParaRPr lang="en-GB" sz="16600" b="1" dirty="0">
              <a:latin typeface="Twinkl" pitchFamily="2" charset="77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D5244B51-CF8C-4767-AD2B-F3BA7E2D61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040" y="2802311"/>
            <a:ext cx="710150" cy="707937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20EE26DA-66CD-4AED-9A9D-59AA05B23ED9}"/>
              </a:ext>
            </a:extLst>
          </p:cNvPr>
          <p:cNvSpPr/>
          <p:nvPr/>
        </p:nvSpPr>
        <p:spPr>
          <a:xfrm>
            <a:off x="2270772" y="2276872"/>
            <a:ext cx="1314784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6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Twinkl" pitchFamily="2" charset="77"/>
              </a:rPr>
              <a:t>o</a:t>
            </a:r>
            <a:endParaRPr lang="en-GB" sz="16600" b="1" dirty="0">
              <a:latin typeface="Twinkl" pitchFamily="2" charset="77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82251015-2363-4EA3-9F2D-17D1FA6C6F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636912"/>
            <a:ext cx="710150" cy="707937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C8C414FF-A979-FC42-99AE-1466FCAFFEAC}"/>
              </a:ext>
            </a:extLst>
          </p:cNvPr>
          <p:cNvSpPr/>
          <p:nvPr/>
        </p:nvSpPr>
        <p:spPr>
          <a:xfrm>
            <a:off x="1224092" y="2276872"/>
            <a:ext cx="1170513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6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Twinkl" pitchFamily="2" charset="77"/>
              </a:rPr>
              <a:t>c</a:t>
            </a:r>
            <a:endParaRPr lang="en-GB" sz="16600" b="1" dirty="0">
              <a:latin typeface="Twinkl" pitchFamily="2" charset="77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F4C7C8A4-4696-924F-9E53-84E64517DD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212" y="2765397"/>
            <a:ext cx="710150" cy="707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7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7037E-6 L -0.01389 -0.00601 L -0.02865 -0.00601 L -0.05087 0.00255 L -0.06111 0.02963 L -0.06563 0.06181 L -0.06198 0.09375 L -0.05278 0.10857 L -0.04167 0.11736 L -0.02222 0.11736 L -0.00556 0.10741 L 0.00468 0.09885 " pathEditMode="relative" rAng="0" ptsTypes="AAAAAAAAAAAA">
                                      <p:cBhvr>
                                        <p:cTn id="1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56" y="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11111E-6 L 1.11111E-6 0.00023 C -0.00504 -1.11111E-6 -0.01007 0.00023 -0.01511 0.00046 C -0.01563 0.00046 -0.01615 0.00093 -0.01667 0.00116 C -0.01719 0.00139 -0.01754 0.00208 -0.01806 0.00232 C -0.01892 0.00301 -0.01997 0.00301 -0.02083 0.0037 C -0.02986 0.01158 -0.02014 0.00347 -0.02517 0.00695 C -0.0257 0.00718 -0.02604 0.00787 -0.02656 0.0081 C -0.02708 0.00833 -0.02761 0.00833 -0.02795 0.0088 C -0.02899 0.00949 -0.0309 0.01134 -0.0309 0.01158 C -0.03108 0.01181 -0.03142 0.0125 -0.03177 0.0132 C -0.03299 0.01505 -0.03316 0.01505 -0.03455 0.0162 C -0.0349 0.0169 -0.03524 0.01759 -0.03559 0.01829 C -0.03594 0.01875 -0.03663 0.01875 -0.03698 0.01945 C -0.03733 0.02014 -0.03715 0.0213 -0.0375 0.02199 C -0.03802 0.02338 -0.03906 0.02431 -0.03941 0.0257 L -0.0408 0.03148 C -0.04097 0.03218 -0.04115 0.03264 -0.04132 0.03333 C -0.04236 0.03935 -0.04167 0.03681 -0.04323 0.04097 C -0.04323 0.04468 -0.04358 0.04861 -0.04358 0.05232 C -0.04392 0.05926 -0.04375 0.06528 -0.04462 0.07199 C -0.04462 0.07269 -0.04497 0.07361 -0.04497 0.07454 C -0.04497 0.08056 -0.04479 0.08658 -0.04462 0.09283 C -0.04445 0.09375 -0.04445 0.09491 -0.0441 0.09583 C -0.04392 0.09653 -0.0434 0.09722 -0.04323 0.09769 C -0.04306 0.09884 -0.04288 0.1 -0.04271 0.10093 C -0.04236 0.10232 -0.04201 0.10347 -0.04167 0.10486 C -0.04063 0.11111 -0.04115 0.1081 -0.03976 0.11366 C -0.03976 0.11412 -0.03958 0.11505 -0.03941 0.11551 C -0.03906 0.1162 -0.03872 0.11667 -0.03837 0.11736 C -0.03698 0.12107 -0.03924 0.11759 -0.03646 0.12107 C -0.03559 0.12523 -0.03698 0.1213 -0.0342 0.12361 C -0.03368 0.12408 -0.03368 0.125 -0.03316 0.1257 C -0.03125 0.12778 -0.0316 0.12616 -0.02986 0.12755 C -0.02882 0.12824 -0.02813 0.12963 -0.02708 0.13009 C -0.02465 0.13079 -0.0257 0.13033 -0.02379 0.13125 C -0.02205 0.13357 -0.02344 0.13195 -0.02031 0.1331 C -0.01458 0.13542 -0.02101 0.13403 -0.01285 0.13519 L 0.00764 0.13449 C 0.00885 0.13426 0.01024 0.13426 0.01146 0.1338 C 0.0118 0.13357 0.01198 0.13287 0.01233 0.13264 C 0.01354 0.13195 0.01493 0.13171 0.01614 0.13125 C 0.01858 0.13056 0.01736 0.13102 0.01944 0.13009 L 0.02222 0.12755 C 0.02274 0.12708 0.02326 0.12685 0.02378 0.12616 C 0.02604 0.12315 0.02483 0.12431 0.02708 0.12245 C 0.02917 0.11806 0.02812 0.11968 0.02986 0.11736 C 0.03003 0.11644 0.03003 0.11574 0.03038 0.11482 C 0.03055 0.11435 0.03108 0.11412 0.03125 0.11366 C 0.03472 0.10764 0.03177 0.11181 0.03455 0.10787 C 0.03628 0.10093 0.03368 0.11158 0.03611 0.10417 C 0.03646 0.10301 0.03663 0.10162 0.03698 0.10023 L 0.0375 0.09838 C 0.03767 0.09769 0.03785 0.09722 0.03802 0.09653 C 0.03802 0.0956 0.03819 0.09491 0.03837 0.09398 C 0.03871 0.09283 0.03941 0.09028 0.03941 0.09051 C 0.03958 0.08889 0.03993 0.08773 0.03993 0.08634 C 0.03993 0.07593 0.03958 0.06528 0.03941 0.05486 C 0.03941 0.0537 0.03802 0.04884 0.03802 0.04861 C 0.03785 0.04792 0.03767 0.04722 0.0375 0.04653 C 0.03715 0.04607 0.0368 0.04537 0.03646 0.04468 C 0.03611 0.04352 0.03594 0.04213 0.03559 0.04097 L 0.03507 0.03912 C 0.03489 0.03843 0.03472 0.03773 0.03455 0.03727 C 0.03455 0.03634 0.03437 0.03542 0.0342 0.03472 C 0.03368 0.03333 0.03299 0.03241 0.03229 0.03148 L 0.03125 0.02778 C 0.03108 0.02708 0.03108 0.02639 0.0309 0.0257 L 0.02986 0.02384 C 0.02969 0.02315 0.02969 0.02222 0.02934 0.0213 C 0.02899 0.0206 0.02847 0.02014 0.02795 0.01945 C 0.0276 0.01898 0.02743 0.01806 0.02708 0.01759 C 0.02621 0.0162 0.02569 0.01597 0.02465 0.01505 C 0.0243 0.01435 0.02413 0.01366 0.02378 0.0132 C 0.01979 0.00857 0.02222 0.01181 0.01944 0.00995 C 0.0158 0.00764 0.02014 0.00972 0.01667 0.0081 C 0.01632 0.00787 0.01389 0.00533 0.01337 0.00486 C 0.01233 0.0044 0.01146 0.00417 0.01042 0.0037 C 0.00989 0.00347 0.00955 0.00324 0.00903 0.00301 C 0.00833 0.00255 0.00781 0.00208 0.00712 0.00185 C 0.00625 0.00139 0.00521 0.00093 0.00434 0.00046 L 1.11111E-6 -1.11111E-6 Z " pathEditMode="relative" rAng="0" ptsTypes="AAAAAAAAAAAAAAAAAAAAAAAAAAAAAAAAAAAAAAAAAAAAAAAAAAAAAAAAAAAAAAAAAAAAAAAAAAAAAAAAAA">
                                      <p:cBhvr>
                                        <p:cTn id="21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0"/>
                            </p:stCondLst>
                            <p:childTnLst>
                              <p:par>
                                <p:cTn id="3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44444E-6 L -0.00087 0.1162 L 0.00851 0.02523 C 0.00938 0.02361 0.01024 0.02199 0.01094 0.02013 C 0.01198 0.01759 0.01059 0.0162 0.01424 0.01458 L 0.01702 0.01319 C 0.01893 0.01064 0.01702 0.01296 0.01945 0.01134 C 0.01997 0.01088 0.02031 0.01041 0.02084 0.00995 C 0.02136 0.00972 0.02188 0.00972 0.02222 0.00949 C 0.02327 0.00856 0.02396 0.0074 0.02518 0.00694 C 0.02604 0.00648 0.02709 0.00625 0.02795 0.00555 C 0.02847 0.00509 0.02882 0.00463 0.02934 0.00439 C 0.03021 0.0037 0.03229 0.003 0.03229 0.00324 C 0.03455 0.00115 0.03316 0.00208 0.03646 0.00046 L 0.03924 -0.0007 L 0.04028 -0.0007 L 0.04028 -0.00047 C 0.04167 -0.00093 0.04306 -0.00116 0.04462 -0.00139 C 0.04549 -0.00162 0.04636 -0.00186 0.0474 -0.00186 C 0.05 -0.00186 0.05278 -0.00162 0.05538 -0.00139 C 0.05938 0.00046 0.05747 -0.00093 0.06111 0.00254 L 0.0625 0.0037 C 0.06268 0.00439 0.06268 0.00509 0.06302 0.00555 L 0.06441 0.0074 L 0.06545 0.11828 L 0.07622 0.02083 C 0.07726 0.01921 0.07813 0.01759 0.07917 0.01643 C 0.08004 0.01527 0.08108 0.01458 0.08195 0.01388 C 0.08386 0.01226 0.08281 0.01273 0.08472 0.01203 C 0.08698 0.00902 0.08438 0.01203 0.08715 0.00995 C 0.09028 0.00763 0.09011 0.00671 0.09375 0.00509 L 0.0967 0.0037 L 0.09809 0.003 C 0.1 0.00069 0.09827 0.00231 0.10226 0.00115 C 0.10521 0.00046 0.10209 0.00046 0.10573 4.44444E-6 C 0.10747 -0.00047 0.1092 -0.00047 0.11094 -0.0007 C 0.11215 -0.00116 0.11545 -0.00186 0.11649 -0.00186 C 0.11702 -0.00186 0.11754 -0.00162 0.11806 -0.00139 C 0.11858 -0.00116 0.11927 -0.00093 0.11979 -0.0007 C 0.12084 0.00023 0.12188 0.00069 0.12274 0.00185 C 0.12309 0.00231 0.12344 0.00254 0.12361 0.003 C 0.12483 0.00509 0.1257 0.00717 0.12656 0.00949 C 0.12674 0.00995 0.12674 0.01064 0.12691 0.01134 C 0.12726 0.01666 0.12709 0.01805 0.12795 0.02199 C 0.1283 0.02338 0.12882 0.02592 0.12882 0.02615 C 0.12917 0.02963 0.12934 0.0324 0.12986 0.03588 C 0.13004 0.03703 0.13021 0.03796 0.13021 0.03912 L 0.12986 0.05625 L 0.12882 0.10115 C 0.12882 0.10138 0.12934 0.10972 0.13021 0.11064 C 0.13073 0.11111 0.13125 0.11134 0.13177 0.1118 C 0.13247 0.11273 0.1342 0.1155 0.13559 0.1162 C 0.13629 0.11666 0.13715 0.11666 0.13785 0.11689 C 0.1408 0.11666 0.14393 0.11666 0.14688 0.1162 C 0.14792 0.1162 0.14913 0.1155 0.15018 0.11504 C 0.15278 0.11412 0.15139 0.11481 0.15313 0.11365 " pathEditMode="relative" rAng="0" ptsTypes="AAAAAAAAAAAAAAAAAAAAAAAAAAAAAAAAAAAAAAAAAAAAAAAAAAAAAAAA">
                                      <p:cBhvr>
                                        <p:cTn id="32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04" y="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50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500"/>
                            </p:stCondLst>
                            <p:childTnLst>
                              <p:par>
                                <p:cTn id="4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7.40741E-7 L -0.00174 0.19745 L 0.00468 0.10972 L 0.025 0.08125 L 0.04913 0.07523 L 0.06024 0.08264 L 0.06666 0.10347 L 0.06857 0.15023 L 0.0592 0.1875 L 0.04166 0.19606 L 0.01857 0.19005 L 0.00191 0.17893 " pathEditMode="relative" rAng="0" ptsTypes="AAAAAAAAAAAA">
                                      <p:cBhvr>
                                        <p:cTn id="43" dur="2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3" y="9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25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peech Bubble">
            <a:extLst>
              <a:ext uri="{FF2B5EF4-FFF2-40B4-BE49-F238E27FC236}">
                <a16:creationId xmlns:a16="http://schemas.microsoft.com/office/drawing/2014/main" xmlns="" id="{AB6F159F-735F-465C-A86F-7DB4A3AA22C9}"/>
              </a:ext>
            </a:extLst>
          </p:cNvPr>
          <p:cNvSpPr/>
          <p:nvPr/>
        </p:nvSpPr>
        <p:spPr>
          <a:xfrm>
            <a:off x="917365" y="982471"/>
            <a:ext cx="7126683" cy="752475"/>
          </a:xfrm>
          <a:prstGeom prst="wedgeRoundRectCallout">
            <a:avLst>
              <a:gd name="adj1" fmla="val 38990"/>
              <a:gd name="adj2" fmla="val 101573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Now, let’s write them with the magic pencil.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2B29C963-2E35-476D-A945-C532D94E77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058988"/>
            <a:ext cx="1296988" cy="403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58FD76F6-8096-4172-B9E0-E748B8AFB2C1}"/>
              </a:ext>
            </a:extLst>
          </p:cNvPr>
          <p:cNvGrpSpPr/>
          <p:nvPr/>
        </p:nvGrpSpPr>
        <p:grpSpPr>
          <a:xfrm>
            <a:off x="6696236" y="227397"/>
            <a:ext cx="2447764" cy="504056"/>
            <a:chOff x="6696236" y="1700808"/>
            <a:chExt cx="2447764" cy="504056"/>
          </a:xfrm>
          <a:solidFill>
            <a:srgbClr val="00938F"/>
          </a:solidFill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xmlns="" id="{56860B7A-CCA2-4E3C-80F4-5B150203DB8C}"/>
                </a:ext>
              </a:extLst>
            </p:cNvPr>
            <p:cNvSpPr/>
            <p:nvPr/>
          </p:nvSpPr>
          <p:spPr>
            <a:xfrm>
              <a:off x="6696236" y="1700808"/>
              <a:ext cx="504056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C77F9C4C-3217-4C7D-AE78-75FB40312294}"/>
                </a:ext>
              </a:extLst>
            </p:cNvPr>
            <p:cNvSpPr/>
            <p:nvPr/>
          </p:nvSpPr>
          <p:spPr>
            <a:xfrm>
              <a:off x="6948264" y="1700808"/>
              <a:ext cx="2195736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Revisit and Review</a:t>
              </a:r>
            </a:p>
          </p:txBody>
        </p:sp>
      </p:grpSp>
      <p:grpSp>
        <p:nvGrpSpPr>
          <p:cNvPr id="2" name="The write action">
            <a:extLst>
              <a:ext uri="{FF2B5EF4-FFF2-40B4-BE49-F238E27FC236}">
                <a16:creationId xmlns:a16="http://schemas.microsoft.com/office/drawing/2014/main" xmlns="" id="{46859430-5398-4CC9-AA0E-C15037BD6C76}"/>
              </a:ext>
            </a:extLst>
          </p:cNvPr>
          <p:cNvGrpSpPr/>
          <p:nvPr/>
        </p:nvGrpSpPr>
        <p:grpSpPr>
          <a:xfrm>
            <a:off x="6948264" y="5517232"/>
            <a:ext cx="1544636" cy="720728"/>
            <a:chOff x="2761870" y="5445267"/>
            <a:chExt cx="1544636" cy="720728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xmlns="" id="{8B340AE3-0655-42DD-AEFD-71FFC43F0831}"/>
                </a:ext>
              </a:extLst>
            </p:cNvPr>
            <p:cNvSpPr/>
            <p:nvPr/>
          </p:nvSpPr>
          <p:spPr bwMode="auto">
            <a:xfrm>
              <a:off x="2761870" y="5578617"/>
              <a:ext cx="1098550" cy="433387"/>
            </a:xfrm>
            <a:prstGeom prst="roundRect">
              <a:avLst>
                <a:gd name="adj" fmla="val 50000"/>
              </a:avLst>
            </a:prstGeom>
            <a:solidFill>
              <a:srgbClr val="009386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GB" b="1" dirty="0">
                  <a:latin typeface="Twinkl" pitchFamily="2" charset="77"/>
                </a:rPr>
                <a:t>Play</a:t>
              </a: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xmlns="" id="{940225A2-E3E6-42B3-A56F-047A68105409}"/>
                </a:ext>
              </a:extLst>
            </p:cNvPr>
            <p:cNvSpPr/>
            <p:nvPr/>
          </p:nvSpPr>
          <p:spPr bwMode="auto">
            <a:xfrm>
              <a:off x="3587367" y="5445270"/>
              <a:ext cx="719138" cy="720725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0093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24" name="Picture 11">
              <a:extLst>
                <a:ext uri="{FF2B5EF4-FFF2-40B4-BE49-F238E27FC236}">
                  <a16:creationId xmlns:a16="http://schemas.microsoft.com/office/drawing/2014/main" xmlns="" id="{2BFA0DFC-E834-4DC4-891A-B7F12BA354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2835" y="5445267"/>
              <a:ext cx="503671" cy="502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9517F18B-959F-490C-B565-1B21970FFC8F}"/>
              </a:ext>
            </a:extLst>
          </p:cNvPr>
          <p:cNvSpPr/>
          <p:nvPr/>
        </p:nvSpPr>
        <p:spPr>
          <a:xfrm>
            <a:off x="5528441" y="2428495"/>
            <a:ext cx="1372492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6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Twinkl" pitchFamily="2" charset="77"/>
              </a:rPr>
              <a:t>b</a:t>
            </a:r>
            <a:endParaRPr lang="en-GB" sz="16600" b="1" dirty="0">
              <a:latin typeface="Twinkl" pitchFamily="2" charset="77"/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5AC71219-3492-4C14-B27B-46BA06B71F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668" y="2293832"/>
            <a:ext cx="710150" cy="707937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EF149145-A6CF-45E1-8F8B-D38E3ECAF1D2}"/>
              </a:ext>
            </a:extLst>
          </p:cNvPr>
          <p:cNvSpPr/>
          <p:nvPr/>
        </p:nvSpPr>
        <p:spPr>
          <a:xfrm>
            <a:off x="3779912" y="2420888"/>
            <a:ext cx="1989647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6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Twinkl" pitchFamily="2" charset="77"/>
              </a:rPr>
              <a:t>m</a:t>
            </a:r>
            <a:endParaRPr lang="en-GB" sz="16600" b="1" dirty="0">
              <a:latin typeface="Twinkl" pitchFamily="2" charset="77"/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7E4D2E9A-99E1-4A18-A3CC-E6BAD41489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668" y="2946327"/>
            <a:ext cx="710150" cy="707937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07F41954-68A1-4716-8DF5-AA093E9315AE}"/>
              </a:ext>
            </a:extLst>
          </p:cNvPr>
          <p:cNvSpPr/>
          <p:nvPr/>
        </p:nvSpPr>
        <p:spPr>
          <a:xfrm>
            <a:off x="2641495" y="2420888"/>
            <a:ext cx="1409360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6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Twinkl" pitchFamily="2" charset="77"/>
              </a:rPr>
              <a:t>u</a:t>
            </a:r>
            <a:endParaRPr lang="en-GB" sz="16600" b="1" dirty="0">
              <a:latin typeface="Twinkl" pitchFamily="2" charset="77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C83E3336-45A2-4A48-A3C1-DE55ACC42C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100" y="2862875"/>
            <a:ext cx="710150" cy="707937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E320C765-6002-4C5C-979D-CB63F84814BC}"/>
              </a:ext>
            </a:extLst>
          </p:cNvPr>
          <p:cNvSpPr/>
          <p:nvPr/>
        </p:nvSpPr>
        <p:spPr>
          <a:xfrm>
            <a:off x="1839708" y="2420888"/>
            <a:ext cx="1112805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6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Twinkl" pitchFamily="2" charset="77"/>
              </a:rPr>
              <a:t>r</a:t>
            </a:r>
            <a:endParaRPr lang="en-GB" sz="16600" b="1" dirty="0">
              <a:latin typeface="Twinkl" pitchFamily="2" charset="77"/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C4813108-5C76-4544-BAB0-7510F38C052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122" y="2850005"/>
            <a:ext cx="710150" cy="707937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3C6F7315-8764-45CB-BF4B-CFC797691C18}"/>
              </a:ext>
            </a:extLst>
          </p:cNvPr>
          <p:cNvSpPr/>
          <p:nvPr/>
        </p:nvSpPr>
        <p:spPr>
          <a:xfrm>
            <a:off x="863455" y="2410417"/>
            <a:ext cx="1170513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6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Twinkl" pitchFamily="2" charset="77"/>
              </a:rPr>
              <a:t>c</a:t>
            </a:r>
            <a:endParaRPr lang="en-GB" sz="16600" b="1" dirty="0">
              <a:latin typeface="Twinkl" pitchFamily="2" charset="77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BB6BE9A8-ACFA-4302-8219-039F98F19B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558" y="2912244"/>
            <a:ext cx="710150" cy="707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067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7037E-6 L -0.01389 -0.00601 L -0.02865 -0.00601 L -0.05087 0.00255 L -0.06111 0.02963 L -0.06563 0.06181 L -0.06198 0.09375 L -0.05278 0.10857 L -0.04167 0.11736 L -0.02222 0.11736 L -0.00556 0.10741 L 0.00468 0.09885 " pathEditMode="relative" rAng="0" ptsTypes="AAAAAAAAAAAA">
                                      <p:cBhvr>
                                        <p:cTn id="1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56" y="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0.00024 L -0.00035 0.11528 L 0.00417 0.03357 C 0.00538 0.03033 0.00677 0.02709 0.00799 0.02362 C 0.00938 0.01945 0.0092 0.01575 0.01163 0.0125 C 0.0125 0.01158 0.01354 0.01112 0.01441 0.01019 C 0.0151 0.00926 0.01545 0.00811 0.01632 0.00764 C 0.01979 0.00556 0.02361 0.0044 0.02743 0.00278 C 0.0283 0.00232 0.02934 0.00209 0.03021 0.00139 C 0.03264 -0.00069 0.03351 -0.00208 0.03663 -0.00231 C 0.04219 -0.00254 0.04774 -0.00231 0.05347 -0.00231 " pathEditMode="relative" rAng="0" ptsTypes="AAAAAAAAAAA">
                                      <p:cBhvr>
                                        <p:cTn id="21" dur="2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1" y="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25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7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250"/>
                            </p:stCondLst>
                            <p:childTnLst>
                              <p:par>
                                <p:cTn id="3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81481E-6 L -0.00087 0.09745 L 0.00365 0.12106 L 0.02309 0.12731 L 0.04445 0.11481 L 0.06927 0.08518 L 0.07118 0.00486 L 0.06841 0.11481 L 0.07674 0.12476 L 0.09254 0.12222 " pathEditMode="relative" rAng="0" ptsTypes="AAAAAAAAAA">
                                      <p:cBhvr>
                                        <p:cTn id="3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3" y="6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925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75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250"/>
                            </p:stCondLst>
                            <p:childTnLst>
                              <p:par>
                                <p:cTn id="4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44444E-6 L -0.00087 0.1162 L 0.00851 0.02523 C 0.00938 0.02361 0.01024 0.02199 0.01094 0.02013 C 0.01198 0.01759 0.01059 0.0162 0.01424 0.01458 L 0.01702 0.01319 C 0.01893 0.01064 0.01702 0.01296 0.01945 0.01134 C 0.01997 0.01088 0.02031 0.01041 0.02084 0.00995 C 0.02136 0.00972 0.02188 0.00972 0.02222 0.00949 C 0.02327 0.00856 0.02396 0.0074 0.02518 0.00694 C 0.02604 0.00648 0.02709 0.00625 0.02795 0.00555 C 0.02847 0.00509 0.02882 0.00463 0.02934 0.00439 C 0.03021 0.0037 0.03229 0.003 0.03229 0.00324 C 0.03455 0.00115 0.03316 0.00208 0.03646 0.00046 L 0.03924 -0.0007 L 0.04028 -0.0007 L 0.04028 -0.00047 C 0.04167 -0.00093 0.04306 -0.00116 0.04462 -0.00139 C 0.04549 -0.00162 0.04636 -0.00186 0.0474 -0.00186 C 0.05 -0.00186 0.05278 -0.00162 0.05538 -0.00139 C 0.05938 0.00046 0.05747 -0.00093 0.06111 0.00254 L 0.0625 0.0037 C 0.06268 0.00439 0.06268 0.00509 0.06302 0.00555 L 0.06441 0.0074 L 0.06545 0.11828 L 0.07622 0.02083 C 0.07726 0.01921 0.07813 0.01759 0.07917 0.01643 C 0.08004 0.01527 0.08108 0.01458 0.08195 0.01388 C 0.08386 0.01226 0.08281 0.01273 0.08472 0.01203 C 0.08698 0.00902 0.08438 0.01203 0.08715 0.00995 C 0.09028 0.00763 0.09011 0.00671 0.09375 0.00509 L 0.0967 0.0037 L 0.09809 0.003 C 0.1 0.00069 0.09827 0.00231 0.10226 0.00115 C 0.10521 0.00046 0.10209 0.00046 0.10573 4.44444E-6 C 0.10747 -0.00047 0.1092 -0.00047 0.11094 -0.0007 C 0.11215 -0.00116 0.11545 -0.00186 0.11649 -0.00186 C 0.11702 -0.00186 0.11754 -0.00162 0.11806 -0.00139 C 0.11858 -0.00116 0.11927 -0.00093 0.11979 -0.0007 C 0.12084 0.00023 0.12188 0.00069 0.12274 0.00185 C 0.12309 0.00231 0.12344 0.00254 0.12361 0.003 C 0.12483 0.00509 0.1257 0.00717 0.12656 0.00949 C 0.12674 0.00995 0.12674 0.01064 0.12691 0.01134 C 0.12726 0.01666 0.12709 0.01805 0.12795 0.02199 C 0.1283 0.02338 0.12882 0.02592 0.12882 0.02615 C 0.12917 0.02963 0.12934 0.0324 0.12986 0.03588 C 0.13004 0.03703 0.13021 0.03796 0.13021 0.03912 L 0.12986 0.05625 L 0.12882 0.10115 C 0.12882 0.10138 0.12934 0.10972 0.13021 0.11064 C 0.13073 0.11111 0.13125 0.11134 0.13177 0.1118 C 0.13247 0.11273 0.1342 0.1155 0.13559 0.1162 C 0.13629 0.11666 0.13715 0.11666 0.13785 0.11689 C 0.1408 0.11666 0.14393 0.11666 0.14688 0.1162 C 0.14792 0.1162 0.14913 0.1155 0.15018 0.11504 C 0.15278 0.11412 0.15139 0.11481 0.15313 0.11365 " pathEditMode="relative" rAng="0" ptsTypes="AAAAAAAAAAAAAAAAAAAAAAAAAAAAAAAAAAAAAAAAAAAAAAAAAAAAAAAA">
                                      <p:cBhvr>
                                        <p:cTn id="43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04" y="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325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375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4250"/>
                            </p:stCondLst>
                            <p:childTnLst>
                              <p:par>
                                <p:cTn id="5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7.40741E-7 L -0.00174 0.19745 L 0.00468 0.10972 L 0.025 0.08125 L 0.04913 0.07523 L 0.06024 0.08264 L 0.06666 0.10347 L 0.06857 0.15023 L 0.0592 0.1875 L 0.04166 0.19606 L 0.01857 0.19005 L 0.00191 0.17893 " pathEditMode="relative" rAng="0" ptsTypes="AAAAAAAAAAAA">
                                      <p:cBhvr>
                                        <p:cTn id="54" dur="2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3" y="9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rgbClr val="00938F"/>
          </a:solidFill>
        </p:grpSpPr>
        <p:sp>
          <p:nvSpPr>
            <p:cNvPr id="5" name="Oval 4"/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" name="Rectangle 3"/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  <p:sp>
        <p:nvSpPr>
          <p:cNvPr id="7" name="Explosion 2 6"/>
          <p:cNvSpPr/>
          <p:nvPr/>
        </p:nvSpPr>
        <p:spPr>
          <a:xfrm rot="2754781">
            <a:off x="2020614" y="1495115"/>
            <a:ext cx="5634632" cy="5634632"/>
          </a:xfrm>
          <a:prstGeom prst="irregularSeal2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: Rounded Corners 11">
            <a:extLst>
              <a:ext uri="{FF2B5EF4-FFF2-40B4-BE49-F238E27FC236}">
                <a16:creationId xmlns:a16="http://schemas.microsoft.com/office/drawing/2014/main" xmlns="" id="{E72A1580-977E-4A81-BDD6-81944D43756D}"/>
              </a:ext>
            </a:extLst>
          </p:cNvPr>
          <p:cNvSpPr/>
          <p:nvPr/>
        </p:nvSpPr>
        <p:spPr>
          <a:xfrm>
            <a:off x="623469" y="1052513"/>
            <a:ext cx="7857339" cy="936625"/>
          </a:xfrm>
          <a:prstGeom prst="roundRect">
            <a:avLst>
              <a:gd name="adj" fmla="val 1279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Twinkl" pitchFamily="2" charset="0"/>
              </a:rPr>
              <a:t>Today, we are learning to identify different ways of spelling the /m/ sound.</a:t>
            </a:r>
            <a:endParaRPr lang="en-GB" sz="2400" dirty="0">
              <a:solidFill>
                <a:schemeClr val="tx1"/>
              </a:solidFill>
              <a:latin typeface="Twinkl" pitchFamily="50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5E987AE-29CC-468A-A060-0401FA44AF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8636"/>
          <a:stretch/>
        </p:blipFill>
        <p:spPr>
          <a:xfrm>
            <a:off x="2240852" y="2263367"/>
            <a:ext cx="3750660" cy="460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65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EE9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2">
            <a:extLst>
              <a:ext uri="{FF2B5EF4-FFF2-40B4-BE49-F238E27FC236}">
                <a16:creationId xmlns:a16="http://schemas.microsoft.com/office/drawing/2014/main" xmlns="" id="{9C12A669-CF8A-42DF-A727-D3B79063B11D}"/>
              </a:ext>
            </a:extLst>
          </p:cNvPr>
          <p:cNvSpPr/>
          <p:nvPr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blipFill>
            <a:blip r:embed="rId2"/>
            <a:stretch>
              <a:fillRect/>
            </a:stretch>
          </a:blip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32332A1D-9473-484A-8704-228DEA2329B3}"/>
              </a:ext>
            </a:extLst>
          </p:cNvPr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rgbClr val="00938F"/>
          </a:solidFill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9838523A-BBEB-42C6-8A5F-857D74682C60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13607EC7-051B-441F-A84D-930DAF1C2634}"/>
                </a:ext>
              </a:extLst>
            </p:cNvPr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5413B2B-8FE5-410B-B638-1CC6136F00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772816"/>
            <a:ext cx="1042793" cy="30803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3559114-9E04-499A-B492-7E04E80832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700808"/>
            <a:ext cx="1067730" cy="30803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AF2F044-899D-4195-B347-67934D3F432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700808"/>
            <a:ext cx="1322264" cy="3080333"/>
          </a:xfrm>
          <a:prstGeom prst="rect">
            <a:avLst/>
          </a:prstGeom>
        </p:spPr>
      </p:pic>
      <p:sp>
        <p:nvSpPr>
          <p:cNvPr id="10" name="Rectangle: Rounded Corners 6">
            <a:extLst>
              <a:ext uri="{FF2B5EF4-FFF2-40B4-BE49-F238E27FC236}">
                <a16:creationId xmlns:a16="http://schemas.microsoft.com/office/drawing/2014/main" xmlns="" id="{7E405A8F-5F55-4B27-BAFC-69257B72E5EF}"/>
              </a:ext>
            </a:extLst>
          </p:cNvPr>
          <p:cNvSpPr/>
          <p:nvPr/>
        </p:nvSpPr>
        <p:spPr>
          <a:xfrm>
            <a:off x="684213" y="4941168"/>
            <a:ext cx="7884054" cy="1374828"/>
          </a:xfrm>
          <a:prstGeom prst="roundRect">
            <a:avLst>
              <a:gd name="adj" fmla="val 1003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2000" dirty="0">
                <a:solidFill>
                  <a:schemeClr val="tx1"/>
                </a:solidFill>
                <a:latin typeface="Twinkl" pitchFamily="50" charset="0"/>
              </a:rPr>
              <a:t>Kit, Jake and Dan were in Antarctica. They started to walk through the snow to find the South Pole. “I wonder how far it is?” said Dan.</a:t>
            </a:r>
          </a:p>
          <a:p>
            <a:r>
              <a:rPr lang="en-US" sz="2000" dirty="0">
                <a:solidFill>
                  <a:schemeClr val="tx1"/>
                </a:solidFill>
                <a:latin typeface="Twinkl" pitchFamily="50" charset="0"/>
              </a:rPr>
              <a:t>“Well, we’ve seen a signpost so it can’t be too far,” puffed Jake.</a:t>
            </a:r>
            <a:endParaRPr lang="en-GB" sz="2000" dirty="0">
              <a:solidFill>
                <a:schemeClr val="tx1"/>
              </a:solidFill>
              <a:latin typeface="Twinkl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878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EE9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">
            <a:extLst>
              <a:ext uri="{FF2B5EF4-FFF2-40B4-BE49-F238E27FC236}">
                <a16:creationId xmlns:a16="http://schemas.microsoft.com/office/drawing/2014/main" xmlns="" id="{4FF425FB-C4C5-4B04-99FF-157988FAE3BA}"/>
              </a:ext>
            </a:extLst>
          </p:cNvPr>
          <p:cNvSpPr/>
          <p:nvPr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blipFill>
            <a:blip r:embed="rId2"/>
            <a:stretch>
              <a:fillRect/>
            </a:stretch>
          </a:blip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6D24B7CD-E3BE-483B-8C04-7F9B0658C939}"/>
              </a:ext>
            </a:extLst>
          </p:cNvPr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rgbClr val="00938F"/>
          </a:solidFill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E562D493-3DEE-4F6A-9039-21D223919175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9D9E732A-C53A-45C2-9A21-259E744C8063}"/>
                </a:ext>
              </a:extLst>
            </p:cNvPr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  <p:grpSp>
        <p:nvGrpSpPr>
          <p:cNvPr id="12" name="Question Button">
            <a:extLst>
              <a:ext uri="{FF2B5EF4-FFF2-40B4-BE49-F238E27FC236}">
                <a16:creationId xmlns:a16="http://schemas.microsoft.com/office/drawing/2014/main" xmlns="" id="{4F30DDE5-CFA9-4882-B9C4-02FFAE4FB5EA}"/>
              </a:ext>
            </a:extLst>
          </p:cNvPr>
          <p:cNvGrpSpPr>
            <a:grpSpLocks/>
          </p:cNvGrpSpPr>
          <p:nvPr/>
        </p:nvGrpSpPr>
        <p:grpSpPr bwMode="auto">
          <a:xfrm>
            <a:off x="711200" y="566738"/>
            <a:ext cx="992188" cy="1000125"/>
            <a:chOff x="6804248" y="5183475"/>
            <a:chExt cx="992572" cy="999757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0796CAEF-0AA0-4718-98AF-998A58749A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5" t="-1312" r="-2155" b="67812"/>
            <a:stretch/>
          </p:blipFill>
          <p:spPr>
            <a:xfrm>
              <a:off x="6804248" y="5517232"/>
              <a:ext cx="666000" cy="6660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00938F"/>
              </a:solidFill>
            </a:ln>
          </p:spPr>
        </p:pic>
        <p:sp>
          <p:nvSpPr>
            <p:cNvPr id="15" name="TextBox 13">
              <a:extLst>
                <a:ext uri="{FF2B5EF4-FFF2-40B4-BE49-F238E27FC236}">
                  <a16:creationId xmlns:a16="http://schemas.microsoft.com/office/drawing/2014/main" xmlns="" id="{471921C9-D068-465C-BF13-E21804F6BC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74081">
              <a:off x="7277276" y="5183475"/>
              <a:ext cx="36004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uffy-TTF" panose="020B0603060100000000" charset="0"/>
                  <a:cs typeface="Tuffy-TTF" panose="020B060306010000000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uffy-TTF" panose="020B0603060100000000" charset="0"/>
                  <a:cs typeface="Tuffy-TTF" panose="020B060306010000000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charset="0"/>
                  <a:cs typeface="Tuffy-TTF" panose="020B060306010000000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charset="0"/>
                  <a:cs typeface="Tuffy-TTF" panose="020B060306010000000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charset="0"/>
                  <a:cs typeface="Tuffy-TTF" panose="020B060306010000000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charset="0"/>
                  <a:cs typeface="Tuffy-TTF" panose="020B060306010000000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charset="0"/>
                  <a:cs typeface="Tuffy-TTF" panose="020B060306010000000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charset="0"/>
                  <a:cs typeface="Tuffy-TTF" panose="020B060306010000000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charset="0"/>
                  <a:cs typeface="Tuffy-TTF" panose="020B0603060100000000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800" b="1">
                  <a:solidFill>
                    <a:srgbClr val="00938F"/>
                  </a:solidFill>
                </a:rPr>
                <a:t>?</a:t>
              </a:r>
            </a:p>
          </p:txBody>
        </p:sp>
        <p:sp>
          <p:nvSpPr>
            <p:cNvPr id="17" name="TextBox 14">
              <a:extLst>
                <a:ext uri="{FF2B5EF4-FFF2-40B4-BE49-F238E27FC236}">
                  <a16:creationId xmlns:a16="http://schemas.microsoft.com/office/drawing/2014/main" xmlns="" id="{3A58FB55-0C3E-4BDB-B2EE-E7C94EC9C2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815995">
              <a:off x="7436780" y="5327491"/>
              <a:ext cx="36004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uffy-TTF" panose="020B0603060100000000" charset="0"/>
                  <a:cs typeface="Tuffy-TTF" panose="020B060306010000000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uffy-TTF" panose="020B0603060100000000" charset="0"/>
                  <a:cs typeface="Tuffy-TTF" panose="020B060306010000000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charset="0"/>
                  <a:cs typeface="Tuffy-TTF" panose="020B060306010000000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charset="0"/>
                  <a:cs typeface="Tuffy-TTF" panose="020B060306010000000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charset="0"/>
                  <a:cs typeface="Tuffy-TTF" panose="020B060306010000000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charset="0"/>
                  <a:cs typeface="Tuffy-TTF" panose="020B060306010000000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charset="0"/>
                  <a:cs typeface="Tuffy-TTF" panose="020B060306010000000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charset="0"/>
                  <a:cs typeface="Tuffy-TTF" panose="020B060306010000000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charset="0"/>
                  <a:cs typeface="Tuffy-TTF" panose="020B0603060100000000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800" b="1">
                  <a:solidFill>
                    <a:srgbClr val="00938F"/>
                  </a:solidFill>
                </a:rPr>
                <a:t>?</a:t>
              </a:r>
            </a:p>
          </p:txBody>
        </p:sp>
      </p:grpSp>
      <p:sp>
        <p:nvSpPr>
          <p:cNvPr id="18" name="Kit's teaching bubble">
            <a:extLst>
              <a:ext uri="{FF2B5EF4-FFF2-40B4-BE49-F238E27FC236}">
                <a16:creationId xmlns:a16="http://schemas.microsoft.com/office/drawing/2014/main" xmlns="" id="{79D252F5-18AE-4A05-AC71-81846C2F5682}"/>
              </a:ext>
            </a:extLst>
          </p:cNvPr>
          <p:cNvSpPr/>
          <p:nvPr/>
        </p:nvSpPr>
        <p:spPr>
          <a:xfrm>
            <a:off x="1808788" y="813358"/>
            <a:ext cx="4275380" cy="815442"/>
          </a:xfrm>
          <a:prstGeom prst="wedgeRoundRectCallout">
            <a:avLst>
              <a:gd name="adj1" fmla="val -63810"/>
              <a:gd name="adj2" fmla="val 3380"/>
              <a:gd name="adj3" fmla="val 16667"/>
            </a:avLst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en-US" dirty="0">
                <a:solidFill>
                  <a:schemeClr val="tx1"/>
                </a:solidFill>
                <a:latin typeface="Twinkl" pitchFamily="50" charset="0"/>
              </a:rPr>
              <a:t>What could the boys use to find their way? Give reasons for your answer.</a:t>
            </a:r>
            <a:endParaRPr lang="en-GB" dirty="0">
              <a:solidFill>
                <a:schemeClr val="tx1"/>
              </a:solidFill>
              <a:latin typeface="Twinkl" pitchFamily="50" charset="0"/>
            </a:endParaRPr>
          </a:p>
        </p:txBody>
      </p:sp>
      <p:sp>
        <p:nvSpPr>
          <p:cNvPr id="19" name="Close bubble">
            <a:extLst>
              <a:ext uri="{FF2B5EF4-FFF2-40B4-BE49-F238E27FC236}">
                <a16:creationId xmlns:a16="http://schemas.microsoft.com/office/drawing/2014/main" xmlns="" id="{94CB83AF-552B-4669-8A13-D72F649804BF}"/>
              </a:ext>
            </a:extLst>
          </p:cNvPr>
          <p:cNvSpPr/>
          <p:nvPr/>
        </p:nvSpPr>
        <p:spPr>
          <a:xfrm>
            <a:off x="5868144" y="731453"/>
            <a:ext cx="284163" cy="28416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/>
              <a:t>X</a:t>
            </a:r>
            <a:endParaRPr lang="en-GB" sz="14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3869216-FC37-4FAC-9138-765F603A47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308" y="2263486"/>
            <a:ext cx="1208107" cy="36243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62D3F31-C222-4952-9713-F501055D5CA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512" y="2263486"/>
            <a:ext cx="1264479" cy="362432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276872"/>
            <a:ext cx="1283273" cy="3600400"/>
          </a:xfrm>
          <a:prstGeom prst="rect">
            <a:avLst/>
          </a:prstGeom>
        </p:spPr>
      </p:pic>
      <p:sp>
        <p:nvSpPr>
          <p:cNvPr id="16" name="Rectangle: Rounded Corners 6">
            <a:extLst>
              <a:ext uri="{FF2B5EF4-FFF2-40B4-BE49-F238E27FC236}">
                <a16:creationId xmlns:a16="http://schemas.microsoft.com/office/drawing/2014/main" xmlns="" id="{7E405A8F-5F55-4B27-BAFC-69257B72E5EF}"/>
              </a:ext>
            </a:extLst>
          </p:cNvPr>
          <p:cNvSpPr/>
          <p:nvPr/>
        </p:nvSpPr>
        <p:spPr>
          <a:xfrm>
            <a:off x="684213" y="4941168"/>
            <a:ext cx="7884054" cy="1374828"/>
          </a:xfrm>
          <a:prstGeom prst="roundRect">
            <a:avLst>
              <a:gd name="adj" fmla="val 1003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2000" dirty="0">
                <a:solidFill>
                  <a:schemeClr val="tx1"/>
                </a:solidFill>
                <a:latin typeface="Twinkl" pitchFamily="50" charset="0"/>
              </a:rPr>
              <a:t>“But how will we know which direction to go in?” asked Kit. “Everywhere looks the same!” The boys looked around them. Everywhere was white with snow and ice.</a:t>
            </a:r>
          </a:p>
          <a:p>
            <a:r>
              <a:rPr lang="en-US" sz="2000" dirty="0">
                <a:solidFill>
                  <a:schemeClr val="tx1"/>
                </a:solidFill>
                <a:latin typeface="Twinkl" pitchFamily="50" charset="0"/>
              </a:rPr>
              <a:t>“How did Shackleton find his way?” wondered Jake.</a:t>
            </a:r>
          </a:p>
        </p:txBody>
      </p:sp>
    </p:spTree>
    <p:extLst>
      <p:ext uri="{BB962C8B-B14F-4D97-AF65-F5344CB8AC3E}">
        <p14:creationId xmlns:p14="http://schemas.microsoft.com/office/powerpoint/2010/main" val="4020054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653C8F"/>
      </a:accent1>
      <a:accent2>
        <a:srgbClr val="F0821A"/>
      </a:accent2>
      <a:accent3>
        <a:srgbClr val="CB4793"/>
      </a:accent3>
      <a:accent4>
        <a:srgbClr val="009640"/>
      </a:accent4>
      <a:accent5>
        <a:srgbClr val="F9B000"/>
      </a:accent5>
      <a:accent6>
        <a:srgbClr val="00938F"/>
      </a:accent6>
      <a:hlink>
        <a:srgbClr val="00B0F0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Twinkl Phonics PowerPoint Template.pptx" id="{DE623B95-CF47-4D4D-99E6-E7908909B4E9}" vid="{D8F4FE79-54E6-4341-BC11-84D6744E4E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Twinkl Phonics PowerPoint Template</Template>
  <TotalTime>1132</TotalTime>
  <Words>773</Words>
  <Application>Microsoft Office PowerPoint</Application>
  <PresentationFormat>On-screen Show (4:3)</PresentationFormat>
  <Paragraphs>162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Twinkl SemiBold</vt:lpstr>
      <vt:lpstr>Twinkl</vt:lpstr>
      <vt:lpstr>Tuffy-TTF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Dan’s /m/ Compass</vt:lpstr>
      <vt:lpstr>PowerPoint Presentation</vt:lpstr>
      <vt:lpstr>PowerPoint Presentation</vt:lpstr>
      <vt:lpstr>Whizzy Word Families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Twinkl Phonics</dc:title>
  <dc:creator>Emily Holden</dc:creator>
  <cp:lastModifiedBy>Fordfunk</cp:lastModifiedBy>
  <cp:revision>81</cp:revision>
  <dcterms:created xsi:type="dcterms:W3CDTF">2018-11-21T10:50:26Z</dcterms:created>
  <dcterms:modified xsi:type="dcterms:W3CDTF">2022-01-26T10:43:42Z</dcterms:modified>
</cp:coreProperties>
</file>