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04" r:id="rId2"/>
    <p:sldId id="258" r:id="rId3"/>
    <p:sldId id="294" r:id="rId4"/>
    <p:sldId id="310" r:id="rId5"/>
    <p:sldId id="305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07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09" r:id="rId24"/>
    <p:sldId id="327" r:id="rId25"/>
    <p:sldId id="328" r:id="rId26"/>
    <p:sldId id="308" r:id="rId27"/>
    <p:sldId id="267" r:id="rId28"/>
  </p:sldIdLst>
  <p:sldSz cx="9144000" cy="6858000" type="screen4x3"/>
  <p:notesSz cx="6858000" cy="9144000"/>
  <p:embeddedFontLst>
    <p:embeddedFont>
      <p:font typeface="Tuffy" panose="020B0603060100000000" pitchFamily="34" charset="0"/>
      <p:regular r:id="rId31"/>
      <p:bold r:id="rId32"/>
      <p:italic r:id="rId33"/>
      <p:boldItalic r:id="rId34"/>
    </p:embeddedFont>
    <p:embeddedFont>
      <p:font typeface="Twinkl" pitchFamily="2" charset="0"/>
      <p:regular r:id="rId35"/>
      <p:bold r:id="rId36"/>
    </p:embeddedFont>
    <p:embeddedFont>
      <p:font typeface="Tuffy-TTF" panose="020B0603060100000000" pitchFamily="34" charset="0"/>
      <p:regular r:id="rId37"/>
      <p:bold r:id="rId38"/>
      <p:italic r:id="rId39"/>
      <p:boldItalic r:id="rId40"/>
    </p:embeddedFont>
    <p:embeddedFont>
      <p:font typeface="Twinkl SemiBold" pitchFamily="2" charset="0"/>
      <p:bold r:id="rId41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2DB6BC"/>
    <a:srgbClr val="59D9D9"/>
    <a:srgbClr val="D82233"/>
    <a:srgbClr val="AEE9EC"/>
    <a:srgbClr val="D83A5E"/>
    <a:srgbClr val="F5CFD8"/>
    <a:srgbClr val="FAB001"/>
    <a:srgbClr val="8D358B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8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31/05/2021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31/05/2021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48283-2588-4AA5-AB63-C726861FDEB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85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1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13.png"/><Relationship Id="rId39" Type="http://schemas.openxmlformats.org/officeDocument/2006/relationships/image" Target="../media/image26.png"/><Relationship Id="rId3" Type="http://schemas.microsoft.com/office/2007/relationships/media" Target="../media/media2.wav"/><Relationship Id="rId21" Type="http://schemas.microsoft.com/office/2007/relationships/media" Target="../media/media11.wav"/><Relationship Id="rId34" Type="http://schemas.openxmlformats.org/officeDocument/2006/relationships/image" Target="../media/image21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0.png"/><Relationship Id="rId38" Type="http://schemas.openxmlformats.org/officeDocument/2006/relationships/image" Target="../media/image25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image" Target="../media/image15.png"/><Relationship Id="rId36" Type="http://schemas.openxmlformats.org/officeDocument/2006/relationships/image" Target="../media/image23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openxmlformats.org/officeDocument/2006/relationships/image" Target="../media/image18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0075" cy="652462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rgbClr val="00B0F0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400" y="256857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400" y="381158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400" y="2560638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400" y="1370013"/>
            <a:ext cx="1717675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525" y="1370013"/>
            <a:ext cx="1719263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425" y="1898650"/>
            <a:ext cx="61753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675" y="1898650"/>
            <a:ext cx="6159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itle 2"/>
          <p:cNvSpPr>
            <a:spLocks/>
          </p:cNvSpPr>
          <p:nvPr/>
        </p:nvSpPr>
        <p:spPr bwMode="auto">
          <a:xfrm>
            <a:off x="457200" y="6283325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7113" y="1370013"/>
            <a:ext cx="2195512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</a:t>
            </a:r>
          </a:p>
        </p:txBody>
      </p:sp>
      <p:grpSp>
        <p:nvGrpSpPr>
          <p:cNvPr id="15372" name="Group 17"/>
          <p:cNvGrpSpPr>
            <a:grpSpLocks/>
          </p:cNvGrpSpPr>
          <p:nvPr/>
        </p:nvGrpSpPr>
        <p:grpSpPr bwMode="auto">
          <a:xfrm>
            <a:off x="5730875" y="3616325"/>
            <a:ext cx="2571750" cy="1601788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5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79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73" name="Group 20"/>
          <p:cNvGrpSpPr>
            <a:grpSpLocks/>
          </p:cNvGrpSpPr>
          <p:nvPr/>
        </p:nvGrpSpPr>
        <p:grpSpPr bwMode="auto">
          <a:xfrm>
            <a:off x="6137275" y="2884488"/>
            <a:ext cx="2165350" cy="647700"/>
            <a:chOff x="6164808" y="2589878"/>
            <a:chExt cx="2165459" cy="647296"/>
          </a:xfrm>
        </p:grpSpPr>
        <p:pic>
          <p:nvPicPr>
            <p:cNvPr id="15376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60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7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560638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EE9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9" y="404038"/>
            <a:ext cx="8267994" cy="5996762"/>
          </a:xfrm>
          <a:prstGeom prst="roundRect">
            <a:avLst>
              <a:gd name="adj" fmla="val 2877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18" y="2689557"/>
            <a:ext cx="1514462" cy="3360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61" y="1285066"/>
            <a:ext cx="2034601" cy="4818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32" y="2743199"/>
            <a:ext cx="1193683" cy="3349255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xmlns="" id="{7E405A8F-5F55-4B27-BAFC-69257B72E5EF}"/>
              </a:ext>
            </a:extLst>
          </p:cNvPr>
          <p:cNvSpPr/>
          <p:nvPr/>
        </p:nvSpPr>
        <p:spPr>
          <a:xfrm>
            <a:off x="684213" y="4742121"/>
            <a:ext cx="7775575" cy="143484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They had made Mum’s favourite breakfast –­­ egg on toast. Kit had squeezed the orange juice himself. Sam had buttered the toast and poured the milk into Mum’s cup of tea. Dad added a fresh flower from the bouquet in a little glass and it was ready! </a:t>
            </a:r>
          </a:p>
        </p:txBody>
      </p:sp>
    </p:spTree>
    <p:extLst>
      <p:ext uri="{BB962C8B-B14F-4D97-AF65-F5344CB8AC3E}">
        <p14:creationId xmlns:p14="http://schemas.microsoft.com/office/powerpoint/2010/main" val="237697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9" y="404038"/>
            <a:ext cx="8267994" cy="5996762"/>
          </a:xfrm>
          <a:prstGeom prst="roundRect">
            <a:avLst>
              <a:gd name="adj" fmla="val 2877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18" y="2689557"/>
            <a:ext cx="1514462" cy="3360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61" y="1285066"/>
            <a:ext cx="2034601" cy="4818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32" y="2743199"/>
            <a:ext cx="1193683" cy="3349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64" y="1552798"/>
            <a:ext cx="1198603" cy="4687135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xmlns="" id="{7E405A8F-5F55-4B27-BAFC-69257B72E5EF}"/>
              </a:ext>
            </a:extLst>
          </p:cNvPr>
          <p:cNvSpPr/>
          <p:nvPr/>
        </p:nvSpPr>
        <p:spPr>
          <a:xfrm>
            <a:off x="475014" y="4742121"/>
            <a:ext cx="8193973" cy="156298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Just then, Mum walked into the kitchen and jumped with surprise.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“What’s all this?” she asked.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“It’s a special treat for our anniversary. I had two little helpers too!” said Dad.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“Wow! This is a real treat!” smiled Mum as she sat down at the table.</a:t>
            </a:r>
          </a:p>
        </p:txBody>
      </p:sp>
    </p:spTree>
    <p:extLst>
      <p:ext uri="{BB962C8B-B14F-4D97-AF65-F5344CB8AC3E}">
        <p14:creationId xmlns:p14="http://schemas.microsoft.com/office/powerpoint/2010/main" val="370200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xmlns="" id="{E72A1580-977E-4A81-BDD6-81944D43756D}"/>
              </a:ext>
            </a:extLst>
          </p:cNvPr>
          <p:cNvSpPr/>
          <p:nvPr/>
        </p:nvSpPr>
        <p:spPr>
          <a:xfrm>
            <a:off x="814388" y="882392"/>
            <a:ext cx="7515225" cy="93662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Look at these words and clap out the syllables.</a:t>
            </a:r>
          </a:p>
        </p:txBody>
      </p:sp>
      <p:sp>
        <p:nvSpPr>
          <p:cNvPr id="12" name="Oval 11"/>
          <p:cNvSpPr/>
          <p:nvPr/>
        </p:nvSpPr>
        <p:spPr>
          <a:xfrm>
            <a:off x="4763384" y="4072270"/>
            <a:ext cx="1892595" cy="1892595"/>
          </a:xfrm>
          <a:prstGeom prst="ellipse">
            <a:avLst/>
          </a:prstGeom>
          <a:solidFill>
            <a:srgbClr val="5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hum</a:t>
            </a:r>
          </a:p>
        </p:txBody>
      </p:sp>
      <p:sp>
        <p:nvSpPr>
          <p:cNvPr id="13" name="Oval 12"/>
          <p:cNvSpPr/>
          <p:nvPr/>
        </p:nvSpPr>
        <p:spPr>
          <a:xfrm>
            <a:off x="1396407" y="3427227"/>
            <a:ext cx="1892595" cy="189259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stop</a:t>
            </a:r>
          </a:p>
        </p:txBody>
      </p:sp>
      <p:sp>
        <p:nvSpPr>
          <p:cNvPr id="14" name="Oval 13"/>
          <p:cNvSpPr/>
          <p:nvPr/>
        </p:nvSpPr>
        <p:spPr>
          <a:xfrm>
            <a:off x="5706137" y="2232836"/>
            <a:ext cx="1633870" cy="16338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pop</a:t>
            </a:r>
          </a:p>
        </p:txBody>
      </p:sp>
      <p:sp>
        <p:nvSpPr>
          <p:cNvPr id="15" name="Oval 14"/>
          <p:cNvSpPr/>
          <p:nvPr/>
        </p:nvSpPr>
        <p:spPr>
          <a:xfrm>
            <a:off x="3154327" y="1981201"/>
            <a:ext cx="2282454" cy="2282454"/>
          </a:xfrm>
          <a:prstGeom prst="ellipse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hug</a:t>
            </a:r>
          </a:p>
        </p:txBody>
      </p:sp>
      <p:grpSp>
        <p:nvGrpSpPr>
          <p:cNvPr id="16" name="Kit's teachings">
            <a:extLst>
              <a:ext uri="{FF2B5EF4-FFF2-40B4-BE49-F238E27FC236}">
                <a16:creationId xmlns:a16="http://schemas.microsoft.com/office/drawing/2014/main" xmlns="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7" name="Rectangle: Rounded Corners 9">
              <a:extLst>
                <a:ext uri="{FF2B5EF4-FFF2-40B4-BE49-F238E27FC236}">
                  <a16:creationId xmlns:a16="http://schemas.microsoft.com/office/drawing/2014/main" xmlns="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sp>
        <p:nvSpPr>
          <p:cNvPr id="19" name="Kit's teaching bubble">
            <a:extLst>
              <a:ext uri="{FF2B5EF4-FFF2-40B4-BE49-F238E27FC236}">
                <a16:creationId xmlns:a16="http://schemas.microsoft.com/office/drawing/2014/main" xmlns="" id="{4F70B4BA-A660-436F-BCC3-8151C9561A39}"/>
              </a:ext>
            </a:extLst>
          </p:cNvPr>
          <p:cNvSpPr/>
          <p:nvPr/>
        </p:nvSpPr>
        <p:spPr>
          <a:xfrm>
            <a:off x="1403647" y="4155924"/>
            <a:ext cx="6623934" cy="917676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 syllable is a ‘beat’ in a word. It is a single, unbroken sound of a spoken (or written) word. Syllables usually contain a vowel and accompanying consonants.  </a:t>
            </a:r>
            <a:endParaRPr lang="en-US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0" name="Close bubble">
            <a:extLst>
              <a:ext uri="{FF2B5EF4-FFF2-40B4-BE49-F238E27FC236}">
                <a16:creationId xmlns:a16="http://schemas.microsoft.com/office/drawing/2014/main" xmlns="" id="{FD1045FB-80F3-4CA9-AD92-7BAF646FF417}"/>
              </a:ext>
            </a:extLst>
          </p:cNvPr>
          <p:cNvSpPr/>
          <p:nvPr/>
        </p:nvSpPr>
        <p:spPr>
          <a:xfrm>
            <a:off x="7796628" y="4097970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1346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xmlns="" id="{E72A1580-977E-4A81-BDD6-81944D43756D}"/>
              </a:ext>
            </a:extLst>
          </p:cNvPr>
          <p:cNvSpPr/>
          <p:nvPr/>
        </p:nvSpPr>
        <p:spPr>
          <a:xfrm>
            <a:off x="814388" y="1119459"/>
            <a:ext cx="7515225" cy="93662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We double the consonant before adding the -</a:t>
            </a:r>
            <a:r>
              <a:rPr lang="en-GB" sz="2400" b="1" dirty="0" err="1">
                <a:solidFill>
                  <a:schemeClr val="tx1"/>
                </a:solidFill>
                <a:latin typeface="Twinkl" pitchFamily="50" charset="0"/>
              </a:rPr>
              <a:t>ing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suffix if a word: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18707" y="2494320"/>
            <a:ext cx="7538484" cy="7442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800" dirty="0"/>
              <a:t>has one syllable;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03151" y="3450068"/>
            <a:ext cx="7538484" cy="74427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800" dirty="0"/>
              <a:t>ends in a single consonant;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5795" y="4369785"/>
            <a:ext cx="7538484" cy="744279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800" dirty="0"/>
              <a:t>has a single vowel before the consonant.</a:t>
            </a:r>
          </a:p>
        </p:txBody>
      </p:sp>
    </p:spTree>
    <p:extLst>
      <p:ext uri="{BB962C8B-B14F-4D97-AF65-F5344CB8AC3E}">
        <p14:creationId xmlns:p14="http://schemas.microsoft.com/office/powerpoint/2010/main" val="19848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279" y="2223922"/>
            <a:ext cx="1616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hum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9279" y="3003643"/>
            <a:ext cx="1616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stop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9279" y="3783364"/>
            <a:ext cx="1616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pop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99279" y="4563086"/>
            <a:ext cx="1616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hug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97663" y="2218500"/>
            <a:ext cx="422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hu</a:t>
            </a:r>
            <a:r>
              <a:rPr lang="en-GB" sz="4400" dirty="0">
                <a:solidFill>
                  <a:schemeClr val="accent5"/>
                </a:solidFill>
              </a:rPr>
              <a:t>mm</a:t>
            </a:r>
            <a:r>
              <a:rPr lang="en-GB" sz="4400" dirty="0">
                <a:solidFill>
                  <a:srgbClr val="2DB6BC"/>
                </a:solidFill>
              </a:rPr>
              <a:t>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28106" y="3007186"/>
            <a:ext cx="422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sto</a:t>
            </a:r>
            <a:r>
              <a:rPr lang="en-GB" sz="4400" dirty="0">
                <a:solidFill>
                  <a:schemeClr val="accent5"/>
                </a:solidFill>
              </a:rPr>
              <a:t>pp</a:t>
            </a:r>
            <a:r>
              <a:rPr lang="en-GB" sz="4400" dirty="0">
                <a:solidFill>
                  <a:srgbClr val="2DB6BC"/>
                </a:solidFill>
              </a:rPr>
              <a:t>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8105" y="3776627"/>
            <a:ext cx="422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po</a:t>
            </a:r>
            <a:r>
              <a:rPr lang="en-GB" sz="4400" dirty="0">
                <a:solidFill>
                  <a:schemeClr val="accent5"/>
                </a:solidFill>
              </a:rPr>
              <a:t>pp</a:t>
            </a:r>
            <a:r>
              <a:rPr lang="en-GB" sz="4400" dirty="0">
                <a:solidFill>
                  <a:srgbClr val="2DB6BC"/>
                </a:solidFill>
              </a:rPr>
              <a:t>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8105" y="4568658"/>
            <a:ext cx="4221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hu</a:t>
            </a:r>
            <a:r>
              <a:rPr lang="en-GB" sz="4400" dirty="0">
                <a:solidFill>
                  <a:schemeClr val="accent5"/>
                </a:solidFill>
              </a:rPr>
              <a:t>gg</a:t>
            </a:r>
            <a:r>
              <a:rPr lang="en-GB" sz="4400" dirty="0">
                <a:solidFill>
                  <a:srgbClr val="2DB6BC"/>
                </a:solidFill>
              </a:rPr>
              <a:t>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xmlns="" id="{E72A1580-977E-4A81-BDD6-81944D43756D}"/>
              </a:ext>
            </a:extLst>
          </p:cNvPr>
          <p:cNvSpPr/>
          <p:nvPr/>
        </p:nvSpPr>
        <p:spPr>
          <a:xfrm>
            <a:off x="814388" y="882392"/>
            <a:ext cx="7515225" cy="1297282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When we add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–</a:t>
            </a:r>
            <a:r>
              <a:rPr lang="en-GB" sz="2400" b="1" dirty="0" err="1">
                <a:solidFill>
                  <a:schemeClr val="tx1"/>
                </a:solidFill>
                <a:latin typeface="Twinkl" pitchFamily="50" charset="0"/>
              </a:rPr>
              <a:t>ing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to verbs, it tells us that the action is happening now.</a:t>
            </a:r>
          </a:p>
          <a:p>
            <a:pPr lvl="0"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Let’s add the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–</a:t>
            </a:r>
            <a:r>
              <a:rPr lang="en-GB" sz="2400" b="1" dirty="0" err="1">
                <a:solidFill>
                  <a:schemeClr val="tx1"/>
                </a:solidFill>
                <a:latin typeface="Twinkl" pitchFamily="50" charset="0"/>
              </a:rPr>
              <a:t>ing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suffix to these verbs:</a:t>
            </a:r>
          </a:p>
        </p:txBody>
      </p:sp>
      <p:grpSp>
        <p:nvGrpSpPr>
          <p:cNvPr id="16" name="Kit's teachings">
            <a:extLst>
              <a:ext uri="{FF2B5EF4-FFF2-40B4-BE49-F238E27FC236}">
                <a16:creationId xmlns:a16="http://schemas.microsoft.com/office/drawing/2014/main" xmlns="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7" name="Rectangle: Rounded Corners 9">
              <a:extLst>
                <a:ext uri="{FF2B5EF4-FFF2-40B4-BE49-F238E27FC236}">
                  <a16:creationId xmlns:a16="http://schemas.microsoft.com/office/drawing/2014/main" xmlns="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sp>
        <p:nvSpPr>
          <p:cNvPr id="19" name="Kit's teaching bubble">
            <a:extLst>
              <a:ext uri="{FF2B5EF4-FFF2-40B4-BE49-F238E27FC236}">
                <a16:creationId xmlns:a16="http://schemas.microsoft.com/office/drawing/2014/main" xmlns="" id="{4F70B4BA-A660-436F-BCC3-8151C9561A39}"/>
              </a:ext>
            </a:extLst>
          </p:cNvPr>
          <p:cNvSpPr/>
          <p:nvPr/>
        </p:nvSpPr>
        <p:spPr>
          <a:xfrm>
            <a:off x="1475656" y="4678327"/>
            <a:ext cx="6623934" cy="576028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Remember, we need to double the consonant at the end first!</a:t>
            </a:r>
            <a:endParaRPr lang="en-US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0" name="Close bubble">
            <a:extLst>
              <a:ext uri="{FF2B5EF4-FFF2-40B4-BE49-F238E27FC236}">
                <a16:creationId xmlns:a16="http://schemas.microsoft.com/office/drawing/2014/main" xmlns="" id="{FD1045FB-80F3-4CA9-AD92-7BAF646FF417}"/>
              </a:ext>
            </a:extLst>
          </p:cNvPr>
          <p:cNvSpPr/>
          <p:nvPr/>
        </p:nvSpPr>
        <p:spPr>
          <a:xfrm>
            <a:off x="7868637" y="4608334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820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19" grpId="0" animBg="1"/>
      <p:bldP spid="19" grpId="1" animBg="1"/>
      <p:bldP spid="20" grpId="0" animBg="1"/>
      <p:bldP spid="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57F530B-BA1F-4352-AABE-781732F5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Cards Galore!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xmlns="" id="{BCA71B2A-2C74-4A0A-B964-F151DE5A844F}"/>
              </a:ext>
            </a:extLst>
          </p:cNvPr>
          <p:cNvSpPr/>
          <p:nvPr/>
        </p:nvSpPr>
        <p:spPr>
          <a:xfrm>
            <a:off x="683569" y="1416536"/>
            <a:ext cx="7815997" cy="120970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Mum and Dad are looking at their anniversary cards.</a:t>
            </a:r>
          </a:p>
          <a:p>
            <a:pPr algn="ctr"/>
            <a:endParaRPr lang="en-GB" dirty="0">
              <a:solidFill>
                <a:schemeClr val="tx1"/>
              </a:solidFill>
              <a:latin typeface="Twinkl" pitchFamily="50" charset="0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on the word that matches the picture.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54"/>
          <a:stretch/>
        </p:blipFill>
        <p:spPr>
          <a:xfrm>
            <a:off x="2379363" y="2711301"/>
            <a:ext cx="4159660" cy="36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xplosion 2 18"/>
          <p:cNvSpPr/>
          <p:nvPr/>
        </p:nvSpPr>
        <p:spPr>
          <a:xfrm rot="1507895">
            <a:off x="4497572" y="4688958"/>
            <a:ext cx="1658680" cy="1658680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word"/>
          <p:cNvSpPr/>
          <p:nvPr/>
        </p:nvSpPr>
        <p:spPr>
          <a:xfrm>
            <a:off x="4880344" y="1988287"/>
            <a:ext cx="3391786" cy="11164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6"/>
                </a:solidFill>
              </a:rPr>
              <a:t>spelling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773">
            <a:off x="866142" y="616686"/>
            <a:ext cx="2805266" cy="2913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304">
            <a:off x="1603336" y="971108"/>
            <a:ext cx="2805266" cy="2913321"/>
          </a:xfrm>
          <a:prstGeom prst="rect">
            <a:avLst/>
          </a:prstGeom>
        </p:spPr>
      </p:pic>
      <p:pic>
        <p:nvPicPr>
          <p:cNvPr id="5" name="winn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7" y="5018847"/>
            <a:ext cx="1219188" cy="1052343"/>
          </a:xfrm>
          <a:prstGeom prst="rect">
            <a:avLst/>
          </a:prstGeom>
        </p:spPr>
      </p:pic>
      <p:pic>
        <p:nvPicPr>
          <p:cNvPr id="6" name="popcor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5" y="4928761"/>
            <a:ext cx="994954" cy="1089266"/>
          </a:xfrm>
          <a:prstGeom prst="rect">
            <a:avLst/>
          </a:prstGeom>
        </p:spPr>
      </p:pic>
      <p:pic>
        <p:nvPicPr>
          <p:cNvPr id="13" name="hugg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44" y="4854995"/>
            <a:ext cx="707086" cy="1131136"/>
          </a:xfrm>
          <a:prstGeom prst="rect">
            <a:avLst/>
          </a:prstGeom>
        </p:spPr>
      </p:pic>
      <p:pic>
        <p:nvPicPr>
          <p:cNvPr id="14" name="spell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24" y="4923982"/>
            <a:ext cx="1245908" cy="1140673"/>
          </a:xfrm>
          <a:prstGeom prst="rect">
            <a:avLst/>
          </a:prstGeom>
        </p:spPr>
      </p:pic>
      <p:pic>
        <p:nvPicPr>
          <p:cNvPr id="15" name="sho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78" y="4805916"/>
            <a:ext cx="435568" cy="1286538"/>
          </a:xfrm>
          <a:prstGeom prst="rect">
            <a:avLst/>
          </a:prstGeom>
        </p:spPr>
      </p:pic>
      <p:pic>
        <p:nvPicPr>
          <p:cNvPr id="16" name="swimm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97" y="5227434"/>
            <a:ext cx="1260733" cy="6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xplosion 2 18"/>
          <p:cNvSpPr/>
          <p:nvPr/>
        </p:nvSpPr>
        <p:spPr>
          <a:xfrm rot="1507895">
            <a:off x="1839039" y="4688958"/>
            <a:ext cx="1658680" cy="1658680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word"/>
          <p:cNvSpPr/>
          <p:nvPr/>
        </p:nvSpPr>
        <p:spPr>
          <a:xfrm>
            <a:off x="4880344" y="1988287"/>
            <a:ext cx="3391786" cy="11164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6"/>
                </a:solidFill>
              </a:rPr>
              <a:t>popping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773">
            <a:off x="866142" y="616686"/>
            <a:ext cx="2805266" cy="2913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304">
            <a:off x="1603336" y="971108"/>
            <a:ext cx="2805266" cy="2913321"/>
          </a:xfrm>
          <a:prstGeom prst="rect">
            <a:avLst/>
          </a:prstGeom>
        </p:spPr>
      </p:pic>
      <p:pic>
        <p:nvPicPr>
          <p:cNvPr id="5" name="winn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7" y="5018847"/>
            <a:ext cx="1219188" cy="1052343"/>
          </a:xfrm>
          <a:prstGeom prst="rect">
            <a:avLst/>
          </a:prstGeom>
        </p:spPr>
      </p:pic>
      <p:pic>
        <p:nvPicPr>
          <p:cNvPr id="6" name="popcor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5" y="4928761"/>
            <a:ext cx="994954" cy="1089266"/>
          </a:xfrm>
          <a:prstGeom prst="rect">
            <a:avLst/>
          </a:prstGeom>
        </p:spPr>
      </p:pic>
      <p:pic>
        <p:nvPicPr>
          <p:cNvPr id="13" name="hugg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44" y="4854995"/>
            <a:ext cx="707086" cy="1131136"/>
          </a:xfrm>
          <a:prstGeom prst="rect">
            <a:avLst/>
          </a:prstGeom>
        </p:spPr>
      </p:pic>
      <p:pic>
        <p:nvPicPr>
          <p:cNvPr id="15" name="sho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78" y="4805916"/>
            <a:ext cx="435568" cy="1286538"/>
          </a:xfrm>
          <a:prstGeom prst="rect">
            <a:avLst/>
          </a:prstGeom>
        </p:spPr>
      </p:pic>
      <p:pic>
        <p:nvPicPr>
          <p:cNvPr id="16" name="swimm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97" y="5227434"/>
            <a:ext cx="1260733" cy="6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xplosion 2 18"/>
          <p:cNvSpPr/>
          <p:nvPr/>
        </p:nvSpPr>
        <p:spPr>
          <a:xfrm rot="1507895">
            <a:off x="3159840" y="4688958"/>
            <a:ext cx="1658680" cy="1658680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word"/>
          <p:cNvSpPr/>
          <p:nvPr/>
        </p:nvSpPr>
        <p:spPr>
          <a:xfrm>
            <a:off x="4880344" y="1988287"/>
            <a:ext cx="3391786" cy="11164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6"/>
                </a:solidFill>
              </a:rPr>
              <a:t>hugging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773">
            <a:off x="866142" y="616686"/>
            <a:ext cx="2805266" cy="2913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304">
            <a:off x="1603336" y="971108"/>
            <a:ext cx="2805266" cy="2913321"/>
          </a:xfrm>
          <a:prstGeom prst="rect">
            <a:avLst/>
          </a:prstGeom>
        </p:spPr>
      </p:pic>
      <p:pic>
        <p:nvPicPr>
          <p:cNvPr id="5" name="winn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7" y="5018847"/>
            <a:ext cx="1219188" cy="1052343"/>
          </a:xfrm>
          <a:prstGeom prst="rect">
            <a:avLst/>
          </a:prstGeom>
        </p:spPr>
      </p:pic>
      <p:pic>
        <p:nvPicPr>
          <p:cNvPr id="13" name="hugg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44" y="4854995"/>
            <a:ext cx="707086" cy="1131136"/>
          </a:xfrm>
          <a:prstGeom prst="rect">
            <a:avLst/>
          </a:prstGeom>
        </p:spPr>
      </p:pic>
      <p:pic>
        <p:nvPicPr>
          <p:cNvPr id="15" name="sho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78" y="4805916"/>
            <a:ext cx="435568" cy="1286538"/>
          </a:xfrm>
          <a:prstGeom prst="rect">
            <a:avLst/>
          </a:prstGeom>
        </p:spPr>
      </p:pic>
      <p:pic>
        <p:nvPicPr>
          <p:cNvPr id="16" name="swimm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97" y="5227434"/>
            <a:ext cx="1260733" cy="6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3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xplosion 2 18"/>
          <p:cNvSpPr/>
          <p:nvPr/>
        </p:nvSpPr>
        <p:spPr>
          <a:xfrm rot="1507895">
            <a:off x="6986772" y="4688958"/>
            <a:ext cx="1658680" cy="1658680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word"/>
          <p:cNvSpPr/>
          <p:nvPr/>
        </p:nvSpPr>
        <p:spPr>
          <a:xfrm>
            <a:off x="4880344" y="1988287"/>
            <a:ext cx="3391786" cy="11164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6"/>
                </a:solidFill>
              </a:rPr>
              <a:t>swimming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773">
            <a:off x="866142" y="616686"/>
            <a:ext cx="2805266" cy="2913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304">
            <a:off x="1603336" y="971108"/>
            <a:ext cx="2805266" cy="2913321"/>
          </a:xfrm>
          <a:prstGeom prst="rect">
            <a:avLst/>
          </a:prstGeom>
        </p:spPr>
      </p:pic>
      <p:pic>
        <p:nvPicPr>
          <p:cNvPr id="5" name="winn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7" y="5018847"/>
            <a:ext cx="1219188" cy="1052343"/>
          </a:xfrm>
          <a:prstGeom prst="rect">
            <a:avLst/>
          </a:prstGeom>
        </p:spPr>
      </p:pic>
      <p:pic>
        <p:nvPicPr>
          <p:cNvPr id="15" name="sho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78" y="4805916"/>
            <a:ext cx="435568" cy="1286538"/>
          </a:xfrm>
          <a:prstGeom prst="rect">
            <a:avLst/>
          </a:prstGeom>
        </p:spPr>
      </p:pic>
      <p:pic>
        <p:nvPicPr>
          <p:cNvPr id="16" name="swimm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97" y="5227434"/>
            <a:ext cx="1260733" cy="6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xplosion 2 18"/>
          <p:cNvSpPr/>
          <p:nvPr/>
        </p:nvSpPr>
        <p:spPr>
          <a:xfrm rot="1507895">
            <a:off x="484372" y="4688958"/>
            <a:ext cx="1658680" cy="1658680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word"/>
          <p:cNvSpPr/>
          <p:nvPr/>
        </p:nvSpPr>
        <p:spPr>
          <a:xfrm>
            <a:off x="4880344" y="1988287"/>
            <a:ext cx="3391786" cy="11164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6"/>
                </a:solidFill>
              </a:rPr>
              <a:t>winning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773">
            <a:off x="866142" y="616686"/>
            <a:ext cx="2805266" cy="2913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304">
            <a:off x="1603336" y="971108"/>
            <a:ext cx="2805266" cy="2913321"/>
          </a:xfrm>
          <a:prstGeom prst="rect">
            <a:avLst/>
          </a:prstGeom>
        </p:spPr>
      </p:pic>
      <p:pic>
        <p:nvPicPr>
          <p:cNvPr id="5" name="winn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7" y="5018847"/>
            <a:ext cx="1219188" cy="1052343"/>
          </a:xfrm>
          <a:prstGeom prst="rect">
            <a:avLst/>
          </a:prstGeom>
        </p:spPr>
      </p:pic>
      <p:pic>
        <p:nvPicPr>
          <p:cNvPr id="15" name="sho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78" y="4805916"/>
            <a:ext cx="435568" cy="12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xplosion 2 18"/>
          <p:cNvSpPr/>
          <p:nvPr/>
        </p:nvSpPr>
        <p:spPr>
          <a:xfrm rot="1507895">
            <a:off x="5699838" y="4688958"/>
            <a:ext cx="1658680" cy="1658680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word"/>
          <p:cNvSpPr/>
          <p:nvPr/>
        </p:nvSpPr>
        <p:spPr>
          <a:xfrm>
            <a:off x="4880344" y="1988287"/>
            <a:ext cx="3391786" cy="11164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6"/>
                </a:solidFill>
              </a:rPr>
              <a:t>shopping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773">
            <a:off x="866142" y="616686"/>
            <a:ext cx="2805266" cy="2913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304">
            <a:off x="1603336" y="971108"/>
            <a:ext cx="2805266" cy="2913321"/>
          </a:xfrm>
          <a:prstGeom prst="rect">
            <a:avLst/>
          </a:prstGeom>
        </p:spPr>
      </p:pic>
      <p:pic>
        <p:nvPicPr>
          <p:cNvPr id="15" name="sho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78" y="4805916"/>
            <a:ext cx="435568" cy="12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9" y="404038"/>
            <a:ext cx="8267994" cy="5996762"/>
          </a:xfrm>
          <a:prstGeom prst="roundRect">
            <a:avLst>
              <a:gd name="adj" fmla="val 2877"/>
            </a:avLst>
          </a:prstGeom>
          <a:ln w="28575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64" y="1552798"/>
            <a:ext cx="1198603" cy="468713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16" y="1524000"/>
            <a:ext cx="1103861" cy="444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41" y="2552102"/>
            <a:ext cx="1044558" cy="3543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66" y="2531532"/>
            <a:ext cx="1362315" cy="3589867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xmlns="" id="{7E405A8F-5F55-4B27-BAFC-69257B72E5EF}"/>
              </a:ext>
            </a:extLst>
          </p:cNvPr>
          <p:cNvSpPr/>
          <p:nvPr/>
        </p:nvSpPr>
        <p:spPr>
          <a:xfrm>
            <a:off x="601574" y="4902199"/>
            <a:ext cx="7940853" cy="1402907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Mum looked at the cards and the large envelope. “What’s this?” she said as she picked up an envelope.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“A little surprise for us…” replied Dad excitedly. Mum smiled and began to open the envelope.</a:t>
            </a:r>
          </a:p>
        </p:txBody>
      </p:sp>
    </p:spTree>
    <p:extLst>
      <p:ext uri="{BB962C8B-B14F-4D97-AF65-F5344CB8AC3E}">
        <p14:creationId xmlns:p14="http://schemas.microsoft.com/office/powerpoint/2010/main" val="4184859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57F530B-BA1F-4352-AABE-781732F5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Text Detectives!</a:t>
            </a:r>
          </a:p>
        </p:txBody>
      </p:sp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xmlns="" id="{BCA71B2A-2C74-4A0A-B964-F151DE5A844F}"/>
              </a:ext>
            </a:extLst>
          </p:cNvPr>
          <p:cNvSpPr/>
          <p:nvPr/>
        </p:nvSpPr>
        <p:spPr>
          <a:xfrm>
            <a:off x="683569" y="1416536"/>
            <a:ext cx="7815997" cy="120970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Mum is opening her anniversary card. Can you spot words that have had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–</a:t>
            </a:r>
            <a:r>
              <a:rPr lang="en-GB" b="1" dirty="0" err="1">
                <a:solidFill>
                  <a:schemeClr val="tx1"/>
                </a:solidFill>
                <a:latin typeface="Twinkl" pitchFamily="50" charset="0"/>
              </a:rPr>
              <a:t>ing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added to them?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1"/>
          <a:stretch/>
        </p:blipFill>
        <p:spPr>
          <a:xfrm>
            <a:off x="2276076" y="2777066"/>
            <a:ext cx="2571611" cy="3623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9"/>
          <a:stretch/>
        </p:blipFill>
        <p:spPr>
          <a:xfrm>
            <a:off x="4689477" y="2836333"/>
            <a:ext cx="2127812" cy="35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107819"/>
            <a:ext cx="7213600" cy="4581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5933" y="1261533"/>
            <a:ext cx="3310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" pitchFamily="50" charset="0"/>
              </a:rPr>
              <a:t>Dear Meg,</a:t>
            </a:r>
          </a:p>
          <a:p>
            <a:endParaRPr lang="en-US" dirty="0">
              <a:latin typeface="Twinkl" pitchFamily="50" charset="0"/>
            </a:endParaRPr>
          </a:p>
          <a:p>
            <a:r>
              <a:rPr lang="en-US" dirty="0">
                <a:latin typeface="Twinkl" pitchFamily="50" charset="0"/>
              </a:rPr>
              <a:t>I have had so many great times with you. I loved </a:t>
            </a:r>
            <a:r>
              <a:rPr lang="en-US" dirty="0">
                <a:solidFill>
                  <a:srgbClr val="DE1E5A"/>
                </a:solidFill>
                <a:latin typeface="Twinkl" pitchFamily="50" charset="0"/>
              </a:rPr>
              <a:t>stepping</a:t>
            </a:r>
            <a:r>
              <a:rPr lang="en-US" dirty="0">
                <a:latin typeface="Twinkl" pitchFamily="50" charset="0"/>
              </a:rPr>
              <a:t> into our new home for the first time and </a:t>
            </a:r>
            <a:r>
              <a:rPr lang="en-US" dirty="0">
                <a:solidFill>
                  <a:srgbClr val="DE1E5A"/>
                </a:solidFill>
                <a:latin typeface="Twinkl" pitchFamily="50" charset="0"/>
              </a:rPr>
              <a:t>planning</a:t>
            </a:r>
            <a:r>
              <a:rPr lang="en-US" dirty="0">
                <a:latin typeface="Twinkl" pitchFamily="50" charset="0"/>
              </a:rPr>
              <a:t> our wedding. I love </a:t>
            </a:r>
            <a:r>
              <a:rPr lang="en-US" dirty="0">
                <a:solidFill>
                  <a:srgbClr val="DE1E5A"/>
                </a:solidFill>
                <a:latin typeface="Twinkl" pitchFamily="50" charset="0"/>
              </a:rPr>
              <a:t>shopping</a:t>
            </a:r>
            <a:r>
              <a:rPr lang="en-US" dirty="0">
                <a:latin typeface="Twinkl" pitchFamily="50" charset="0"/>
              </a:rPr>
              <a:t> with you at the weekend and </a:t>
            </a:r>
            <a:r>
              <a:rPr lang="en-US" dirty="0">
                <a:solidFill>
                  <a:srgbClr val="DE1E5A"/>
                </a:solidFill>
                <a:latin typeface="Twinkl" pitchFamily="50" charset="0"/>
              </a:rPr>
              <a:t>swimming</a:t>
            </a:r>
            <a:r>
              <a:rPr lang="en-US" dirty="0">
                <a:latin typeface="Twinkl" pitchFamily="50" charset="0"/>
              </a:rPr>
              <a:t> after work. Thank you for </a:t>
            </a:r>
            <a:r>
              <a:rPr lang="en-US" dirty="0">
                <a:solidFill>
                  <a:srgbClr val="DE1E5A"/>
                </a:solidFill>
                <a:latin typeface="Twinkl" pitchFamily="50" charset="0"/>
              </a:rPr>
              <a:t>putting</a:t>
            </a:r>
            <a:r>
              <a:rPr lang="en-US" dirty="0">
                <a:solidFill>
                  <a:srgbClr val="FF0000"/>
                </a:solidFill>
                <a:latin typeface="Twinkl" pitchFamily="50" charset="0"/>
              </a:rPr>
              <a:t> </a:t>
            </a:r>
            <a:r>
              <a:rPr lang="en-US" dirty="0">
                <a:latin typeface="Twinkl" pitchFamily="50" charset="0"/>
              </a:rPr>
              <a:t>the bins out every week. </a:t>
            </a:r>
          </a:p>
          <a:p>
            <a:r>
              <a:rPr lang="en-US" dirty="0">
                <a:latin typeface="Twinkl" pitchFamily="50" charset="0"/>
              </a:rPr>
              <a:t> </a:t>
            </a:r>
          </a:p>
          <a:p>
            <a:r>
              <a:rPr lang="en-US" dirty="0">
                <a:latin typeface="Twinkl" pitchFamily="50" charset="0"/>
              </a:rPr>
              <a:t>All my love,</a:t>
            </a:r>
          </a:p>
          <a:p>
            <a:endParaRPr lang="en-GB" dirty="0">
              <a:latin typeface="Twinkl" pitchFamily="50" charset="0"/>
            </a:endParaRPr>
          </a:p>
          <a:p>
            <a:r>
              <a:rPr lang="en-GB" dirty="0">
                <a:latin typeface="Twinkl" pitchFamily="50" charset="0"/>
              </a:rPr>
              <a:t>Kiran</a:t>
            </a:r>
            <a:endParaRPr lang="en-US" dirty="0">
              <a:latin typeface="Twinkl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5933" y="1261532"/>
            <a:ext cx="3310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" pitchFamily="50" charset="0"/>
              </a:rPr>
              <a:t>Dear Meg,</a:t>
            </a:r>
          </a:p>
          <a:p>
            <a:endParaRPr lang="en-US" dirty="0">
              <a:latin typeface="Twinkl" pitchFamily="50" charset="0"/>
            </a:endParaRPr>
          </a:p>
          <a:p>
            <a:r>
              <a:rPr lang="en-US" dirty="0">
                <a:latin typeface="Twinkl" pitchFamily="50" charset="0"/>
              </a:rPr>
              <a:t>I have had so many great times with you. I loved stepping into our new home for the first time and planning our wedding. I love shopping with you at the weekend and swimming after work. Thank you for putting the bins out every week. </a:t>
            </a:r>
          </a:p>
          <a:p>
            <a:r>
              <a:rPr lang="en-US" dirty="0">
                <a:latin typeface="Twinkl" pitchFamily="50" charset="0"/>
              </a:rPr>
              <a:t> </a:t>
            </a:r>
          </a:p>
          <a:p>
            <a:r>
              <a:rPr lang="en-US" dirty="0">
                <a:latin typeface="Twinkl" pitchFamily="50" charset="0"/>
              </a:rPr>
              <a:t>All my love,</a:t>
            </a:r>
          </a:p>
          <a:p>
            <a:endParaRPr lang="en-GB" dirty="0">
              <a:latin typeface="Twinkl" pitchFamily="50" charset="0"/>
            </a:endParaRPr>
          </a:p>
          <a:p>
            <a:r>
              <a:rPr lang="en-GB" dirty="0">
                <a:latin typeface="Twinkl" pitchFamily="50" charset="0"/>
              </a:rPr>
              <a:t>Kiran</a:t>
            </a:r>
            <a:endParaRPr lang="en-US" dirty="0">
              <a:latin typeface="Twinkl" pitchFamily="50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1" name="Show button"/>
          <p:cNvGrpSpPr>
            <a:grpSpLocks/>
          </p:cNvGrpSpPr>
          <p:nvPr/>
        </p:nvGrpSpPr>
        <p:grpSpPr bwMode="auto">
          <a:xfrm>
            <a:off x="6915150" y="5447560"/>
            <a:ext cx="1498600" cy="666750"/>
            <a:chOff x="6914614" y="5534675"/>
            <a:chExt cx="1499293" cy="666848"/>
          </a:xfrm>
        </p:grpSpPr>
        <p:sp>
          <p:nvSpPr>
            <p:cNvPr id="12" name="Rectangle: Rounded Corners 19">
              <a:extLst>
                <a:ext uri="{FF2B5EF4-FFF2-40B4-BE49-F238E27FC236}">
                  <a16:creationId xmlns:a16="http://schemas.microsoft.com/office/drawing/2014/main" xmlns="" id="{4BC43678-4A88-407D-8123-42A7BF4255CB}"/>
                </a:ext>
              </a:extLst>
            </p:cNvPr>
            <p:cNvSpPr/>
            <p:nvPr/>
          </p:nvSpPr>
          <p:spPr>
            <a:xfrm>
              <a:off x="6914614" y="5650580"/>
              <a:ext cx="1099058" cy="43186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418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9" y="404038"/>
            <a:ext cx="8267994" cy="5996762"/>
          </a:xfrm>
          <a:prstGeom prst="roundRect">
            <a:avLst>
              <a:gd name="adj" fmla="val 2877"/>
            </a:avLst>
          </a:prstGeom>
          <a:ln w="28575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68" y="2607732"/>
            <a:ext cx="1426588" cy="3522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35" y="2506133"/>
            <a:ext cx="1120117" cy="3767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64" y="1552798"/>
            <a:ext cx="1198603" cy="4687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16" y="1524000"/>
            <a:ext cx="1103861" cy="44449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12" name="Oval 11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4" y="3685454"/>
            <a:ext cx="1397000" cy="2503679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xmlns="" id="{7E405A8F-5F55-4B27-BAFC-69257B72E5EF}"/>
              </a:ext>
            </a:extLst>
          </p:cNvPr>
          <p:cNvSpPr/>
          <p:nvPr/>
        </p:nvSpPr>
        <p:spPr>
          <a:xfrm>
            <a:off x="601574" y="4605867"/>
            <a:ext cx="7940853" cy="169923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Mum had just opened the large envelope. It was an anniversary present from Dad. “A trip to Northern Ireland?” she said. “Is this where we visited on our honeymoon?”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“Yes,” said Dad. “The best part is that we are all going!” Kit and Sam cheered, and Ben bounded in and barked. </a:t>
            </a:r>
          </a:p>
        </p:txBody>
      </p:sp>
    </p:spTree>
    <p:extLst>
      <p:ext uri="{BB962C8B-B14F-4D97-AF65-F5344CB8AC3E}">
        <p14:creationId xmlns:p14="http://schemas.microsoft.com/office/powerpoint/2010/main" val="335876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314950"/>
            <a:ext cx="822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The adventure continues next lesson!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354667" y="889000"/>
            <a:ext cx="6434666" cy="301413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>
                <a:latin typeface="Twinkl SemiBold" pitchFamily="2" charset="0"/>
              </a:rPr>
              <a:t>Today, we have learnt to add </a:t>
            </a:r>
            <a:r>
              <a:rPr lang="en-GB" altLang="en-US" sz="4800" b="1" dirty="0">
                <a:latin typeface="+mn-lt"/>
              </a:rPr>
              <a:t>-</a:t>
            </a:r>
            <a:r>
              <a:rPr lang="en-GB" altLang="en-US" sz="4800" b="1" dirty="0" err="1">
                <a:latin typeface="+mn-lt"/>
              </a:rPr>
              <a:t>ing</a:t>
            </a:r>
            <a:r>
              <a:rPr lang="en-GB" altLang="en-US" sz="4800" b="1" dirty="0">
                <a:latin typeface="+mn-lt"/>
              </a:rPr>
              <a:t> </a:t>
            </a:r>
            <a:r>
              <a:rPr lang="en-GB" altLang="en-US" sz="4800" b="1" dirty="0">
                <a:latin typeface="Twinkl SemiBold" pitchFamily="2" charset="0"/>
              </a:rPr>
              <a:t>to CVC and CCVC words.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18" y="2689557"/>
            <a:ext cx="1514462" cy="3360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4" y="1386666"/>
            <a:ext cx="2034601" cy="4818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32" y="2743199"/>
            <a:ext cx="1193683" cy="33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88917D1-6280-43CF-8912-C6502857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125538"/>
            <a:ext cx="21367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xmlns="" id="{B0FD30A9-908E-473F-AF28-4DCBED034711}"/>
              </a:ext>
            </a:extLst>
          </p:cNvPr>
          <p:cNvSpPr/>
          <p:nvPr/>
        </p:nvSpPr>
        <p:spPr>
          <a:xfrm>
            <a:off x="3011488" y="1116013"/>
            <a:ext cx="5040313" cy="896937"/>
          </a:xfrm>
          <a:prstGeom prst="wedgeRoundRectCallout">
            <a:avLst>
              <a:gd name="adj1" fmla="val -59512"/>
              <a:gd name="adj2" fmla="val 5760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revisit last week’s focus words…</a:t>
            </a:r>
          </a:p>
        </p:txBody>
      </p:sp>
      <p:sp>
        <p:nvSpPr>
          <p:cNvPr id="9" name="Speech Bubble">
            <a:extLst>
              <a:ext uri="{FF2B5EF4-FFF2-40B4-BE49-F238E27FC236}">
                <a16:creationId xmlns:a16="http://schemas.microsoft.com/office/drawing/2014/main" xmlns="" id="{3F8C1302-CCB1-4F68-A4B2-9359CEC535E5}"/>
              </a:ext>
            </a:extLst>
          </p:cNvPr>
          <p:cNvSpPr/>
          <p:nvPr/>
        </p:nvSpPr>
        <p:spPr>
          <a:xfrm>
            <a:off x="3011488" y="1116013"/>
            <a:ext cx="5040313" cy="896937"/>
          </a:xfrm>
          <a:prstGeom prst="wedgeRoundRectCallout">
            <a:avLst>
              <a:gd name="adj1" fmla="val -59751"/>
              <a:gd name="adj2" fmla="val 5760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I’ll say them and you write them down!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44CFEB6-68DB-4591-A0DD-ABD7E3E86731}"/>
              </a:ext>
            </a:extLst>
          </p:cNvPr>
          <p:cNvSpPr/>
          <p:nvPr/>
        </p:nvSpPr>
        <p:spPr>
          <a:xfrm>
            <a:off x="2813968" y="1015529"/>
            <a:ext cx="1511300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FC864FC-8568-4BFD-AE12-4EAC8F8E6D2B}"/>
              </a:ext>
            </a:extLst>
          </p:cNvPr>
          <p:cNvSpPr/>
          <p:nvPr/>
        </p:nvSpPr>
        <p:spPr>
          <a:xfrm>
            <a:off x="4637088" y="2918422"/>
            <a:ext cx="1512887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FBEF26B-CAA3-44EF-85CD-1A362E358BB1}"/>
              </a:ext>
            </a:extLst>
          </p:cNvPr>
          <p:cNvSpPr/>
          <p:nvPr/>
        </p:nvSpPr>
        <p:spPr>
          <a:xfrm>
            <a:off x="960219" y="2918422"/>
            <a:ext cx="1512888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7EE3302-1F7F-4846-BB17-4F560A3EFC8B}"/>
              </a:ext>
            </a:extLst>
          </p:cNvPr>
          <p:cNvSpPr/>
          <p:nvPr/>
        </p:nvSpPr>
        <p:spPr>
          <a:xfrm>
            <a:off x="6462741" y="2910464"/>
            <a:ext cx="1512888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983D610-1E5B-4704-844D-35B9B8F2BC66}"/>
              </a:ext>
            </a:extLst>
          </p:cNvPr>
          <p:cNvSpPr/>
          <p:nvPr/>
        </p:nvSpPr>
        <p:spPr>
          <a:xfrm>
            <a:off x="4641195" y="1013941"/>
            <a:ext cx="1512887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1091A78-C7A6-4F72-9F64-CE2DA7C1F15F}"/>
              </a:ext>
            </a:extLst>
          </p:cNvPr>
          <p:cNvSpPr/>
          <p:nvPr/>
        </p:nvSpPr>
        <p:spPr>
          <a:xfrm>
            <a:off x="966788" y="1013941"/>
            <a:ext cx="1512887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B9E2135-F108-44D3-A63B-76CEFD935634}"/>
              </a:ext>
            </a:extLst>
          </p:cNvPr>
          <p:cNvSpPr/>
          <p:nvPr/>
        </p:nvSpPr>
        <p:spPr>
          <a:xfrm>
            <a:off x="6511954" y="1020420"/>
            <a:ext cx="1511300" cy="1512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944DEBD-826C-4A7D-8CD1-79FC728D3FB9}"/>
              </a:ext>
            </a:extLst>
          </p:cNvPr>
          <p:cNvSpPr/>
          <p:nvPr/>
        </p:nvSpPr>
        <p:spPr>
          <a:xfrm>
            <a:off x="2813641" y="2924225"/>
            <a:ext cx="1511300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01C0193-A062-44F3-AA67-2720D3996F54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033"/>
          <a:stretch/>
        </p:blipFill>
        <p:spPr>
          <a:xfrm>
            <a:off x="5553426" y="4273281"/>
            <a:ext cx="1538854" cy="258471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164D37A-B33D-4927-983B-A354E96FE7D3}"/>
              </a:ext>
            </a:extLst>
          </p:cNvPr>
          <p:cNvSpPr/>
          <p:nvPr/>
        </p:nvSpPr>
        <p:spPr>
          <a:xfrm>
            <a:off x="971600" y="4822923"/>
            <a:ext cx="1512887" cy="15128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DE4F39D2-49AD-40CD-AF7D-B2A3B540A7D3}"/>
              </a:ext>
            </a:extLst>
          </p:cNvPr>
          <p:cNvSpPr/>
          <p:nvPr/>
        </p:nvSpPr>
        <p:spPr>
          <a:xfrm>
            <a:off x="2844878" y="4824490"/>
            <a:ext cx="1512888" cy="15113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" name="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28600" y="-334835"/>
            <a:ext cx="609600" cy="609600"/>
          </a:xfrm>
          <a:prstGeom prst="rect">
            <a:avLst/>
          </a:prstGeom>
        </p:spPr>
      </p:pic>
      <p:pic>
        <p:nvPicPr>
          <p:cNvPr id="3" name="ba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28600" y="417932"/>
            <a:ext cx="609600" cy="609600"/>
          </a:xfrm>
          <a:prstGeom prst="rect">
            <a:avLst/>
          </a:prstGeom>
        </p:spPr>
      </p:pic>
      <p:pic>
        <p:nvPicPr>
          <p:cNvPr id="61" name="c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28600" y="1170699"/>
            <a:ext cx="609601" cy="609600"/>
          </a:xfrm>
          <a:prstGeom prst="rect">
            <a:avLst/>
          </a:prstGeom>
        </p:spPr>
      </p:pic>
      <p:pic>
        <p:nvPicPr>
          <p:cNvPr id="62" name="h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28600" y="1923466"/>
            <a:ext cx="609600" cy="609600"/>
          </a:xfrm>
          <a:prstGeom prst="rect">
            <a:avLst/>
          </a:prstGeom>
        </p:spPr>
      </p:pic>
      <p:pic>
        <p:nvPicPr>
          <p:cNvPr id="63" name="smal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28600" y="2676233"/>
            <a:ext cx="609601" cy="609600"/>
          </a:xfrm>
          <a:prstGeom prst="rect">
            <a:avLst/>
          </a:prstGeom>
        </p:spPr>
      </p:pic>
      <p:pic>
        <p:nvPicPr>
          <p:cNvPr id="64" name="wal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28600" y="3429000"/>
            <a:ext cx="609600" cy="609600"/>
          </a:xfrm>
          <a:prstGeom prst="rect">
            <a:avLst/>
          </a:prstGeom>
        </p:spPr>
      </p:pic>
      <p:pic>
        <p:nvPicPr>
          <p:cNvPr id="65" name="tal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28600" y="4181767"/>
            <a:ext cx="609601" cy="609600"/>
          </a:xfrm>
          <a:prstGeom prst="rect">
            <a:avLst/>
          </a:prstGeom>
        </p:spPr>
      </p:pic>
      <p:pic>
        <p:nvPicPr>
          <p:cNvPr id="66" name="chal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28600" y="4934534"/>
            <a:ext cx="609601" cy="609600"/>
          </a:xfrm>
          <a:prstGeom prst="rect">
            <a:avLst/>
          </a:prstGeom>
        </p:spPr>
      </p:pic>
      <p:pic>
        <p:nvPicPr>
          <p:cNvPr id="67" name="pretty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28600" y="5687301"/>
            <a:ext cx="609600" cy="609600"/>
          </a:xfrm>
          <a:prstGeom prst="rect">
            <a:avLst/>
          </a:prstGeom>
        </p:spPr>
      </p:pic>
      <p:pic>
        <p:nvPicPr>
          <p:cNvPr id="68" name="beautiful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-828600" y="6440069"/>
            <a:ext cx="609600" cy="6096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95" t="-18525" r="-51876" b="40321"/>
          <a:stretch/>
        </p:blipFill>
        <p:spPr>
          <a:xfrm>
            <a:off x="4644008" y="1010094"/>
            <a:ext cx="1509823" cy="1520456"/>
          </a:xfrm>
          <a:prstGeom prst="ellipse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-1357" r="29311" b="5098"/>
          <a:stretch/>
        </p:blipFill>
        <p:spPr>
          <a:xfrm>
            <a:off x="6528391" y="1052623"/>
            <a:ext cx="1501715" cy="1470537"/>
          </a:xfrm>
          <a:prstGeom prst="ellipse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88" y="3335076"/>
            <a:ext cx="643344" cy="98174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85" y="3344717"/>
            <a:ext cx="341042" cy="88704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75" y="3344605"/>
            <a:ext cx="298900" cy="86588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15" t="-22708" r="-19184" b="25381"/>
          <a:stretch/>
        </p:blipFill>
        <p:spPr>
          <a:xfrm>
            <a:off x="4646428" y="2902688"/>
            <a:ext cx="1509823" cy="1531089"/>
          </a:xfrm>
          <a:prstGeom prst="ellipse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76" t="-31187" r="6233" b="-6399"/>
          <a:stretch/>
        </p:blipFill>
        <p:spPr>
          <a:xfrm>
            <a:off x="6464595" y="2923952"/>
            <a:ext cx="1499191" cy="1488559"/>
          </a:xfrm>
          <a:prstGeom prst="ellipse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84" y="5307155"/>
            <a:ext cx="850494" cy="78740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12" t="-26130" r="-15981" b="33509"/>
          <a:stretch/>
        </p:blipFill>
        <p:spPr>
          <a:xfrm>
            <a:off x="946297" y="988829"/>
            <a:ext cx="1584251" cy="1531087"/>
          </a:xfrm>
          <a:prstGeom prst="ellipse">
            <a:avLst/>
          </a:prstGeom>
        </p:spPr>
      </p:pic>
      <p:grpSp>
        <p:nvGrpSpPr>
          <p:cNvPr id="24" name="NEIGHBOUR">
            <a:extLst>
              <a:ext uri="{FF2B5EF4-FFF2-40B4-BE49-F238E27FC236}">
                <a16:creationId xmlns:a16="http://schemas.microsoft.com/office/drawing/2014/main" xmlns="" id="{B8EFEFCA-472B-45A6-9694-75113716B2AC}"/>
              </a:ext>
            </a:extLst>
          </p:cNvPr>
          <p:cNvGrpSpPr>
            <a:grpSpLocks/>
          </p:cNvGrpSpPr>
          <p:nvPr/>
        </p:nvGrpSpPr>
        <p:grpSpPr bwMode="auto">
          <a:xfrm>
            <a:off x="3322716" y="4580015"/>
            <a:ext cx="557212" cy="557213"/>
            <a:chOff x="6300192" y="2204864"/>
            <a:chExt cx="900100" cy="9001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6614F3B-2ADC-4368-8DBD-B2143E141468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7B5739C7-E91D-4B7D-A548-717959DF5599}"/>
                </a:ext>
              </a:extLst>
            </p:cNvPr>
            <p:cNvSpPr/>
            <p:nvPr/>
          </p:nvSpPr>
          <p:spPr>
            <a:xfrm rot="5400000">
              <a:off x="6559195" y="2417708"/>
              <a:ext cx="551344" cy="474411"/>
            </a:xfrm>
            <a:prstGeom prst="triangle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21" name="PRETTY">
            <a:extLst>
              <a:ext uri="{FF2B5EF4-FFF2-40B4-BE49-F238E27FC236}">
                <a16:creationId xmlns:a16="http://schemas.microsoft.com/office/drawing/2014/main" xmlns="" id="{7B661874-B9AB-473E-B2F5-BFC4F1BF43C6}"/>
              </a:ext>
            </a:extLst>
          </p:cNvPr>
          <p:cNvGrpSpPr>
            <a:grpSpLocks/>
          </p:cNvGrpSpPr>
          <p:nvPr/>
        </p:nvGrpSpPr>
        <p:grpSpPr bwMode="auto">
          <a:xfrm>
            <a:off x="1449437" y="4578448"/>
            <a:ext cx="557213" cy="558800"/>
            <a:chOff x="6300192" y="2204864"/>
            <a:chExt cx="900100" cy="9001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77BEEAA7-94B0-4F85-99F1-3BFB46B68C0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E34D65D1-F193-4CD4-A552-3E5001C270F0}"/>
                </a:ext>
              </a:extLst>
            </p:cNvPr>
            <p:cNvSpPr/>
            <p:nvPr/>
          </p:nvSpPr>
          <p:spPr>
            <a:xfrm rot="5400000">
              <a:off x="6558700" y="2417708"/>
              <a:ext cx="552334" cy="474412"/>
            </a:xfrm>
            <a:prstGeom prst="triangle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54" name="CHALK">
            <a:extLst>
              <a:ext uri="{FF2B5EF4-FFF2-40B4-BE49-F238E27FC236}">
                <a16:creationId xmlns:a16="http://schemas.microsoft.com/office/drawing/2014/main" xmlns="" id="{7B421A20-A44A-4ED6-9116-7E1D862C6263}"/>
              </a:ext>
            </a:extLst>
          </p:cNvPr>
          <p:cNvGrpSpPr>
            <a:grpSpLocks/>
          </p:cNvGrpSpPr>
          <p:nvPr/>
        </p:nvGrpSpPr>
        <p:grpSpPr bwMode="auto">
          <a:xfrm>
            <a:off x="6988204" y="2675514"/>
            <a:ext cx="557212" cy="557213"/>
            <a:chOff x="6300192" y="2204864"/>
            <a:chExt cx="900100" cy="9001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362D40BB-AC25-446A-A7A4-E1599A939A6E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xmlns="" id="{74EE48F0-4903-4454-94AB-8E34852D9F97}"/>
                </a:ext>
              </a:extLst>
            </p:cNvPr>
            <p:cNvSpPr/>
            <p:nvPr/>
          </p:nvSpPr>
          <p:spPr>
            <a:xfrm rot="5400000">
              <a:off x="6559195" y="2417708"/>
              <a:ext cx="551344" cy="474411"/>
            </a:xfrm>
            <a:prstGeom prst="triangle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27" name="TALK">
            <a:extLst>
              <a:ext uri="{FF2B5EF4-FFF2-40B4-BE49-F238E27FC236}">
                <a16:creationId xmlns:a16="http://schemas.microsoft.com/office/drawing/2014/main" xmlns="" id="{F835F981-4951-4FEF-864D-BB0F10CF9365}"/>
              </a:ext>
            </a:extLst>
          </p:cNvPr>
          <p:cNvGrpSpPr>
            <a:grpSpLocks/>
          </p:cNvGrpSpPr>
          <p:nvPr/>
        </p:nvGrpSpPr>
        <p:grpSpPr bwMode="auto">
          <a:xfrm>
            <a:off x="5114925" y="2673947"/>
            <a:ext cx="557213" cy="558800"/>
            <a:chOff x="6300192" y="2204864"/>
            <a:chExt cx="900100" cy="9001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F5E94D7A-6189-4894-8C8A-D0C0A9704CF9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CF66FE3F-3CA8-465C-8AD9-7BA12CE3342F}"/>
                </a:ext>
              </a:extLst>
            </p:cNvPr>
            <p:cNvSpPr/>
            <p:nvPr/>
          </p:nvSpPr>
          <p:spPr>
            <a:xfrm rot="5400000">
              <a:off x="6558700" y="2417708"/>
              <a:ext cx="552334" cy="474412"/>
            </a:xfrm>
            <a:prstGeom prst="triangle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49" name="WALK">
            <a:extLst>
              <a:ext uri="{FF2B5EF4-FFF2-40B4-BE49-F238E27FC236}">
                <a16:creationId xmlns:a16="http://schemas.microsoft.com/office/drawing/2014/main" xmlns="" id="{C6DFFE84-F7A1-4195-B5F1-B9B5A94A53D1}"/>
              </a:ext>
            </a:extLst>
          </p:cNvPr>
          <p:cNvGrpSpPr>
            <a:grpSpLocks/>
          </p:cNvGrpSpPr>
          <p:nvPr/>
        </p:nvGrpSpPr>
        <p:grpSpPr bwMode="auto">
          <a:xfrm>
            <a:off x="3279775" y="2673947"/>
            <a:ext cx="558800" cy="558800"/>
            <a:chOff x="6300192" y="2204864"/>
            <a:chExt cx="900100" cy="9001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0A315232-98CB-4603-9B1E-22CA91675687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xmlns="" id="{12ABFAB1-5F80-4775-B770-2889C297B3F3}"/>
                </a:ext>
              </a:extLst>
            </p:cNvPr>
            <p:cNvSpPr/>
            <p:nvPr/>
          </p:nvSpPr>
          <p:spPr>
            <a:xfrm rot="5400000">
              <a:off x="6558460" y="2417103"/>
              <a:ext cx="552334" cy="475621"/>
            </a:xfrm>
            <a:prstGeom prst="triangle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6" name="SMALL">
            <a:extLst>
              <a:ext uri="{FF2B5EF4-FFF2-40B4-BE49-F238E27FC236}">
                <a16:creationId xmlns:a16="http://schemas.microsoft.com/office/drawing/2014/main" xmlns="" id="{B7D48741-0ED8-411F-AE3F-C5F7F1F95210}"/>
              </a:ext>
            </a:extLst>
          </p:cNvPr>
          <p:cNvGrpSpPr>
            <a:grpSpLocks/>
          </p:cNvGrpSpPr>
          <p:nvPr/>
        </p:nvGrpSpPr>
        <p:grpSpPr bwMode="auto">
          <a:xfrm>
            <a:off x="1438057" y="2673947"/>
            <a:ext cx="557212" cy="558800"/>
            <a:chOff x="6300192" y="2204864"/>
            <a:chExt cx="900100" cy="9001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D5863FC-678D-4D9D-99BC-387E6963FA2E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xmlns="" id="{753AA29E-C6A5-4BA2-8D64-217C93F8CAEB}"/>
                </a:ext>
              </a:extLst>
            </p:cNvPr>
            <p:cNvSpPr/>
            <p:nvPr/>
          </p:nvSpPr>
          <p:spPr>
            <a:xfrm rot="5400000">
              <a:off x="6558701" y="2417708"/>
              <a:ext cx="552334" cy="474411"/>
            </a:xfrm>
            <a:prstGeom prst="triangle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0" name="CALL">
            <a:extLst>
              <a:ext uri="{FF2B5EF4-FFF2-40B4-BE49-F238E27FC236}">
                <a16:creationId xmlns:a16="http://schemas.microsoft.com/office/drawing/2014/main" xmlns="" id="{3FB66E24-ED4A-4CB0-BACF-2326EC47D74F}"/>
              </a:ext>
            </a:extLst>
          </p:cNvPr>
          <p:cNvGrpSpPr>
            <a:grpSpLocks/>
          </p:cNvGrpSpPr>
          <p:nvPr/>
        </p:nvGrpSpPr>
        <p:grpSpPr bwMode="auto">
          <a:xfrm>
            <a:off x="5119032" y="769466"/>
            <a:ext cx="557213" cy="557213"/>
            <a:chOff x="6300192" y="2204864"/>
            <a:chExt cx="900100" cy="9001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C40CEE0-1618-42B6-8BC2-D62A48A0A894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8BAD7A64-7004-425E-BC7A-73799C20C219}"/>
                </a:ext>
              </a:extLst>
            </p:cNvPr>
            <p:cNvSpPr/>
            <p:nvPr/>
          </p:nvSpPr>
          <p:spPr>
            <a:xfrm rot="5400000">
              <a:off x="6559194" y="2417709"/>
              <a:ext cx="551344" cy="474412"/>
            </a:xfrm>
            <a:prstGeom prst="triangle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3" name="BALL">
            <a:extLst>
              <a:ext uri="{FF2B5EF4-FFF2-40B4-BE49-F238E27FC236}">
                <a16:creationId xmlns:a16="http://schemas.microsoft.com/office/drawing/2014/main" xmlns="" id="{73D3E677-2092-495B-9AED-F07275587119}"/>
              </a:ext>
            </a:extLst>
          </p:cNvPr>
          <p:cNvGrpSpPr>
            <a:grpSpLocks/>
          </p:cNvGrpSpPr>
          <p:nvPr/>
        </p:nvGrpSpPr>
        <p:grpSpPr bwMode="auto">
          <a:xfrm>
            <a:off x="3272755" y="764704"/>
            <a:ext cx="558800" cy="557212"/>
            <a:chOff x="6300192" y="2204864"/>
            <a:chExt cx="900100" cy="9001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9BB95F2-E90F-4C59-8AB5-9DC5D5920B5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xmlns="" id="{261CB08E-DA65-4FA7-9757-A9967CA7BB9D}"/>
                </a:ext>
              </a:extLst>
            </p:cNvPr>
            <p:cNvSpPr/>
            <p:nvPr/>
          </p:nvSpPr>
          <p:spPr>
            <a:xfrm rot="5400000">
              <a:off x="6558956" y="2417103"/>
              <a:ext cx="551343" cy="475621"/>
            </a:xfrm>
            <a:prstGeom prst="triangle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42" name="ALL">
            <a:extLst>
              <a:ext uri="{FF2B5EF4-FFF2-40B4-BE49-F238E27FC236}">
                <a16:creationId xmlns:a16="http://schemas.microsoft.com/office/drawing/2014/main" xmlns="" id="{E3C9348B-59ED-417C-97EB-7155ACD83AD2}"/>
              </a:ext>
            </a:extLst>
          </p:cNvPr>
          <p:cNvGrpSpPr>
            <a:grpSpLocks/>
          </p:cNvGrpSpPr>
          <p:nvPr/>
        </p:nvGrpSpPr>
        <p:grpSpPr bwMode="auto">
          <a:xfrm>
            <a:off x="1444625" y="769466"/>
            <a:ext cx="557213" cy="557213"/>
            <a:chOff x="6300192" y="2204864"/>
            <a:chExt cx="900100" cy="9001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FF2BA6D5-7E4B-4741-9D8E-C0ABC6F15F54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xmlns="" id="{3226E9FF-BAE0-4B1E-A577-BE5A678258B3}"/>
                </a:ext>
              </a:extLst>
            </p:cNvPr>
            <p:cNvSpPr/>
            <p:nvPr/>
          </p:nvSpPr>
          <p:spPr>
            <a:xfrm rot="5400000">
              <a:off x="6559194" y="2417709"/>
              <a:ext cx="551344" cy="474412"/>
            </a:xfrm>
            <a:prstGeom prst="triangle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58" name="HALL">
            <a:extLst>
              <a:ext uri="{FF2B5EF4-FFF2-40B4-BE49-F238E27FC236}">
                <a16:creationId xmlns:a16="http://schemas.microsoft.com/office/drawing/2014/main" xmlns="" id="{9B351F4E-65C5-4C4F-9C4C-EED44E4EEFEE}"/>
              </a:ext>
            </a:extLst>
          </p:cNvPr>
          <p:cNvGrpSpPr>
            <a:grpSpLocks/>
          </p:cNvGrpSpPr>
          <p:nvPr/>
        </p:nvGrpSpPr>
        <p:grpSpPr bwMode="auto">
          <a:xfrm>
            <a:off x="6988204" y="775945"/>
            <a:ext cx="558800" cy="558800"/>
            <a:chOff x="6300192" y="2204864"/>
            <a:chExt cx="900100" cy="9001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23D00E3-7220-4DCA-9C32-471141F2C194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xmlns="" id="{652FADDC-294B-4636-8907-B08DEC5C2239}"/>
                </a:ext>
              </a:extLst>
            </p:cNvPr>
            <p:cNvSpPr/>
            <p:nvPr/>
          </p:nvSpPr>
          <p:spPr>
            <a:xfrm rot="5400000">
              <a:off x="6558460" y="2417103"/>
              <a:ext cx="552334" cy="475621"/>
            </a:xfrm>
            <a:prstGeom prst="triangle">
              <a:avLst/>
            </a:prstGeom>
            <a:solidFill>
              <a:srgbClr val="0093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73" y="1412177"/>
            <a:ext cx="495836" cy="949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17" y="5381703"/>
            <a:ext cx="1331529" cy="685184"/>
          </a:xfrm>
          <a:prstGeom prst="rect">
            <a:avLst/>
          </a:prstGeom>
        </p:spPr>
      </p:pic>
      <p:pic>
        <p:nvPicPr>
          <p:cNvPr id="9" name="almost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412288" y="431800"/>
            <a:ext cx="609600" cy="609600"/>
          </a:xfrm>
          <a:prstGeom prst="rect">
            <a:avLst/>
          </a:prstGeom>
        </p:spPr>
      </p:pic>
      <p:pic>
        <p:nvPicPr>
          <p:cNvPr id="40" name="neighbour (1).wav" descr="neighbour (1).wav">
            <a:hlinkClick r:id="" action="ppaction://media"/>
            <a:extLst>
              <a:ext uri="{FF2B5EF4-FFF2-40B4-BE49-F238E27FC236}">
                <a16:creationId xmlns:a16="http://schemas.microsoft.com/office/drawing/2014/main" xmlns="" id="{30839C0E-D65D-7847-BEA7-86A39FA0DD4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9310688" y="13142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74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6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11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22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85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962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166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55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13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">
            <a:extLst>
              <a:ext uri="{FF2B5EF4-FFF2-40B4-BE49-F238E27FC236}">
                <a16:creationId xmlns:a16="http://schemas.microsoft.com/office/drawing/2014/main" xmlns="" id="{804AF614-BC1A-44BE-80B7-2D6BCA7839DB}"/>
              </a:ext>
            </a:extLst>
          </p:cNvPr>
          <p:cNvSpPr/>
          <p:nvPr/>
        </p:nvSpPr>
        <p:spPr>
          <a:xfrm>
            <a:off x="827337" y="836762"/>
            <a:ext cx="5221287" cy="1008062"/>
          </a:xfrm>
          <a:prstGeom prst="wedgeRoundRectCallout">
            <a:avLst>
              <a:gd name="adj1" fmla="val 57171"/>
              <a:gd name="adj2" fmla="val 1000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week, we are learning to spell the common exception words </a:t>
            </a:r>
            <a:r>
              <a:rPr lang="en-GB" dirty="0">
                <a:solidFill>
                  <a:srgbClr val="FF013D"/>
                </a:solidFill>
                <a:latin typeface="Twinkl" pitchFamily="50" charset="0"/>
              </a:rPr>
              <a:t>England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and </a:t>
            </a:r>
            <a:r>
              <a:rPr lang="en-GB" dirty="0">
                <a:solidFill>
                  <a:srgbClr val="FF013D"/>
                </a:solidFill>
                <a:latin typeface="Twinkl" pitchFamily="50" charset="0"/>
              </a:rPr>
              <a:t>tongue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sp>
        <p:nvSpPr>
          <p:cNvPr id="8" name="Speech Bubble">
            <a:extLst>
              <a:ext uri="{FF2B5EF4-FFF2-40B4-BE49-F238E27FC236}">
                <a16:creationId xmlns:a16="http://schemas.microsoft.com/office/drawing/2014/main" xmlns="" id="{282CAFDA-3A94-4D7D-ADAF-FDC714FFA025}"/>
              </a:ext>
            </a:extLst>
          </p:cNvPr>
          <p:cNvSpPr/>
          <p:nvPr/>
        </p:nvSpPr>
        <p:spPr>
          <a:xfrm>
            <a:off x="827336" y="836762"/>
            <a:ext cx="5221288" cy="1008062"/>
          </a:xfrm>
          <a:prstGeom prst="wedgeRoundRectCallout">
            <a:avLst>
              <a:gd name="adj1" fmla="val 57171"/>
              <a:gd name="adj2" fmla="val 1000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Watch the magic pencil write the words.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Can you join in?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35596680-377B-4D2D-934D-2D37FB65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381250"/>
            <a:ext cx="43957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EDF0BF-D117-4F4D-9839-75C253666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980" y="1052736"/>
            <a:ext cx="2840982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C6B9F16-F08F-4063-99F7-7489F01120FF}"/>
              </a:ext>
            </a:extLst>
          </p:cNvPr>
          <p:cNvSpPr/>
          <p:nvPr/>
        </p:nvSpPr>
        <p:spPr>
          <a:xfrm>
            <a:off x="655263" y="1787782"/>
            <a:ext cx="798007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England</a:t>
            </a:r>
            <a:endParaRPr lang="en-GB" sz="16600" dirty="0"/>
          </a:p>
        </p:txBody>
      </p:sp>
      <p:grpSp>
        <p:nvGrpSpPr>
          <p:cNvPr id="16" name="Write Action">
            <a:extLst>
              <a:ext uri="{FF2B5EF4-FFF2-40B4-BE49-F238E27FC236}">
                <a16:creationId xmlns:a16="http://schemas.microsoft.com/office/drawing/2014/main" xmlns="" id="{82F01C75-FD5D-4EF1-8CD4-33FFAFCB1D5D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7" name="Write action">
              <a:extLst>
                <a:ext uri="{FF2B5EF4-FFF2-40B4-BE49-F238E27FC236}">
                  <a16:creationId xmlns:a16="http://schemas.microsoft.com/office/drawing/2014/main" xmlns="" id="{9FFF2EFC-0E67-4E1C-B790-5B4ABF77C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9" name="Rectangle: Rounded Corners 16">
                <a:extLst>
                  <a:ext uri="{FF2B5EF4-FFF2-40B4-BE49-F238E27FC236}">
                    <a16:creationId xmlns:a16="http://schemas.microsoft.com/office/drawing/2014/main" xmlns="" id="{BD398B2E-9BCD-4449-94D9-0817456AF2B9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00938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FA708E22-1F29-4779-99E6-7731F1FFBBB2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93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xmlns="" id="{EBE330FB-9610-4EC1-90CB-841C68842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62" y="2203257"/>
            <a:ext cx="710150" cy="7079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91" y="2253626"/>
            <a:ext cx="710150" cy="7079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74" y="1694855"/>
            <a:ext cx="710150" cy="7079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01" y="2272979"/>
            <a:ext cx="710150" cy="707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25" y="2192625"/>
            <a:ext cx="710150" cy="707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06" y="2259984"/>
            <a:ext cx="710150" cy="7079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3" y="1919010"/>
            <a:ext cx="710150" cy="7079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3" y="2454895"/>
            <a:ext cx="710150" cy="707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50FC653-C822-874E-B58C-B67BBDC98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30" y="1882003"/>
            <a:ext cx="710150" cy="7079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75C8E39-7F5B-A84A-878F-EBDA99518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40" y="3062521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092 L -0.0007 0.16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8038 4.07407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1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5 -0.0002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1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1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8038 1.85185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1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1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C 3.61111E-6 0.03935 0.00017 0.07916 0.00034 0.11875 L 0.00937 0.03148 C 0.01041 0.03009 0.01163 0.02893 0.01267 0.02777 C 0.01562 0.02384 0.01059 0.02731 0.01649 0.02199 C 0.01996 0.01875 0.01562 0.02291 0.01927 0.01875 C 0.01979 0.01828 0.02031 0.01805 0.02083 0.01759 C 0.02135 0.01689 0.02187 0.01574 0.02257 0.01504 C 0.02604 0.01203 0.02187 0.01574 0.02604 0.0118 C 0.02639 0.01134 0.02691 0.01088 0.02743 0.01064 C 0.02777 0.01041 0.0283 0.01018 0.02882 0.00995 C 0.02951 0.00972 0.03003 0.00926 0.03073 0.00879 C 0.03125 0.00833 0.03159 0.00787 0.03211 0.0074 C 0.03298 0.00694 0.03402 0.00671 0.03489 0.00625 L 0.03645 0.00555 L 0.03784 0.00486 C 0.03836 0.00463 0.03871 0.00439 0.03923 0.00439 C 0.03993 0.00416 0.04045 0.00393 0.04114 0.0037 C 0.04201 0.00324 0.04305 0.00277 0.04392 0.00231 C 0.04444 0.00231 0.04496 0.00185 0.04531 0.00185 C 0.04774 0.00092 0.0467 0.00139 0.04878 0.00046 C 0.05173 0.00069 0.05468 0.00046 0.05764 0.00115 C 0.05885 0.00139 0.05955 0.00277 0.06059 0.0037 C 0.06111 0.00416 0.06163 0.00439 0.06198 0.00486 L 0.06441 0.0081 C 0.06562 0.01342 0.06389 0.00694 0.0658 0.01134 C 0.06597 0.0118 0.06597 0.0125 0.06632 0.01319 C 0.06649 0.01389 0.06684 0.01435 0.06718 0.01504 C 0.06736 0.01574 0.06753 0.0162 0.0677 0.01689 C 0.06805 0.01852 0.06823 0.02037 0.06857 0.02199 C 0.06961 0.02592 0.06961 0.02453 0.06961 0.02639 L 0.0677 0.08518 C 0.06684 0.0956 0.06684 0.09213 0.0677 0.10717 C 0.0677 0.10949 0.06857 0.11296 0.06996 0.11412 C 0.07048 0.11458 0.071 0.11504 0.07152 0.11551 C 0.07187 0.11574 0.07205 0.11643 0.07239 0.11666 C 0.07395 0.11782 0.07586 0.11828 0.0776 0.11875 C 0.0802 0.11852 0.08264 0.11828 0.08524 0.11805 C 0.08576 0.11782 0.08645 0.11759 0.08715 0.11736 C 0.08767 0.11713 0.08906 0.1162 0.08906 0.11643 " pathEditMode="relative" rAng="0" ptsTypes="AAAAAAAAAAAAAAAAAAAAAAAAAAAAAAAAAAAAAA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1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1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1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01858 -0.0074 C -0.0217 -0.00717 -0.02465 -0.00694 -0.02778 -0.00625 C -0.02899 -0.00601 -0.03038 -0.00578 -0.03143 -0.00509 C -0.03264 -0.00416 -0.03334 -0.00254 -0.03438 -0.00138 C -0.03507 -0.00046 -0.03611 0.00024 -0.03715 0.00116 C -0.03768 0.00232 -0.0382 0.00371 -0.03889 0.00487 C -0.03993 0.00625 -0.04149 0.00718 -0.04271 0.00857 C -0.04323 0.00926 -0.04393 0.01019 -0.04445 0.01112 C -0.04514 0.01343 -0.04584 0.01598 -0.04636 0.01852 C -0.0467 0.02014 -0.04705 0.02176 -0.04722 0.02338 C -0.04757 0.02547 -0.04774 0.02755 -0.04827 0.02963 C -0.04844 0.03079 -0.04879 0.03195 -0.04913 0.03334 C -0.05018 0.04676 -0.05 0.04051 -0.05 0.05186 L -0.04722 0.10116 C -0.04514 0.10394 -0.04323 0.10741 -0.0408 0.10973 C -0.0375 0.11297 -0.02899 0.1132 -0.02587 0.11343 C -0.01754 0.11737 -0.02066 0.11644 -0.00365 0.11343 C -0.00191 0.1132 0.00226 0.10672 0.00278 0.10602 L 0.00555 0.10371 L 0.01198 0.08889 L 0.01771 0.03195 L 0.01771 -0.0074 L 0.01389 0.15926 C 0.01337 0.16297 0.01285 0.16667 0.01198 0.17037 C 0.01163 0.17199 0.01094 0.17362 0.01024 0.17524 C 0.00781 0.18079 0.0059 0.18542 0.00087 0.1875 C 1.94444E-6 0.18797 -0.00104 0.1882 -0.00191 0.18889 C -0.00278 0.18959 -0.00365 0.19074 -0.00469 0.19121 C -0.00573 0.1919 -0.00712 0.19213 -0.00834 0.1926 C -0.01493 0.19514 -0.00625 0.1926 -0.0158 0.19514 C -0.025 0.19468 -0.03438 0.19445 -0.04358 0.19375 C -0.04462 0.19375 -0.04549 0.19329 -0.04636 0.1926 C -0.06476 0.17894 -0.04618 0.19144 -0.05382 0.18635 " pathEditMode="relative" rAng="0" ptsTypes="AAAAAA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1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1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0329 0.17616 C -0.00329 0.17662 -0.00034 0.19213 0.00348 0.19306 C 0.0073 0.19375 0.01112 0.1919 0.01494 0.19144 C 0.01945 0.18935 0.01754 0.19097 0.02084 0.18681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1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1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1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1.94444E-6 0.00023 C -0.00139 -0.00023 -0.00278 -0.00046 -0.00416 -0.00069 C -0.00503 -0.00092 -0.0059 -0.00185 -0.00694 -0.00185 L -0.01562 -0.00324 C -0.01614 -0.00347 -0.01666 -0.0037 -0.01701 -0.0037 C -0.02413 -0.00509 -0.02656 -0.00416 -0.03472 -0.0037 C -0.03524 -0.00347 -0.03594 -0.00301 -0.03646 -0.00254 C -0.03715 -0.00231 -0.03785 -0.00208 -0.03837 -0.00185 C -0.03889 -0.00185 -0.03923 -0.00162 -0.03975 -0.00139 C -0.04028 -0.00092 -0.04062 -0.00046 -0.04114 -1.85185E-6 C -0.04357 0.00139 -0.04236 -0.00092 -0.04531 0.00301 L -0.04809 0.00671 L -0.04948 0.00857 C -0.05104 0.01459 -0.04861 0.00533 -0.05087 0.01296 C -0.0526 0.01829 -0.05104 0.01482 -0.05278 0.01852 C -0.05295 0.01921 -0.05295 0.02014 -0.05312 0.02084 C -0.0533 0.02153 -0.05347 0.02222 -0.05364 0.02269 L -0.05451 0.02778 C -0.05469 0.03357 -0.05486 0.03959 -0.05503 0.0456 C -0.05503 0.04653 -0.05538 0.04722 -0.05555 0.04815 C -0.05573 0.05 -0.0559 0.05185 -0.0559 0.05371 C -0.0559 0.06829 -0.0559 0.08287 -0.05555 0.09746 C -0.05555 0.09815 -0.05521 0.09861 -0.05503 0.09931 C -0.05225 0.11435 -0.05625 0.09445 -0.05416 0.10417 C -0.05347 0.10718 -0.05382 0.10764 -0.05173 0.11042 C -0.05139 0.11111 -0.05087 0.11181 -0.05035 0.11227 C -0.04948 0.1132 -0.04757 0.11482 -0.04757 0.11505 L -0.03975 0.11968 C -0.03837 0.11991 -0.03698 0.12014 -0.03559 0.12037 C -0.03472 0.1206 -0.03385 0.12107 -0.03281 0.12107 C -0.0309 0.12107 -0.02882 0.1206 -0.02673 0.12037 C -0.02639 0.11991 -0.02587 0.11945 -0.02535 0.11898 C -0.02482 0.11875 -0.02413 0.11875 -0.02361 0.11852 C -0.02309 0.11829 -0.02257 0.11806 -0.02222 0.11783 C -0.01996 0.11597 -0.02135 0.1169 -0.01805 0.11528 L -0.01666 0.11482 C -0.01441 0.11273 -0.0158 0.11366 -0.0125 0.11227 C -0.01198 0.11204 -0.01146 0.11204 -0.01111 0.11158 C -0.00972 0.11042 -0.00937 0.11042 -0.00833 0.10857 C -0.00642 0.10556 -0.0085 0.10787 -0.0059 0.10556 C -0.00451 0.10232 -0.00555 0.10417 -0.00225 0.10116 L -0.00087 0.1 C -0.00052 0.09931 -0.00017 0.09884 -1.94444E-6 0.09815 C 0.00035 0.09722 0.00052 0.0963 0.00104 0.0956 C 0.00139 0.09491 0.00191 0.09445 0.00243 0.09375 C 0.00278 0.09329 0.0033 0.0919 0.0033 0.09213 L 0.01111 0.08195 C 0.01129 0.08009 0.01146 0.07824 0.01163 0.07639 C 0.01163 0.07593 0.01198 0.07523 0.01215 0.07454 C 0.01233 0.07292 0.01268 0.0713 0.01302 0.06968 C 0.0132 0.06875 0.0132 0.06806 0.01354 0.06713 L 0.01441 0.06343 L 0.01493 0.06158 C 0.01493 0.06019 0.01511 0.0588 0.01528 0.05741 C 0.01545 0.05671 0.01563 0.05602 0.0158 0.05556 C 0.01615 0.05301 0.01667 0.04815 0.01667 0.04838 C 0.0165 0.04213 0.0165 0.03611 0.01632 0.03009 C 0.01615 0.0294 0.01597 0.02894 0.0158 0.02824 C 0.01545 0.02662 0.01493 0.02338 0.01493 0.02361 C 0.01389 0.01158 0.01406 0.01574 0.01493 -0.00324 C 0.01493 -0.00393 0.01528 -0.00555 0.01528 -0.00532 L 0.01215 0.09931 C 0.01215 0.10232 0.01215 0.10509 0.0125 0.10787 C 0.01302 0.11227 0.0132 0.11088 0.01493 0.11343 C 0.01528 0.11412 0.01545 0.11482 0.0158 0.11528 C 0.01615 0.11621 0.01615 0.11713 0.01667 0.11783 C 0.01823 0.11991 0.0191 0.12014 0.02084 0.12107 C 0.02361 0.12084 0.02639 0.1206 0.02917 0.12037 C 0.02986 0.12014 0.03038 0.12014 0.03108 0.11968 C 0.03177 0.11921 0.03386 0.1169 0.03438 0.11667 C 0.03472 0.11621 0.03577 0.11597 0.03577 0.11621 " pathEditMode="relative" rAng="0" ptsTypes="AAAAAAAAAAAAAAAAAAAAAAAAAAAA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1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51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1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C 4.44444E-6 0.03935 0.00017 0.07916 0.00034 0.11875 L 0.00937 0.03148 C 0.01041 0.03009 0.01163 0.02893 0.01267 0.02777 C 0.01562 0.02384 0.01059 0.02731 0.01649 0.02199 C 0.01996 0.01875 0.01562 0.02291 0.01927 0.01875 C 0.01979 0.01828 0.02031 0.01805 0.02083 0.01759 C 0.02135 0.01689 0.02187 0.01574 0.02257 0.01504 C 0.02604 0.01203 0.02187 0.01574 0.02604 0.0118 C 0.02638 0.01134 0.02691 0.01088 0.02743 0.01064 C 0.02777 0.01041 0.02829 0.01018 0.02882 0.00995 C 0.02951 0.00972 0.03003 0.00926 0.03072 0.00879 C 0.03125 0.00833 0.03159 0.00787 0.03211 0.0074 C 0.03298 0.00694 0.03402 0.00671 0.03489 0.00625 L 0.03645 0.00555 L 0.03784 0.00486 C 0.03836 0.00463 0.03871 0.00439 0.03923 0.00439 C 0.03993 0.00416 0.04045 0.00393 0.04114 0.0037 C 0.04201 0.00324 0.04305 0.00277 0.04392 0.00231 C 0.04444 0.00231 0.04496 0.00185 0.04531 0.00185 C 0.04774 0.00092 0.0467 0.00139 0.04878 0.00046 C 0.05173 0.00069 0.05468 0.00046 0.05763 0.00115 C 0.05885 0.00139 0.05954 0.00277 0.06059 0.0037 C 0.06111 0.00416 0.06163 0.00439 0.06197 0.00486 L 0.06441 0.0081 C 0.06562 0.01342 0.06388 0.00694 0.06579 0.01134 C 0.06597 0.0118 0.06597 0.0125 0.06632 0.01319 C 0.06649 0.01389 0.06684 0.01435 0.06718 0.01504 C 0.06736 0.01574 0.06753 0.0162 0.0677 0.01689 C 0.06805 0.01851 0.06822 0.02037 0.06857 0.02199 C 0.06961 0.02592 0.06961 0.02453 0.06961 0.02639 L 0.0677 0.08518 C 0.06684 0.0956 0.06684 0.09213 0.0677 0.10717 C 0.0677 0.10949 0.06857 0.11296 0.06996 0.11412 C 0.07048 0.11458 0.071 0.11504 0.07152 0.11551 C 0.07187 0.11574 0.07204 0.11643 0.07239 0.11666 C 0.07395 0.11782 0.07586 0.11828 0.0776 0.11875 C 0.0802 0.11851 0.08263 0.11828 0.08524 0.11805 C 0.08576 0.11782 0.08645 0.11759 0.08715 0.11736 C 0.08767 0.11713 0.08906 0.1162 0.08906 0.11643 " pathEditMode="relative" rAng="0" ptsTypes="AAAAAAAAAAAAAAAAAAAAAAAAAAAAAAAAAAAAAA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1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51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01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1945 -0.00856 C -0.02222 -0.0081 -0.025 -0.00833 -0.02778 -0.00741 C -0.02882 -0.00694 -0.02952 -0.00556 -0.03056 -0.00486 C -0.03143 -0.00417 -0.03247 -0.00417 -0.03334 -0.0037 C -0.03525 -0.00208 -0.03698 -0.00023 -0.03889 0.00139 L -0.04167 0.0037 L -0.04445 0.00625 C -0.04497 0.00741 -0.04549 0.0088 -0.04618 0.00995 C -0.05156 0.01875 -0.04427 0.00463 -0.05 0.0162 C -0.05226 0.025 -0.0507 0.0213 -0.05365 0.02731 C -0.054 0.03102 -0.05469 0.03796 -0.05556 0.04213 C -0.05556 0.04236 -0.05781 0.05139 -0.05834 0.05324 C -0.05868 0.0544 -0.05903 0.05556 -0.0592 0.05694 L -0.06007 0.06181 C -0.0599 0.06667 -0.05972 0.07176 -0.0592 0.07662 C -0.05903 0.07778 -0.05851 0.07894 -0.05834 0.08032 C -0.05573 0.09421 -0.05955 0.07801 -0.05556 0.09398 L -0.05452 0.09769 C -0.05434 0.09884 -0.05452 0.10046 -0.05365 0.10139 L -0.05087 0.1037 C -0.05052 0.10509 -0.0507 0.10671 -0.05 0.10741 C -0.04844 0.10903 -0.04618 0.10903 -0.04445 0.10995 L -0.04167 0.11111 C -0.04063 0.11157 -0.03976 0.11204 -0.03889 0.1125 C -0.03768 0.11273 -0.03629 0.11319 -0.03507 0.11366 C -0.0342 0.11389 -0.03334 0.11481 -0.03229 0.11481 C -0.03021 0.11505 -0.02813 0.11481 -0.02587 0.11481 L -0.00729 0.1088 C 0.00278 0.09931 -0.00174 0.10162 0.00469 0.09884 C 0.00555 0.09769 0.00642 0.0963 0.00746 0.09514 C 0.00833 0.09421 0.00955 0.09375 0.01024 0.09259 C 0.01337 0.08866 0.01076 0.08889 0.01302 0.08889 L 0.0158 0.07407 L 0.01944 -0.07755 L 0.01666 0.1037 C 0.01979 0.10949 0.02014 0.11204 0.02413 0.11481 C 0.025 0.11551 0.02604 0.11574 0.02691 0.1162 C 0.02951 0.11574 0.03489 0.11574 0.03802 0.11366 C 0.03837 0.11343 0.03871 0.11273 0.03906 0.1125 " pathEditMode="relative" rAng="0" ptsTypes="AAAAAAAAAAAAAAAAAAAAAAAAAAAAAAAAAAAAAAAA">
                                      <p:cBhvr>
                                        <p:cTn id="1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01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C6B9F16-F08F-4063-99F7-7489F01120FF}"/>
              </a:ext>
            </a:extLst>
          </p:cNvPr>
          <p:cNvSpPr/>
          <p:nvPr/>
        </p:nvSpPr>
        <p:spPr>
          <a:xfrm>
            <a:off x="1236792" y="1922489"/>
            <a:ext cx="667041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SemiBold" pitchFamily="2" charset="0"/>
              </a:rPr>
              <a:t>tongue</a:t>
            </a:r>
            <a:endParaRPr lang="en-GB" sz="16600" dirty="0"/>
          </a:p>
        </p:txBody>
      </p:sp>
      <p:grpSp>
        <p:nvGrpSpPr>
          <p:cNvPr id="16" name="Write Action">
            <a:extLst>
              <a:ext uri="{FF2B5EF4-FFF2-40B4-BE49-F238E27FC236}">
                <a16:creationId xmlns:a16="http://schemas.microsoft.com/office/drawing/2014/main" xmlns="" id="{82F01C75-FD5D-4EF1-8CD4-33FFAFCB1D5D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5516563"/>
            <a:ext cx="1544638" cy="720725"/>
            <a:chOff x="6914614" y="5517232"/>
            <a:chExt cx="1545818" cy="720080"/>
          </a:xfrm>
        </p:grpSpPr>
        <p:grpSp>
          <p:nvGrpSpPr>
            <p:cNvPr id="17" name="Write action">
              <a:extLst>
                <a:ext uri="{FF2B5EF4-FFF2-40B4-BE49-F238E27FC236}">
                  <a16:creationId xmlns:a16="http://schemas.microsoft.com/office/drawing/2014/main" xmlns="" id="{9FFF2EFC-0E67-4E1C-B790-5B4ABF77C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19" name="Rectangle: Rounded Corners 16">
                <a:extLst>
                  <a:ext uri="{FF2B5EF4-FFF2-40B4-BE49-F238E27FC236}">
                    <a16:creationId xmlns:a16="http://schemas.microsoft.com/office/drawing/2014/main" xmlns="" id="{BD398B2E-9BCD-4449-94D9-0817456AF2B9}"/>
                  </a:ext>
                </a:extLst>
              </p:cNvPr>
              <p:cNvSpPr/>
              <p:nvPr/>
            </p:nvSpPr>
            <p:spPr>
              <a:xfrm>
                <a:off x="6914614" y="5650463"/>
                <a:ext cx="1099389" cy="432999"/>
              </a:xfrm>
              <a:prstGeom prst="roundRect">
                <a:avLst>
                  <a:gd name="adj" fmla="val 50000"/>
                </a:avLst>
              </a:prstGeom>
              <a:solidFill>
                <a:srgbClr val="00938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FA708E22-1F29-4779-99E6-7731F1FFBBB2}"/>
                  </a:ext>
                </a:extLst>
              </p:cNvPr>
              <p:cNvSpPr/>
              <p:nvPr/>
            </p:nvSpPr>
            <p:spPr>
              <a:xfrm>
                <a:off x="7740745" y="5517232"/>
                <a:ext cx="719687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93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xmlns="" id="{EBE330FB-9610-4EC1-90CB-841C68842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517232"/>
              <a:ext cx="504056" cy="50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32" y="2093309"/>
            <a:ext cx="710150" cy="7079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11" y="2401084"/>
            <a:ext cx="710150" cy="7079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22" y="2344079"/>
            <a:ext cx="710150" cy="707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37" y="2401083"/>
            <a:ext cx="710150" cy="7079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88" y="2407470"/>
            <a:ext cx="710150" cy="7079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98" y="2344079"/>
            <a:ext cx="710150" cy="7079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50" y="2801246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0191 0.15209 C -0.00191 0.15463 -0.00191 0.15718 -0.00156 0.15973 C -0.00138 0.16065 -0.00104 0.16135 -0.00052 0.16181 C 0.00035 0.1625 0.00313 0.16343 0.00434 0.16366 C 0.00504 0.16412 0.00556 0.16482 0.00625 0.16505 C 0.00764 0.16551 0.01025 0.16644 0.01025 0.16667 C 0.01389 0.16621 0.01771 0.16598 0.02153 0.16575 C 0.02205 0.16551 0.02275 0.16528 0.02344 0.16505 C 0.02431 0.16482 0.025 0.16459 0.02587 0.16436 C 0.03004 0.16065 0.02466 0.16505 0.02882 0.1625 C 0.02934 0.16204 0.02969 0.16158 0.03021 0.16112 C 0.0323 0.15973 0.03143 0.16158 0.0323 0.15926 " pathEditMode="relative" rAng="0" ptsTypes="AAAAAAAAAAAAA">
                                      <p:cBhvr>
                                        <p:cTn id="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5746 -0.0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2.77778E-6 0.00023 C -0.00504 1.48148E-6 -0.01007 0.00023 -0.01511 0.00046 C -0.01563 0.00046 -0.01615 0.00092 -0.01667 0.00116 C -0.01719 0.00139 -0.01754 0.00208 -0.01806 0.00231 C -0.01893 0.00301 -0.01997 0.00301 -0.02084 0.0037 C -0.02986 0.01157 -0.02014 0.00347 -0.02518 0.00694 C -0.0257 0.00717 -0.02604 0.00787 -0.02657 0.0081 C -0.02709 0.00833 -0.02761 0.00833 -0.02795 0.00879 C -0.029 0.00949 -0.03091 0.01134 -0.03091 0.01157 C -0.03108 0.0118 -0.03143 0.0125 -0.03177 0.01319 C -0.03299 0.01504 -0.03316 0.01504 -0.03455 0.0162 C -0.0349 0.0169 -0.03525 0.01759 -0.03559 0.01829 C -0.03594 0.01875 -0.03663 0.01875 -0.03698 0.01944 C -0.03733 0.02014 -0.03716 0.02129 -0.0375 0.02199 C -0.03802 0.02338 -0.03907 0.0243 -0.03941 0.02569 L -0.0408 0.03148 C -0.04097 0.03217 -0.04115 0.03264 -0.04132 0.03333 C -0.04236 0.03935 -0.04167 0.0368 -0.04323 0.04097 C -0.04323 0.04467 -0.04358 0.04861 -0.04358 0.05231 C -0.04393 0.05926 -0.04375 0.06528 -0.04462 0.07199 C -0.04462 0.07268 -0.04497 0.07361 -0.04497 0.07454 C -0.04497 0.08055 -0.04479 0.08657 -0.04462 0.09282 C -0.04445 0.09375 -0.04445 0.09491 -0.0441 0.09583 C -0.04393 0.09653 -0.04341 0.09722 -0.04323 0.09768 C -0.04306 0.09884 -0.04288 0.1 -0.04271 0.10092 C -0.04236 0.10231 -0.04202 0.10347 -0.04167 0.10486 C -0.04063 0.11111 -0.04115 0.1081 -0.03976 0.11366 C -0.03976 0.11412 -0.03959 0.11504 -0.03941 0.11551 C -0.03907 0.1162 -0.03872 0.11667 -0.03837 0.11736 C -0.03698 0.12106 -0.03924 0.11759 -0.03646 0.12106 C -0.03559 0.12523 -0.03698 0.12129 -0.0342 0.12361 C -0.03368 0.12407 -0.03368 0.125 -0.03316 0.12569 C -0.03125 0.12778 -0.0316 0.12616 -0.02986 0.12754 C -0.02882 0.12824 -0.02813 0.12963 -0.02709 0.13009 C -0.02466 0.13079 -0.0257 0.13032 -0.02379 0.13125 C -0.02205 0.13356 -0.02344 0.13194 -0.02032 0.1331 C -0.01459 0.13542 -0.02101 0.13403 -0.01285 0.13518 L 0.00764 0.13449 C 0.00885 0.13426 0.01024 0.13426 0.01146 0.13379 C 0.0118 0.13356 0.01198 0.13287 0.01232 0.13264 C 0.01354 0.13194 0.01493 0.13171 0.01614 0.13125 C 0.01857 0.13055 0.01736 0.13102 0.01944 0.13009 L 0.02222 0.12754 C 0.02274 0.12708 0.02326 0.12685 0.02378 0.12616 C 0.02604 0.12315 0.02482 0.1243 0.02708 0.12245 C 0.02916 0.11805 0.02812 0.11967 0.02986 0.11736 C 0.03003 0.11643 0.03003 0.11574 0.03038 0.11481 C 0.03055 0.11435 0.03107 0.11412 0.03125 0.11366 C 0.03472 0.10764 0.03177 0.1118 0.03455 0.10787 C 0.03628 0.10092 0.03368 0.11157 0.03611 0.10417 C 0.03646 0.10301 0.03663 0.10162 0.03698 0.10023 L 0.0375 0.09838 C 0.03767 0.09768 0.03784 0.09722 0.03802 0.09653 C 0.03802 0.0956 0.03819 0.09491 0.03837 0.09398 C 0.03871 0.09282 0.03941 0.09028 0.03941 0.09051 C 0.03958 0.08889 0.03993 0.08773 0.03993 0.08634 C 0.03993 0.07592 0.03958 0.06528 0.03941 0.05486 C 0.03941 0.0537 0.03802 0.04884 0.03802 0.04861 C 0.03784 0.04792 0.03767 0.04722 0.0375 0.04653 C 0.03715 0.04606 0.0368 0.04537 0.03646 0.04467 C 0.03611 0.04352 0.03593 0.04213 0.03559 0.04097 L 0.03507 0.03912 C 0.03489 0.03842 0.03472 0.03773 0.03455 0.03727 C 0.03455 0.03634 0.03437 0.03542 0.0342 0.03472 C 0.03368 0.03333 0.03298 0.03241 0.03229 0.03148 L 0.03125 0.02778 C 0.03107 0.02708 0.03107 0.02639 0.0309 0.02569 L 0.02986 0.02384 C 0.02968 0.02315 0.02968 0.02222 0.02934 0.02129 C 0.02899 0.0206 0.02847 0.02014 0.02795 0.01944 C 0.0276 0.01898 0.02743 0.01805 0.02708 0.01759 C 0.02621 0.0162 0.02569 0.01597 0.02465 0.01504 C 0.0243 0.01435 0.02413 0.01366 0.02378 0.01319 C 0.01979 0.00856 0.02222 0.0118 0.01944 0.00995 C 0.0158 0.00764 0.02014 0.00972 0.01666 0.0081 C 0.01632 0.00787 0.01389 0.00532 0.01337 0.00486 C 0.01232 0.0044 0.01146 0.00417 0.01041 0.0037 C 0.00989 0.00347 0.00955 0.00324 0.00903 0.00301 C 0.00833 0.00254 0.00781 0.00208 0.00712 0.00185 C 0.00625 0.00139 0.00521 0.00092 0.00434 0.00046 L 2.77778E-6 1.48148E-6 Z " pathEditMode="relative" rAng="0" ptsTypes="AAAAAAAAAAAAAAA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C 1.94444E-6 0.03935 0.00017 0.07917 0.00035 0.11875 L 0.00937 0.03148 C 0.01041 0.03009 0.01163 0.02894 0.01267 0.02778 C 0.01562 0.02384 0.01059 0.02732 0.01649 0.02199 C 0.01996 0.01875 0.01562 0.02292 0.01927 0.01875 C 0.01979 0.01829 0.02031 0.01806 0.02083 0.01759 C 0.02135 0.0169 0.02187 0.01574 0.02257 0.01505 C 0.02604 0.01204 0.02187 0.01574 0.02604 0.01181 C 0.02639 0.01134 0.02691 0.01088 0.02743 0.01065 C 0.02778 0.01042 0.0283 0.01019 0.02882 0.00995 C 0.02951 0.00972 0.03003 0.00926 0.03073 0.0088 C 0.03125 0.00833 0.0316 0.00787 0.03212 0.00741 C 0.03298 0.00694 0.03403 0.00671 0.03489 0.00625 L 0.03646 0.00556 L 0.03785 0.00486 C 0.03837 0.00463 0.03871 0.0044 0.03923 0.0044 C 0.03993 0.00417 0.04045 0.00394 0.04114 0.0037 C 0.04201 0.00324 0.04305 0.00278 0.04392 0.00232 C 0.04444 0.00232 0.04496 0.00185 0.04531 0.00185 C 0.04774 0.00093 0.0467 0.00139 0.04878 0.00046 C 0.05173 0.00069 0.05469 0.00046 0.05764 0.00116 C 0.05885 0.00139 0.05955 0.00278 0.06059 0.0037 C 0.06111 0.00417 0.06163 0.0044 0.06198 0.00486 L 0.06441 0.0081 C 0.06562 0.01343 0.06389 0.00694 0.0658 0.01134 C 0.06597 0.01181 0.06597 0.0125 0.06632 0.01319 C 0.06649 0.01389 0.06684 0.01435 0.06719 0.01505 C 0.06736 0.01574 0.06753 0.0162 0.06771 0.0169 C 0.06805 0.01852 0.06823 0.02037 0.06857 0.02199 C 0.06962 0.02593 0.06962 0.02454 0.06962 0.02639 L 0.06771 0.08519 C 0.06684 0.0956 0.06684 0.09213 0.06771 0.10718 C 0.06771 0.10949 0.06857 0.11296 0.06996 0.11412 C 0.07048 0.11458 0.07101 0.11505 0.07153 0.11551 C 0.07187 0.11574 0.07205 0.11644 0.07239 0.11667 C 0.07396 0.11782 0.07587 0.11829 0.0776 0.11875 C 0.08021 0.11852 0.08264 0.11829 0.08524 0.11806 C 0.08576 0.11782 0.08646 0.11759 0.08715 0.11736 C 0.08767 0.11713 0.08906 0.1162 0.08906 0.11644 " pathEditMode="relative" rAng="0" ptsTypes="AAAAAAAAAAAAAAAAAAAAAAAAAAAAAAAAAAAAAAAA">
                                      <p:cBhvr>
                                        <p:cTn id="4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0184 -0.00973 L -0.03229 -0.00857 L -0.0434 3.7037E-6 L -0.05174 0.01967 L -0.05625 0.0493 L -0.05365 0.08773 L -0.04705 0.10856 L -0.03594 0.11736 L -0.02118 0.11597 L -0.00365 0.1037 L 0.00746 0.08148 L 0.01302 0.05926 L 0.01302 0.02476 L 0.01493 -0.00973 L 0.01302 0.11226 L 0.01111 0.15185 L 0.00555 0.17152 L -0.00452 0.18402 L -0.0184 0.18773 L -0.0342 0.18773 L -0.04809 0.18518 L -0.05625 0.17777 " pathEditMode="relative" rAng="0" ptsTypes="AAAAAAAAAAAAAAAAAAAAAAA">
                                      <p:cBhvr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00087 0.09745 L 0.00364 0.12106 L 0.02309 0.12731 L 0.04444 0.11481 L 0.06927 0.08518 L 0.07118 0.00486 L 0.0684 0.11481 L 0.07673 0.12477 L 0.09253 0.12222 " pathEditMode="relative" rAng="0" ptsTypes="AAAAAAAAAA">
                                      <p:cBhvr>
                                        <p:cTn id="65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01753 -0.00487 L 0.03229 -0.01482 L 0.04167 -0.03079 L 0.04635 -0.04676 L 0.0434 -0.06042 L 0.03611 -0.06528 L 0.02396 -0.07014 L 0.00729 -0.06899 L -0.00747 -0.05672 L -0.01493 -0.0419 L -0.02049 -0.02454 L -0.02222 0.00625 L -0.01858 0.02847 L -0.00833 0.04814 L 0.00278 0.05555 L 0.01562 0.05694 L 0.02865 0.05324 L 0.04635 0.04074 " pathEditMode="relative" rAng="0" ptsTypes="AAAAAAAAAAAAAAAAAAA">
                                      <p:cBhvr>
                                        <p:cTn id="76" dur="3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6" name="Rectangle: Rounded Corners 11">
            <a:extLst>
              <a:ext uri="{FF2B5EF4-FFF2-40B4-BE49-F238E27FC236}">
                <a16:creationId xmlns:a16="http://schemas.microsoft.com/office/drawing/2014/main" xmlns="" id="{E72A1580-977E-4A81-BDD6-81944D43756D}"/>
              </a:ext>
            </a:extLst>
          </p:cNvPr>
          <p:cNvSpPr/>
          <p:nvPr/>
        </p:nvSpPr>
        <p:spPr>
          <a:xfrm>
            <a:off x="814388" y="1052513"/>
            <a:ext cx="7515225" cy="93662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Today, we are learning to add 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–</a:t>
            </a:r>
            <a:r>
              <a:rPr lang="en-GB" sz="2400" b="1" dirty="0" err="1">
                <a:solidFill>
                  <a:schemeClr val="tx1"/>
                </a:solidFill>
                <a:latin typeface="Twinkl" pitchFamily="50" charset="0"/>
              </a:rPr>
              <a:t>ing</a:t>
            </a:r>
            <a:r>
              <a:rPr lang="en-GB" sz="2400" b="1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to CVC and CCVC words.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2999EE0-6DDC-4091-B180-E737B72F3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719" y="2132856"/>
            <a:ext cx="1298561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1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0228C1-8B59-4A4D-9EB0-BCD6146B2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9" y="404038"/>
            <a:ext cx="8267994" cy="5996762"/>
          </a:xfrm>
          <a:prstGeom prst="roundRect">
            <a:avLst>
              <a:gd name="adj" fmla="val 2877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88" y="2488624"/>
            <a:ext cx="1641639" cy="3125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00" y="1105785"/>
            <a:ext cx="1450804" cy="4518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85" y="2402957"/>
            <a:ext cx="1528643" cy="3349255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xmlns="" id="{7E405A8F-5F55-4B27-BAFC-69257B72E5EF}"/>
              </a:ext>
            </a:extLst>
          </p:cNvPr>
          <p:cNvSpPr/>
          <p:nvPr/>
        </p:nvSpPr>
        <p:spPr>
          <a:xfrm>
            <a:off x="684213" y="4742121"/>
            <a:ext cx="7775575" cy="143484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It was Friday morning and Kit and Sam were busy in the kitchen helping Dad to prepare breakfast for Mum. They had got up and dressed early because today was a special day. It was Mum and Dad’s anniversary.</a:t>
            </a:r>
          </a:p>
        </p:txBody>
      </p:sp>
      <p:grpSp>
        <p:nvGrpSpPr>
          <p:cNvPr id="12" name="Question Button">
            <a:extLst>
              <a:ext uri="{FF2B5EF4-FFF2-40B4-BE49-F238E27FC236}">
                <a16:creationId xmlns:a16="http://schemas.microsoft.com/office/drawing/2014/main" xmlns="" id="{01C25ED4-5FDA-4925-B6DA-F3CBD48FEDE0}"/>
              </a:ext>
            </a:extLst>
          </p:cNvPr>
          <p:cNvGrpSpPr>
            <a:grpSpLocks/>
          </p:cNvGrpSpPr>
          <p:nvPr/>
        </p:nvGrpSpPr>
        <p:grpSpPr bwMode="auto">
          <a:xfrm>
            <a:off x="711350" y="574273"/>
            <a:ext cx="992187" cy="1000125"/>
            <a:chOff x="6804248" y="5183475"/>
            <a:chExt cx="992572" cy="9997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D17A3E5-17FF-433F-BAE0-FADBE0567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" t="-1312" r="-2155" b="67812"/>
            <a:stretch/>
          </p:blipFill>
          <p:spPr>
            <a:xfrm>
              <a:off x="6804248" y="5517232"/>
              <a:ext cx="666000" cy="66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F"/>
              </a:solidFill>
            </a:ln>
          </p:spPr>
        </p:pic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xmlns="" id="{49F995A7-4053-4BB8-858D-B717897AC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74081">
              <a:off x="7277276" y="5183475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rgbClr val="00938F"/>
                  </a:solidFill>
                </a:rPr>
                <a:t>?</a:t>
              </a: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xmlns="" id="{51F65480-669C-42D7-947C-7DF3B10CE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15995">
              <a:off x="7436780" y="5327491"/>
              <a:ext cx="36004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rgbClr val="00938F"/>
                  </a:solidFill>
                </a:rPr>
                <a:t>?</a:t>
              </a:r>
            </a:p>
          </p:txBody>
        </p:sp>
      </p:grpSp>
      <p:sp>
        <p:nvSpPr>
          <p:cNvPr id="16" name="Kit's teaching bubble">
            <a:extLst>
              <a:ext uri="{FF2B5EF4-FFF2-40B4-BE49-F238E27FC236}">
                <a16:creationId xmlns:a16="http://schemas.microsoft.com/office/drawing/2014/main" xmlns="" id="{E0F7C249-F448-44A3-96D5-642762141FF3}"/>
              </a:ext>
            </a:extLst>
          </p:cNvPr>
          <p:cNvSpPr/>
          <p:nvPr/>
        </p:nvSpPr>
        <p:spPr>
          <a:xfrm>
            <a:off x="1809900" y="890186"/>
            <a:ext cx="3698204" cy="593725"/>
          </a:xfrm>
          <a:prstGeom prst="wedgeRoundRectCallout">
            <a:avLst>
              <a:gd name="adj1" fmla="val -67743"/>
              <a:gd name="adj2" fmla="val 29002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  <a:sym typeface="Wingdings" panose="05000000000000000000" pitchFamily="2" charset="2"/>
              </a:rPr>
              <a:t>Why were Kit and Sam up early?</a:t>
            </a:r>
            <a:endParaRPr lang="en-GB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17" name="Close bubble">
            <a:extLst>
              <a:ext uri="{FF2B5EF4-FFF2-40B4-BE49-F238E27FC236}">
                <a16:creationId xmlns:a16="http://schemas.microsoft.com/office/drawing/2014/main" xmlns="" id="{7A6F9533-21DA-477A-806F-E1926B6EBC31}"/>
              </a:ext>
            </a:extLst>
          </p:cNvPr>
          <p:cNvSpPr/>
          <p:nvPr/>
        </p:nvSpPr>
        <p:spPr>
          <a:xfrm>
            <a:off x="5273811" y="840091"/>
            <a:ext cx="284163" cy="2841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41058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764</Words>
  <Application>Microsoft Office PowerPoint</Application>
  <PresentationFormat>On-screen Show (4:3)</PresentationFormat>
  <Paragraphs>107</Paragraphs>
  <Slides>27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Tuffy</vt:lpstr>
      <vt:lpstr>Twinkl</vt:lpstr>
      <vt:lpstr>Tuffy-TTF</vt:lpstr>
      <vt:lpstr>Twinkl SemiBold</vt:lpstr>
      <vt:lpstr>Arial</vt:lpstr>
      <vt:lpstr>Wingdings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Cards Galore!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Text Detectives!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Ebony Whittaker</cp:lastModifiedBy>
  <cp:revision>27</cp:revision>
  <dcterms:created xsi:type="dcterms:W3CDTF">2018-12-11T12:13:37Z</dcterms:created>
  <dcterms:modified xsi:type="dcterms:W3CDTF">2021-05-31T09:50:33Z</dcterms:modified>
</cp:coreProperties>
</file>