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27"/>
  </p:notesMasterIdLst>
  <p:handoutMasterIdLst>
    <p:handoutMasterId r:id="rId28"/>
  </p:handoutMasterIdLst>
  <p:sldIdLst>
    <p:sldId id="258" r:id="rId2"/>
    <p:sldId id="294" r:id="rId3"/>
    <p:sldId id="310" r:id="rId4"/>
    <p:sldId id="311" r:id="rId5"/>
    <p:sldId id="312" r:id="rId6"/>
    <p:sldId id="313" r:id="rId7"/>
    <p:sldId id="314" r:id="rId8"/>
    <p:sldId id="305" r:id="rId9"/>
    <p:sldId id="315" r:id="rId10"/>
    <p:sldId id="316" r:id="rId11"/>
    <p:sldId id="317" r:id="rId12"/>
    <p:sldId id="318" r:id="rId13"/>
    <p:sldId id="319" r:id="rId14"/>
    <p:sldId id="320" r:id="rId15"/>
    <p:sldId id="307" r:id="rId16"/>
    <p:sldId id="306" r:id="rId17"/>
    <p:sldId id="324" r:id="rId18"/>
    <p:sldId id="325" r:id="rId19"/>
    <p:sldId id="326" r:id="rId20"/>
    <p:sldId id="309" r:id="rId21"/>
    <p:sldId id="308" r:id="rId22"/>
    <p:sldId id="321" r:id="rId23"/>
    <p:sldId id="322" r:id="rId24"/>
    <p:sldId id="323" r:id="rId25"/>
    <p:sldId id="267" r:id="rId26"/>
  </p:sldIdLst>
  <p:sldSz cx="9144000" cy="6858000" type="screen4x3"/>
  <p:notesSz cx="6858000" cy="9144000"/>
  <p:embeddedFontLst>
    <p:embeddedFont>
      <p:font typeface="Tuffy-TTF" panose="020B0603060100000000" pitchFamily="34" charset="0"/>
      <p:regular r:id="rId29"/>
      <p:bold r:id="rId30"/>
      <p:italic r:id="rId31"/>
      <p:boldItalic r:id="rId32"/>
    </p:embeddedFont>
    <p:embeddedFont>
      <p:font typeface="Twinkl" pitchFamily="2" charset="77"/>
      <p:regular r:id="rId33"/>
      <p:bold r:id="rId34"/>
    </p:embeddedFont>
    <p:embeddedFont>
      <p:font typeface="Twinkl Sb" pitchFamily="2" charset="77"/>
      <p:regular r:id="rId35"/>
      <p:bold r:id="rId36"/>
    </p:embeddedFont>
    <p:embeddedFont>
      <p:font typeface="Twinkl SemiBold" pitchFamily="2" charset="77"/>
      <p:regular r:id="rId37"/>
      <p:bold r:id="rId38"/>
    </p:embeddedFont>
  </p:embeddedFontLst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EE2F7"/>
    <a:srgbClr val="00938F"/>
    <a:srgbClr val="2DB6BC"/>
    <a:srgbClr val="DE1E5A"/>
    <a:srgbClr val="D82233"/>
    <a:srgbClr val="AEE9EC"/>
    <a:srgbClr val="D83A5E"/>
    <a:srgbClr val="F5CFD8"/>
    <a:srgbClr val="FAB001"/>
    <a:srgbClr val="8D358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887" autoAdjust="0"/>
    <p:restoredTop sz="94660"/>
  </p:normalViewPr>
  <p:slideViewPr>
    <p:cSldViewPr snapToGrid="0" showGuides="1">
      <p:cViewPr>
        <p:scale>
          <a:sx n="111" d="100"/>
          <a:sy n="111" d="100"/>
        </p:scale>
        <p:origin x="656" y="6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font" Target="fonts/font6.fntdata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1.fntdata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4.fntdata"/><Relationship Id="rId37" Type="http://schemas.openxmlformats.org/officeDocument/2006/relationships/font" Target="fonts/font9.fntdata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36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2.fntdata"/><Relationship Id="rId35" Type="http://schemas.openxmlformats.org/officeDocument/2006/relationships/font" Target="fonts/font7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5.fntdata"/><Relationship Id="rId38" Type="http://schemas.openxmlformats.org/officeDocument/2006/relationships/font" Target="fonts/font10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dirty="0">
                <a:latin typeface="Tuffy-TTF" panose="020B0603060100000000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Tuffy-TTF" panose="020B0603060100000000" pitchFamily="34" charset="0"/>
              </a:defRPr>
            </a:lvl1pPr>
          </a:lstStyle>
          <a:p>
            <a:pPr>
              <a:defRPr/>
            </a:pPr>
            <a:fld id="{EBCAB23E-5E8D-4EE2-83B5-ED1C61A16838}" type="datetimeFigureOut">
              <a:rPr lang="en-GB"/>
              <a:pPr>
                <a:defRPr/>
              </a:pPr>
              <a:t>04/05/2021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dirty="0">
                <a:latin typeface="Tuffy-TTF" panose="020B0603060100000000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Tuffy-TTF" panose="020B0603060100000000" pitchFamily="34" charset="0"/>
              </a:defRPr>
            </a:lvl1pPr>
          </a:lstStyle>
          <a:p>
            <a:pPr>
              <a:defRPr/>
            </a:pPr>
            <a:fld id="{8FA9FD05-3BB6-41CC-853D-2075B3AECAB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916568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dirty="0">
                <a:latin typeface="Tuffy-TTF" panose="020B0603060100000000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Tuffy-TTF" panose="020B0603060100000000" pitchFamily="34" charset="0"/>
              </a:defRPr>
            </a:lvl1pPr>
          </a:lstStyle>
          <a:p>
            <a:pPr>
              <a:defRPr/>
            </a:pPr>
            <a:fld id="{928FEF98-7973-4A8C-8B7D-76BB1CDE8734}" type="datetimeFigureOut">
              <a:rPr lang="en-GB"/>
              <a:pPr>
                <a:defRPr/>
              </a:pPr>
              <a:t>04/05/2021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dirty="0">
                <a:latin typeface="Tuffy-TTF" panose="020B0603060100000000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Tuffy-TTF" panose="020B0603060100000000" pitchFamily="34" charset="0"/>
              </a:defRPr>
            </a:lvl1pPr>
          </a:lstStyle>
          <a:p>
            <a:pPr>
              <a:defRPr/>
            </a:pPr>
            <a:fld id="{72C48283-2588-4AA5-AB63-C726861FDEB3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1335435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uffy-TTF" panose="020B0603060100000000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uffy-TTF" panose="020B0603060100000000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uffy-TTF" panose="020B0603060100000000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uffy-TTF" panose="020B0603060100000000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uffy-TTF" panose="020B0603060100000000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288" y="6196013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86701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11415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78333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288" y="6196013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06331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773883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90538" y="695325"/>
            <a:ext cx="8162925" cy="1150938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90538" y="1957388"/>
            <a:ext cx="8162925" cy="4387850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3" r:id="rId2"/>
    <p:sldLayoutId id="2147483684" r:id="rId3"/>
    <p:sldLayoutId id="2147483685" r:id="rId4"/>
    <p:sldLayoutId id="2147483679" r:id="rId5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1C1C1C"/>
          </a:solidFill>
          <a:latin typeface="Twinkl" pitchFamily="50" charset="0"/>
          <a:ea typeface="Tuffy-TTF" panose="020B0603060100000000" pitchFamily="34" charset="0"/>
          <a:cs typeface="Tuffy-TTF" panose="020B0603060100000000" pitchFamily="34" charset="0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uffy-TTF" panose="020B0603060100000000" pitchFamily="34" charset="0"/>
          <a:cs typeface="Tuffy-TTF" panose="020B0603060100000000" pitchFamily="34" charset="0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uffy-TTF" panose="020B0603060100000000" pitchFamily="34" charset="0"/>
          <a:cs typeface="Tuffy-TTF" panose="020B0603060100000000" pitchFamily="34" charset="0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uffy-TTF" panose="020B0603060100000000" pitchFamily="34" charset="0"/>
          <a:cs typeface="Tuffy-TTF" panose="020B0603060100000000" pitchFamily="34" charset="0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uffy-TTF" panose="020B0603060100000000" pitchFamily="34" charset="0"/>
          <a:cs typeface="Tuffy-TTF" panose="020B0603060100000000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tiff"/><Relationship Id="rId3" Type="http://schemas.openxmlformats.org/officeDocument/2006/relationships/image" Target="../media/image16.png"/><Relationship Id="rId7" Type="http://schemas.openxmlformats.org/officeDocument/2006/relationships/image" Target="../media/image20.tif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tiff"/><Relationship Id="rId3" Type="http://schemas.openxmlformats.org/officeDocument/2006/relationships/image" Target="../media/image16.png"/><Relationship Id="rId7" Type="http://schemas.openxmlformats.org/officeDocument/2006/relationships/image" Target="../media/image19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21.tiff"/><Relationship Id="rId10" Type="http://schemas.openxmlformats.org/officeDocument/2006/relationships/image" Target="../media/image25.tiff"/><Relationship Id="rId4" Type="http://schemas.openxmlformats.org/officeDocument/2006/relationships/image" Target="../media/image17.png"/><Relationship Id="rId9" Type="http://schemas.openxmlformats.org/officeDocument/2006/relationships/image" Target="../media/image24.tif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EE2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ounded Rectangle 17"/>
          <p:cNvSpPr/>
          <p:nvPr/>
        </p:nvSpPr>
        <p:spPr bwMode="auto">
          <a:xfrm>
            <a:off x="466928" y="436194"/>
            <a:ext cx="8220075" cy="5957888"/>
          </a:xfrm>
          <a:prstGeom prst="roundRect">
            <a:avLst>
              <a:gd name="adj" fmla="val 2649"/>
            </a:avLst>
          </a:prstGeom>
          <a:blipFill>
            <a:blip r:embed="rId2"/>
            <a:srcRect/>
            <a:stretch>
              <a:fillRect l="-1271" t="-1011" r="-2577" b="-275"/>
            </a:stretch>
          </a:blip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50"/>
          <a:stretch/>
        </p:blipFill>
        <p:spPr>
          <a:xfrm>
            <a:off x="1232014" y="1560761"/>
            <a:ext cx="6431268" cy="4822811"/>
          </a:xfrm>
          <a:prstGeom prst="rect">
            <a:avLst/>
          </a:prstGeom>
        </p:spPr>
      </p:pic>
      <p:sp>
        <p:nvSpPr>
          <p:cNvPr id="8" name="Rounded Rectangle 8">
            <a:extLst>
              <a:ext uri="{FF2B5EF4-FFF2-40B4-BE49-F238E27FC236}">
                <a16:creationId xmlns:a16="http://schemas.microsoft.com/office/drawing/2014/main" id="{211F171C-980B-41BD-8B7E-0969FF523537}"/>
              </a:ext>
            </a:extLst>
          </p:cNvPr>
          <p:cNvSpPr/>
          <p:nvPr/>
        </p:nvSpPr>
        <p:spPr>
          <a:xfrm>
            <a:off x="611560" y="4293096"/>
            <a:ext cx="7920880" cy="1944216"/>
          </a:xfrm>
          <a:prstGeom prst="roundRect">
            <a:avLst>
              <a:gd name="adj" fmla="val 5441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sz="2000" dirty="0">
                <a:solidFill>
                  <a:schemeClr val="tx1"/>
                </a:solidFill>
                <a:latin typeface="Twinkl" pitchFamily="50" charset="0"/>
              </a:rPr>
              <a:t>“…or swim!” added Mum. “But I don’t fancy swimming from England to Ireland, do you?”</a:t>
            </a:r>
          </a:p>
          <a:p>
            <a:r>
              <a:rPr lang="en-GB" sz="2000" dirty="0">
                <a:solidFill>
                  <a:schemeClr val="tx1"/>
                </a:solidFill>
                <a:latin typeface="Twinkl" pitchFamily="50" charset="0"/>
              </a:rPr>
              <a:t>“We’ve never been on a ferry before, have we?” asked Sam.</a:t>
            </a:r>
          </a:p>
          <a:p>
            <a:r>
              <a:rPr lang="en-GB" sz="2000" dirty="0">
                <a:solidFill>
                  <a:schemeClr val="tx1"/>
                </a:solidFill>
                <a:latin typeface="Twinkl" pitchFamily="50" charset="0"/>
              </a:rPr>
              <a:t>“No, you haven’t. The boat is so big you can’t feel it moving. You will probably sleep most of the way!” said Mum. </a:t>
            </a:r>
          </a:p>
          <a:p>
            <a:r>
              <a:rPr lang="en-GB" sz="2000" dirty="0">
                <a:solidFill>
                  <a:schemeClr val="tx1"/>
                </a:solidFill>
                <a:latin typeface="Twinkl" pitchFamily="50" charset="0"/>
              </a:rPr>
              <a:t>“We will be in Belfast before you know it!” chuckled Dad.</a:t>
            </a:r>
          </a:p>
        </p:txBody>
      </p:sp>
      <p:grpSp>
        <p:nvGrpSpPr>
          <p:cNvPr id="7" name="Question Button">
            <a:extLst>
              <a:ext uri="{FF2B5EF4-FFF2-40B4-BE49-F238E27FC236}">
                <a16:creationId xmlns:a16="http://schemas.microsoft.com/office/drawing/2014/main" id="{0C47E654-2107-4FBB-94E4-3BF08C05325A}"/>
              </a:ext>
            </a:extLst>
          </p:cNvPr>
          <p:cNvGrpSpPr/>
          <p:nvPr/>
        </p:nvGrpSpPr>
        <p:grpSpPr>
          <a:xfrm>
            <a:off x="611560" y="332656"/>
            <a:ext cx="992572" cy="999757"/>
            <a:chOff x="6804248" y="5183475"/>
            <a:chExt cx="992572" cy="999757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FD6F7040-A0B1-460A-A752-77C7870820C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55" t="-1312" r="-2155" b="67812"/>
            <a:stretch/>
          </p:blipFill>
          <p:spPr>
            <a:xfrm>
              <a:off x="6804248" y="5517232"/>
              <a:ext cx="666000" cy="666000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rgbClr val="00938F"/>
              </a:solidFill>
            </a:ln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18761361-D977-40EA-A8E4-2805EF5111D5}"/>
                </a:ext>
              </a:extLst>
            </p:cNvPr>
            <p:cNvSpPr txBox="1"/>
            <p:nvPr/>
          </p:nvSpPr>
          <p:spPr>
            <a:xfrm rot="21025919">
              <a:off x="7277276" y="5183475"/>
              <a:ext cx="36004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800" b="1" dirty="0">
                  <a:solidFill>
                    <a:srgbClr val="00938F"/>
                  </a:solidFill>
                </a:rPr>
                <a:t>?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A616F9B-3C46-488A-9062-E115183BA3AB}"/>
                </a:ext>
              </a:extLst>
            </p:cNvPr>
            <p:cNvSpPr txBox="1"/>
            <p:nvPr/>
          </p:nvSpPr>
          <p:spPr>
            <a:xfrm rot="815995">
              <a:off x="7436780" y="5327491"/>
              <a:ext cx="36004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800" b="1" dirty="0">
                  <a:solidFill>
                    <a:srgbClr val="00938F"/>
                  </a:solidFill>
                </a:rPr>
                <a:t>?</a:t>
              </a:r>
            </a:p>
          </p:txBody>
        </p:sp>
      </p:grpSp>
      <p:sp>
        <p:nvSpPr>
          <p:cNvPr id="13" name="Kit's teaching bubble">
            <a:extLst>
              <a:ext uri="{FF2B5EF4-FFF2-40B4-BE49-F238E27FC236}">
                <a16:creationId xmlns:a16="http://schemas.microsoft.com/office/drawing/2014/main" id="{84D4A778-D212-404E-9CFB-376826412901}"/>
              </a:ext>
            </a:extLst>
          </p:cNvPr>
          <p:cNvSpPr/>
          <p:nvPr/>
        </p:nvSpPr>
        <p:spPr>
          <a:xfrm>
            <a:off x="1674336" y="592448"/>
            <a:ext cx="3401720" cy="579424"/>
          </a:xfrm>
          <a:prstGeom prst="wedgeRoundRectCallout">
            <a:avLst>
              <a:gd name="adj1" fmla="val -55331"/>
              <a:gd name="adj2" fmla="val 22261"/>
              <a:gd name="adj3" fmla="val 16667"/>
            </a:avLst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Twinkl" pitchFamily="50" charset="0"/>
                <a:sym typeface="Wingdings" panose="05000000000000000000" pitchFamily="2" charset="2"/>
              </a:rPr>
              <a:t>How were Kit and Sam travelling to Northern Ireland?</a:t>
            </a:r>
            <a:endParaRPr lang="en-GB" dirty="0">
              <a:solidFill>
                <a:schemeClr val="tx1"/>
              </a:solidFill>
              <a:latin typeface="Twinkl" pitchFamily="50" charset="0"/>
            </a:endParaRPr>
          </a:p>
        </p:txBody>
      </p:sp>
      <p:sp>
        <p:nvSpPr>
          <p:cNvPr id="14" name="Close bubble">
            <a:extLst>
              <a:ext uri="{FF2B5EF4-FFF2-40B4-BE49-F238E27FC236}">
                <a16:creationId xmlns:a16="http://schemas.microsoft.com/office/drawing/2014/main" id="{409796EE-F989-48D9-AC07-B30C452DB144}"/>
              </a:ext>
            </a:extLst>
          </p:cNvPr>
          <p:cNvSpPr/>
          <p:nvPr/>
        </p:nvSpPr>
        <p:spPr>
          <a:xfrm>
            <a:off x="4883583" y="524331"/>
            <a:ext cx="284162" cy="284163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/>
              <a:t>X</a:t>
            </a:r>
            <a:endParaRPr lang="en-GB" sz="1400" b="1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473AD350-44E8-4BD0-9A65-7FF0F3A10FED}"/>
              </a:ext>
            </a:extLst>
          </p:cNvPr>
          <p:cNvGrpSpPr/>
          <p:nvPr/>
        </p:nvGrpSpPr>
        <p:grpSpPr>
          <a:xfrm>
            <a:off x="8020050" y="227397"/>
            <a:ext cx="1123947" cy="504056"/>
            <a:chOff x="8020930" y="1700808"/>
            <a:chExt cx="1159582" cy="504056"/>
          </a:xfrm>
          <a:solidFill>
            <a:srgbClr val="00938F"/>
          </a:solidFill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B84D7D00-7E64-4B3E-882E-F02BF13055F2}"/>
                </a:ext>
              </a:extLst>
            </p:cNvPr>
            <p:cNvSpPr/>
            <p:nvPr/>
          </p:nvSpPr>
          <p:spPr>
            <a:xfrm>
              <a:off x="8020930" y="1700808"/>
              <a:ext cx="519979" cy="5040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EC7E7689-40B3-4B72-AEDE-960FE827CA3F}"/>
                </a:ext>
              </a:extLst>
            </p:cNvPr>
            <p:cNvSpPr/>
            <p:nvPr/>
          </p:nvSpPr>
          <p:spPr>
            <a:xfrm>
              <a:off x="8280920" y="1700808"/>
              <a:ext cx="899592" cy="5040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rtlCol="0" anchor="ctr"/>
            <a:lstStyle/>
            <a:p>
              <a:r>
                <a:rPr lang="en-GB" altLang="en-US" b="1" dirty="0">
                  <a:solidFill>
                    <a:schemeClr val="bg1"/>
                  </a:solidFill>
                </a:rPr>
                <a:t>Teach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58515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4" grpId="0" animBg="1"/>
      <p:bldP spid="14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EE2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4005CDC4-8BE9-42EE-879A-7BF108B96D19}"/>
              </a:ext>
            </a:extLst>
          </p:cNvPr>
          <p:cNvGrpSpPr/>
          <p:nvPr/>
        </p:nvGrpSpPr>
        <p:grpSpPr>
          <a:xfrm>
            <a:off x="456381" y="423440"/>
            <a:ext cx="8220075" cy="5957888"/>
            <a:chOff x="456381" y="423440"/>
            <a:chExt cx="8220075" cy="5957888"/>
          </a:xfrm>
        </p:grpSpPr>
        <p:sp>
          <p:nvSpPr>
            <p:cNvPr id="7" name="Rounded Rectangle 2">
              <a:extLst>
                <a:ext uri="{FF2B5EF4-FFF2-40B4-BE49-F238E27FC236}">
                  <a16:creationId xmlns:a16="http://schemas.microsoft.com/office/drawing/2014/main" id="{DF789EE7-1F66-48E2-9F22-C7204CD07299}"/>
                </a:ext>
              </a:extLst>
            </p:cNvPr>
            <p:cNvSpPr/>
            <p:nvPr/>
          </p:nvSpPr>
          <p:spPr bwMode="auto">
            <a:xfrm>
              <a:off x="456381" y="423440"/>
              <a:ext cx="8220075" cy="5957888"/>
            </a:xfrm>
            <a:prstGeom prst="roundRect">
              <a:avLst>
                <a:gd name="adj" fmla="val 2649"/>
              </a:avLst>
            </a:prstGeom>
            <a:blipFill>
              <a:blip r:embed="rId2"/>
              <a:stretch>
                <a:fillRect l="-1265" r="-1265"/>
              </a:stretch>
            </a:blipFill>
            <a:ln w="25400" cap="rnd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350" dirty="0"/>
                <a:t> </a:t>
              </a:r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2960AA07-38C9-48CE-A1D7-1D7DE19AAD7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3043" y="3191287"/>
              <a:ext cx="2710805" cy="1173817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14283252-B08A-4000-9494-36F98DFC700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75856" y="3074418"/>
              <a:ext cx="2682769" cy="1290686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932ECEBD-7B57-4ADA-9F98-AA3CC62680E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12160" y="3214159"/>
              <a:ext cx="2574975" cy="1150945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F163901D-9441-41E0-8EC5-63C8DD0F2B7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flipH="1">
              <a:off x="2598796" y="3786169"/>
              <a:ext cx="3727445" cy="1474865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96D8E649-DA50-4B80-BD42-D2F262CBFF5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6186"/>
            <a:stretch/>
          </p:blipFill>
          <p:spPr>
            <a:xfrm>
              <a:off x="6793782" y="3875079"/>
              <a:ext cx="1861615" cy="1546244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0C2F4C8B-8D0F-4B90-BD17-E31D02EEC4F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840"/>
            <a:stretch/>
          </p:blipFill>
          <p:spPr>
            <a:xfrm>
              <a:off x="467543" y="3839013"/>
              <a:ext cx="1908173" cy="1546244"/>
            </a:xfrm>
            <a:prstGeom prst="rect">
              <a:avLst/>
            </a:prstGeom>
          </p:spPr>
        </p:pic>
      </p:grpSp>
      <p:sp>
        <p:nvSpPr>
          <p:cNvPr id="8" name="Rounded Rectangle 8">
            <a:extLst>
              <a:ext uri="{FF2B5EF4-FFF2-40B4-BE49-F238E27FC236}">
                <a16:creationId xmlns:a16="http://schemas.microsoft.com/office/drawing/2014/main" id="{211F171C-980B-41BD-8B7E-0969FF523537}"/>
              </a:ext>
            </a:extLst>
          </p:cNvPr>
          <p:cNvSpPr/>
          <p:nvPr/>
        </p:nvSpPr>
        <p:spPr>
          <a:xfrm>
            <a:off x="611560" y="4581128"/>
            <a:ext cx="7920880" cy="1656184"/>
          </a:xfrm>
          <a:prstGeom prst="roundRect">
            <a:avLst>
              <a:gd name="adj" fmla="val 5441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sz="2000" dirty="0">
                <a:solidFill>
                  <a:schemeClr val="tx1"/>
                </a:solidFill>
                <a:latin typeface="Twinkl" pitchFamily="50" charset="0"/>
              </a:rPr>
              <a:t>At the ferry port, there was a big queue of cars. “You might as well sleep now if you’re tired,” said Mum. “There can be a lot of waiting around while the ferry is getting ready.”</a:t>
            </a:r>
          </a:p>
          <a:p>
            <a:r>
              <a:rPr lang="en-GB" sz="2000" dirty="0">
                <a:solidFill>
                  <a:schemeClr val="tx1"/>
                </a:solidFill>
                <a:latin typeface="Twinkl" pitchFamily="50" charset="0"/>
              </a:rPr>
              <a:t>“That’s a good idea,” said Dad. “When you wake up, you’ll be in Northern Ireland!”</a:t>
            </a:r>
          </a:p>
        </p:txBody>
      </p:sp>
      <p:grpSp>
        <p:nvGrpSpPr>
          <p:cNvPr id="15" name="Question Button">
            <a:extLst>
              <a:ext uri="{FF2B5EF4-FFF2-40B4-BE49-F238E27FC236}">
                <a16:creationId xmlns:a16="http://schemas.microsoft.com/office/drawing/2014/main" id="{AC479732-08B2-4D4C-889B-B5099607B9C3}"/>
              </a:ext>
            </a:extLst>
          </p:cNvPr>
          <p:cNvGrpSpPr/>
          <p:nvPr/>
        </p:nvGrpSpPr>
        <p:grpSpPr>
          <a:xfrm>
            <a:off x="611560" y="332656"/>
            <a:ext cx="992572" cy="999757"/>
            <a:chOff x="6804248" y="5183475"/>
            <a:chExt cx="992572" cy="999757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27360DEF-3C50-413D-AD6F-13663DCA144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55" t="-1312" r="-2155" b="67812"/>
            <a:stretch/>
          </p:blipFill>
          <p:spPr>
            <a:xfrm>
              <a:off x="6804248" y="5517232"/>
              <a:ext cx="666000" cy="666000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rgbClr val="00938F"/>
              </a:solidFill>
            </a:ln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00434E5C-C94C-4729-86BA-E5CFB3FAD710}"/>
                </a:ext>
              </a:extLst>
            </p:cNvPr>
            <p:cNvSpPr txBox="1"/>
            <p:nvPr/>
          </p:nvSpPr>
          <p:spPr>
            <a:xfrm rot="21025919">
              <a:off x="7277276" y="5183475"/>
              <a:ext cx="36004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800" b="1" dirty="0">
                  <a:solidFill>
                    <a:srgbClr val="00938F"/>
                  </a:solidFill>
                </a:rPr>
                <a:t>?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09C3BCDC-CE2F-424B-B0E8-01A54ED0CE99}"/>
                </a:ext>
              </a:extLst>
            </p:cNvPr>
            <p:cNvSpPr txBox="1"/>
            <p:nvPr/>
          </p:nvSpPr>
          <p:spPr>
            <a:xfrm rot="815995">
              <a:off x="7436780" y="5327491"/>
              <a:ext cx="36004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800" b="1" dirty="0">
                  <a:solidFill>
                    <a:srgbClr val="00938F"/>
                  </a:solidFill>
                </a:rPr>
                <a:t>?</a:t>
              </a:r>
            </a:p>
          </p:txBody>
        </p:sp>
      </p:grpSp>
      <p:sp>
        <p:nvSpPr>
          <p:cNvPr id="21" name="Kit's teaching bubble">
            <a:extLst>
              <a:ext uri="{FF2B5EF4-FFF2-40B4-BE49-F238E27FC236}">
                <a16:creationId xmlns:a16="http://schemas.microsoft.com/office/drawing/2014/main" id="{195086C1-13B0-48B8-AC64-15FCF2E11367}"/>
              </a:ext>
            </a:extLst>
          </p:cNvPr>
          <p:cNvSpPr/>
          <p:nvPr/>
        </p:nvSpPr>
        <p:spPr>
          <a:xfrm>
            <a:off x="1674336" y="592448"/>
            <a:ext cx="3056841" cy="579424"/>
          </a:xfrm>
          <a:prstGeom prst="wedgeRoundRectCallout">
            <a:avLst>
              <a:gd name="adj1" fmla="val -55331"/>
              <a:gd name="adj2" fmla="val 22261"/>
              <a:gd name="adj3" fmla="val 16667"/>
            </a:avLst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Twinkl" pitchFamily="50" charset="0"/>
                <a:sym typeface="Wingdings" panose="05000000000000000000" pitchFamily="2" charset="2"/>
              </a:rPr>
              <a:t>Why did Mum suggest that Kit and Sam go to sleep?</a:t>
            </a:r>
            <a:endParaRPr lang="en-GB" dirty="0">
              <a:solidFill>
                <a:schemeClr val="tx1"/>
              </a:solidFill>
              <a:latin typeface="Twinkl" pitchFamily="50" charset="0"/>
            </a:endParaRPr>
          </a:p>
        </p:txBody>
      </p:sp>
      <p:sp>
        <p:nvSpPr>
          <p:cNvPr id="22" name="Close bubble">
            <a:extLst>
              <a:ext uri="{FF2B5EF4-FFF2-40B4-BE49-F238E27FC236}">
                <a16:creationId xmlns:a16="http://schemas.microsoft.com/office/drawing/2014/main" id="{4C7CAB4D-B9C8-4A37-AF24-B4D861A469E8}"/>
              </a:ext>
            </a:extLst>
          </p:cNvPr>
          <p:cNvSpPr/>
          <p:nvPr/>
        </p:nvSpPr>
        <p:spPr>
          <a:xfrm>
            <a:off x="4576366" y="506897"/>
            <a:ext cx="284162" cy="284163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/>
              <a:t>X</a:t>
            </a:r>
            <a:endParaRPr lang="en-GB" sz="1400" b="1" dirty="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4DC99BA3-B03B-4AA6-A129-CF2BFC8E54E5}"/>
              </a:ext>
            </a:extLst>
          </p:cNvPr>
          <p:cNvGrpSpPr/>
          <p:nvPr/>
        </p:nvGrpSpPr>
        <p:grpSpPr>
          <a:xfrm>
            <a:off x="8020050" y="227397"/>
            <a:ext cx="1123947" cy="504056"/>
            <a:chOff x="8020930" y="1700808"/>
            <a:chExt cx="1159582" cy="504056"/>
          </a:xfrm>
          <a:solidFill>
            <a:srgbClr val="00938F"/>
          </a:solidFill>
        </p:grpSpPr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3B5ADD72-1AF1-4D6D-ABE2-BE614B977D41}"/>
                </a:ext>
              </a:extLst>
            </p:cNvPr>
            <p:cNvSpPr/>
            <p:nvPr/>
          </p:nvSpPr>
          <p:spPr>
            <a:xfrm>
              <a:off x="8020930" y="1700808"/>
              <a:ext cx="519979" cy="5040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CF7055C0-7325-4016-A1B6-226E724E5CA6}"/>
                </a:ext>
              </a:extLst>
            </p:cNvPr>
            <p:cNvSpPr/>
            <p:nvPr/>
          </p:nvSpPr>
          <p:spPr>
            <a:xfrm>
              <a:off x="8280920" y="1700808"/>
              <a:ext cx="899592" cy="5040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rtlCol="0" anchor="ctr"/>
            <a:lstStyle/>
            <a:p>
              <a:r>
                <a:rPr lang="en-GB" altLang="en-US" b="1" dirty="0">
                  <a:solidFill>
                    <a:schemeClr val="bg1"/>
                  </a:solidFill>
                </a:rPr>
                <a:t>Teach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27094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1" grpId="0" animBg="1"/>
      <p:bldP spid="21" grpId="1" animBg="1"/>
      <p:bldP spid="22" grpId="0" animBg="1"/>
      <p:bldP spid="22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: Rounded Corners 8">
            <a:extLst>
              <a:ext uri="{FF2B5EF4-FFF2-40B4-BE49-F238E27FC236}">
                <a16:creationId xmlns:a16="http://schemas.microsoft.com/office/drawing/2014/main" id="{3F41F131-55D5-471D-AD1B-E4F88D99453C}"/>
              </a:ext>
            </a:extLst>
          </p:cNvPr>
          <p:cNvSpPr/>
          <p:nvPr/>
        </p:nvSpPr>
        <p:spPr>
          <a:xfrm>
            <a:off x="814388" y="1052513"/>
            <a:ext cx="7515225" cy="936327"/>
          </a:xfrm>
          <a:prstGeom prst="roundRect">
            <a:avLst>
              <a:gd name="adj" fmla="val 12790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Twinkl" pitchFamily="2" charset="0"/>
              </a:rPr>
              <a:t>When we add the –</a:t>
            </a:r>
            <a:r>
              <a:rPr lang="en-GB" dirty="0" err="1">
                <a:solidFill>
                  <a:schemeClr val="tx1"/>
                </a:solidFill>
                <a:latin typeface="Twinkl" pitchFamily="2" charset="0"/>
              </a:rPr>
              <a:t>ed</a:t>
            </a:r>
            <a:r>
              <a:rPr lang="en-GB" dirty="0">
                <a:solidFill>
                  <a:schemeClr val="tx1"/>
                </a:solidFill>
                <a:latin typeface="Twinkl" pitchFamily="2" charset="0"/>
              </a:rPr>
              <a:t> suffix to a verb, it makes the action in the past tense. Let’s add the –</a:t>
            </a:r>
            <a:r>
              <a:rPr lang="en-GB" dirty="0" err="1">
                <a:solidFill>
                  <a:schemeClr val="tx1"/>
                </a:solidFill>
                <a:latin typeface="Twinkl" pitchFamily="2" charset="0"/>
              </a:rPr>
              <a:t>ed</a:t>
            </a:r>
            <a:r>
              <a:rPr lang="en-GB" dirty="0">
                <a:solidFill>
                  <a:schemeClr val="tx1"/>
                </a:solidFill>
                <a:latin typeface="Twinkl" pitchFamily="2" charset="0"/>
              </a:rPr>
              <a:t> suffix to these verbs:</a:t>
            </a:r>
            <a:endParaRPr lang="en-GB" dirty="0">
              <a:solidFill>
                <a:schemeClr val="tx1"/>
              </a:solidFill>
              <a:latin typeface="Twinkl" pitchFamily="50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680557D-8534-4146-88EE-42E896FB689A}"/>
              </a:ext>
            </a:extLst>
          </p:cNvPr>
          <p:cNvSpPr txBox="1"/>
          <p:nvPr/>
        </p:nvSpPr>
        <p:spPr>
          <a:xfrm>
            <a:off x="3059832" y="2708921"/>
            <a:ext cx="352839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hum – hu</a:t>
            </a:r>
          </a:p>
          <a:p>
            <a:r>
              <a:rPr lang="en-GB" sz="3200" dirty="0"/>
              <a:t>stop 	– </a:t>
            </a:r>
            <a:r>
              <a:rPr lang="en-GB" sz="3200" dirty="0" err="1"/>
              <a:t>sto</a:t>
            </a:r>
            <a:endParaRPr lang="en-GB" sz="3200" dirty="0"/>
          </a:p>
          <a:p>
            <a:r>
              <a:rPr lang="en-GB" sz="3200" dirty="0"/>
              <a:t>pop	– </a:t>
            </a:r>
            <a:r>
              <a:rPr lang="en-GB" sz="3200" dirty="0" err="1"/>
              <a:t>po</a:t>
            </a:r>
            <a:endParaRPr lang="en-GB" sz="3200" dirty="0"/>
          </a:p>
          <a:p>
            <a:r>
              <a:rPr lang="en-GB" sz="3200" dirty="0"/>
              <a:t>hug	– hu</a:t>
            </a:r>
          </a:p>
          <a:p>
            <a:r>
              <a:rPr lang="en-GB" sz="3200" dirty="0"/>
              <a:t> 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0B22B28-18A1-4628-819E-9E79D61CDF95}"/>
              </a:ext>
            </a:extLst>
          </p:cNvPr>
          <p:cNvSpPr txBox="1"/>
          <p:nvPr/>
        </p:nvSpPr>
        <p:spPr>
          <a:xfrm>
            <a:off x="4792592" y="2708921"/>
            <a:ext cx="8835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solidFill>
                  <a:srgbClr val="FFC000"/>
                </a:solidFill>
              </a:rPr>
              <a:t>mm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4F7E8F7-7592-4BD7-931D-482E1C15EDBD}"/>
              </a:ext>
            </a:extLst>
          </p:cNvPr>
          <p:cNvSpPr txBox="1"/>
          <p:nvPr/>
        </p:nvSpPr>
        <p:spPr>
          <a:xfrm>
            <a:off x="4807164" y="3201623"/>
            <a:ext cx="6238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solidFill>
                  <a:srgbClr val="FFC000"/>
                </a:solidFill>
              </a:rPr>
              <a:t>pp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B32E7AD-F35D-41B7-9982-81D219882F77}"/>
              </a:ext>
            </a:extLst>
          </p:cNvPr>
          <p:cNvSpPr txBox="1"/>
          <p:nvPr/>
        </p:nvSpPr>
        <p:spPr>
          <a:xfrm>
            <a:off x="4702865" y="3693805"/>
            <a:ext cx="6238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solidFill>
                  <a:srgbClr val="FFC000"/>
                </a:solidFill>
              </a:rPr>
              <a:t>pp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F843950-0BFE-41AB-9B07-80AB99936BD6}"/>
              </a:ext>
            </a:extLst>
          </p:cNvPr>
          <p:cNvSpPr txBox="1"/>
          <p:nvPr/>
        </p:nvSpPr>
        <p:spPr>
          <a:xfrm>
            <a:off x="4758220" y="4169666"/>
            <a:ext cx="6206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solidFill>
                  <a:srgbClr val="FFC000"/>
                </a:solidFill>
              </a:rPr>
              <a:t>gg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F999879-F88A-4B53-8237-E7089331F564}"/>
              </a:ext>
            </a:extLst>
          </p:cNvPr>
          <p:cNvSpPr txBox="1"/>
          <p:nvPr/>
        </p:nvSpPr>
        <p:spPr>
          <a:xfrm>
            <a:off x="5467741" y="2708920"/>
            <a:ext cx="595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err="1">
                <a:solidFill>
                  <a:srgbClr val="00B0F0"/>
                </a:solidFill>
              </a:rPr>
              <a:t>ed</a:t>
            </a:r>
            <a:endParaRPr lang="en-GB" sz="3200" dirty="0">
              <a:solidFill>
                <a:srgbClr val="00B0F0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F3A7D8B-A46B-4E57-BFF4-9B9443667AD5}"/>
              </a:ext>
            </a:extLst>
          </p:cNvPr>
          <p:cNvSpPr txBox="1"/>
          <p:nvPr/>
        </p:nvSpPr>
        <p:spPr>
          <a:xfrm>
            <a:off x="5235775" y="3202415"/>
            <a:ext cx="595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err="1">
                <a:solidFill>
                  <a:srgbClr val="00B0F0"/>
                </a:solidFill>
              </a:rPr>
              <a:t>ed</a:t>
            </a:r>
            <a:endParaRPr lang="en-GB" sz="3200" dirty="0">
              <a:solidFill>
                <a:srgbClr val="00B0F0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F6CEA38-20D3-4594-9E10-E09E32F00D2D}"/>
              </a:ext>
            </a:extLst>
          </p:cNvPr>
          <p:cNvSpPr txBox="1"/>
          <p:nvPr/>
        </p:nvSpPr>
        <p:spPr>
          <a:xfrm>
            <a:off x="5134913" y="3693804"/>
            <a:ext cx="595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err="1">
                <a:solidFill>
                  <a:srgbClr val="00B0F0"/>
                </a:solidFill>
              </a:rPr>
              <a:t>ed</a:t>
            </a:r>
            <a:endParaRPr lang="en-GB" sz="3200" dirty="0">
              <a:solidFill>
                <a:srgbClr val="00B0F0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514ADC3-2949-4463-84B6-D52BA272F877}"/>
              </a:ext>
            </a:extLst>
          </p:cNvPr>
          <p:cNvSpPr txBox="1"/>
          <p:nvPr/>
        </p:nvSpPr>
        <p:spPr>
          <a:xfrm>
            <a:off x="5170223" y="4162052"/>
            <a:ext cx="595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err="1">
                <a:solidFill>
                  <a:srgbClr val="00B0F0"/>
                </a:solidFill>
              </a:rPr>
              <a:t>ed</a:t>
            </a:r>
            <a:endParaRPr lang="en-GB" sz="3200" dirty="0">
              <a:solidFill>
                <a:srgbClr val="00B0F0"/>
              </a:solidFill>
            </a:endParaRPr>
          </a:p>
        </p:txBody>
      </p:sp>
      <p:grpSp>
        <p:nvGrpSpPr>
          <p:cNvPr id="24" name="Kit's teachings">
            <a:extLst>
              <a:ext uri="{FF2B5EF4-FFF2-40B4-BE49-F238E27FC236}">
                <a16:creationId xmlns:a16="http://schemas.microsoft.com/office/drawing/2014/main" id="{D6B6E65F-3147-4152-9971-1F4D825F7471}"/>
              </a:ext>
            </a:extLst>
          </p:cNvPr>
          <p:cNvGrpSpPr/>
          <p:nvPr/>
        </p:nvGrpSpPr>
        <p:grpSpPr>
          <a:xfrm>
            <a:off x="683568" y="5157192"/>
            <a:ext cx="4464496" cy="1008112"/>
            <a:chOff x="683568" y="5157192"/>
            <a:chExt cx="4464496" cy="1008112"/>
          </a:xfrm>
        </p:grpSpPr>
        <p:sp>
          <p:nvSpPr>
            <p:cNvPr id="25" name="Rectangle: Rounded Corners 9">
              <a:extLst>
                <a:ext uri="{FF2B5EF4-FFF2-40B4-BE49-F238E27FC236}">
                  <a16:creationId xmlns:a16="http://schemas.microsoft.com/office/drawing/2014/main" id="{DBA58AC6-00E9-4EC8-A2CF-622CBFF8E58D}"/>
                </a:ext>
              </a:extLst>
            </p:cNvPr>
            <p:cNvSpPr/>
            <p:nvPr/>
          </p:nvSpPr>
          <p:spPr>
            <a:xfrm>
              <a:off x="1475656" y="5517232"/>
              <a:ext cx="3672408" cy="432048"/>
            </a:xfrm>
            <a:prstGeom prst="roundRect">
              <a:avLst>
                <a:gd name="adj" fmla="val 50000"/>
              </a:avLst>
            </a:prstGeom>
            <a:solidFill>
              <a:schemeClr val="accent6"/>
            </a:solidFill>
            <a:ln w="2857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GB" dirty="0">
                  <a:latin typeface="Twinkl SemiBold" pitchFamily="2" charset="0"/>
                </a:rPr>
                <a:t>  Click me for Kit’s teaching tips!</a:t>
              </a:r>
            </a:p>
          </p:txBody>
        </p:sp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9BF8220B-FFEC-4D05-80C9-E279D2FDD95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5597" t="-8561" r="-15847" b="56577"/>
            <a:stretch/>
          </p:blipFill>
          <p:spPr>
            <a:xfrm>
              <a:off x="683568" y="5157192"/>
              <a:ext cx="1008112" cy="1008112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accent6"/>
              </a:solidFill>
            </a:ln>
          </p:spPr>
        </p:pic>
      </p:grpSp>
      <p:sp>
        <p:nvSpPr>
          <p:cNvPr id="27" name="Kit's teaching bubble">
            <a:extLst>
              <a:ext uri="{FF2B5EF4-FFF2-40B4-BE49-F238E27FC236}">
                <a16:creationId xmlns:a16="http://schemas.microsoft.com/office/drawing/2014/main" id="{51B903BF-E57C-428A-8E54-C2C923AAED62}"/>
              </a:ext>
            </a:extLst>
          </p:cNvPr>
          <p:cNvSpPr/>
          <p:nvPr/>
        </p:nvSpPr>
        <p:spPr>
          <a:xfrm>
            <a:off x="1403648" y="4429498"/>
            <a:ext cx="3653437" cy="644102"/>
          </a:xfrm>
          <a:prstGeom prst="wedgeRoundRectCallout">
            <a:avLst>
              <a:gd name="adj1" fmla="val -50011"/>
              <a:gd name="adj2" fmla="val 116376"/>
              <a:gd name="adj3" fmla="val 16667"/>
            </a:avLst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tx1"/>
                </a:solidFill>
                <a:latin typeface="Twinkl" pitchFamily="2" charset="0"/>
              </a:rPr>
              <a:t>Remember, we need to double the consonant at the end first!</a:t>
            </a:r>
            <a:endParaRPr lang="en-US" dirty="0">
              <a:solidFill>
                <a:schemeClr val="tx1"/>
              </a:solidFill>
              <a:latin typeface="Twinkl" pitchFamily="2" charset="0"/>
            </a:endParaRPr>
          </a:p>
        </p:txBody>
      </p:sp>
      <p:sp>
        <p:nvSpPr>
          <p:cNvPr id="28" name="Close bubble">
            <a:extLst>
              <a:ext uri="{FF2B5EF4-FFF2-40B4-BE49-F238E27FC236}">
                <a16:creationId xmlns:a16="http://schemas.microsoft.com/office/drawing/2014/main" id="{CD3C9870-15BD-4280-9933-C3B82A8E348F}"/>
              </a:ext>
            </a:extLst>
          </p:cNvPr>
          <p:cNvSpPr/>
          <p:nvPr/>
        </p:nvSpPr>
        <p:spPr>
          <a:xfrm>
            <a:off x="4900815" y="4343849"/>
            <a:ext cx="284162" cy="284163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/>
              <a:t>X</a:t>
            </a:r>
            <a:endParaRPr lang="en-GB" sz="1400" b="1" dirty="0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78177981-FC3F-4614-A6FF-A670E6D504BA}"/>
              </a:ext>
            </a:extLst>
          </p:cNvPr>
          <p:cNvGrpSpPr/>
          <p:nvPr/>
        </p:nvGrpSpPr>
        <p:grpSpPr>
          <a:xfrm>
            <a:off x="8020050" y="227397"/>
            <a:ext cx="1123947" cy="504056"/>
            <a:chOff x="8020930" y="1700808"/>
            <a:chExt cx="1159582" cy="504056"/>
          </a:xfrm>
          <a:solidFill>
            <a:srgbClr val="00938F"/>
          </a:solidFill>
        </p:grpSpPr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361B1770-E927-4487-8020-2F9F04B3E7A5}"/>
                </a:ext>
              </a:extLst>
            </p:cNvPr>
            <p:cNvSpPr/>
            <p:nvPr/>
          </p:nvSpPr>
          <p:spPr>
            <a:xfrm>
              <a:off x="8020930" y="1700808"/>
              <a:ext cx="519979" cy="5040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5967B6DC-497B-43ED-A703-188378292FC7}"/>
                </a:ext>
              </a:extLst>
            </p:cNvPr>
            <p:cNvSpPr/>
            <p:nvPr/>
          </p:nvSpPr>
          <p:spPr>
            <a:xfrm>
              <a:off x="8280920" y="1700808"/>
              <a:ext cx="899592" cy="5040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rtlCol="0" anchor="ctr"/>
            <a:lstStyle/>
            <a:p>
              <a:r>
                <a:rPr lang="en-GB" altLang="en-US" b="1" dirty="0">
                  <a:solidFill>
                    <a:schemeClr val="bg1"/>
                  </a:solidFill>
                </a:rPr>
                <a:t>Teach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34100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7" grpId="0" animBg="1"/>
      <p:bldP spid="27" grpId="1" animBg="1"/>
      <p:bldP spid="28" grpId="0" animBg="1"/>
      <p:bldP spid="28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EB81E4A-E813-477D-B64D-A73B4445B0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63688" y="3293261"/>
            <a:ext cx="5280885" cy="2089527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9C7368CB-4150-4A24-B88E-39D93B3A764C}"/>
              </a:ext>
            </a:extLst>
          </p:cNvPr>
          <p:cNvGrpSpPr/>
          <p:nvPr/>
        </p:nvGrpSpPr>
        <p:grpSpPr>
          <a:xfrm>
            <a:off x="8020050" y="227397"/>
            <a:ext cx="1123947" cy="504056"/>
            <a:chOff x="8020930" y="1700808"/>
            <a:chExt cx="1159582" cy="504056"/>
          </a:xfrm>
          <a:solidFill>
            <a:srgbClr val="00938F"/>
          </a:solidFill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30B87054-695C-42B2-AE60-ABD80365A035}"/>
                </a:ext>
              </a:extLst>
            </p:cNvPr>
            <p:cNvSpPr/>
            <p:nvPr/>
          </p:nvSpPr>
          <p:spPr>
            <a:xfrm>
              <a:off x="8020930" y="1700808"/>
              <a:ext cx="519979" cy="5040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978CBCE-79EC-48D6-9CD5-E416009F6DED}"/>
                </a:ext>
              </a:extLst>
            </p:cNvPr>
            <p:cNvSpPr/>
            <p:nvPr/>
          </p:nvSpPr>
          <p:spPr>
            <a:xfrm>
              <a:off x="8280920" y="1700808"/>
              <a:ext cx="899592" cy="5040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rtlCol="0" anchor="ctr"/>
            <a:lstStyle/>
            <a:p>
              <a:r>
                <a:rPr lang="en-GB" altLang="en-US" b="1" dirty="0">
                  <a:solidFill>
                    <a:schemeClr val="bg1"/>
                  </a:solidFill>
                </a:rPr>
                <a:t>Teach</a:t>
              </a:r>
            </a:p>
          </p:txBody>
        </p:sp>
      </p:grpSp>
      <p:sp>
        <p:nvSpPr>
          <p:cNvPr id="11" name="Rectangle: Rounded Corners 8">
            <a:extLst>
              <a:ext uri="{FF2B5EF4-FFF2-40B4-BE49-F238E27FC236}">
                <a16:creationId xmlns:a16="http://schemas.microsoft.com/office/drawing/2014/main" id="{3F41F131-55D5-471D-AD1B-E4F88D99453C}"/>
              </a:ext>
            </a:extLst>
          </p:cNvPr>
          <p:cNvSpPr/>
          <p:nvPr/>
        </p:nvSpPr>
        <p:spPr>
          <a:xfrm>
            <a:off x="814388" y="1052513"/>
            <a:ext cx="7515225" cy="936327"/>
          </a:xfrm>
          <a:prstGeom prst="roundRect">
            <a:avLst>
              <a:gd name="adj" fmla="val 12790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Twinkl" pitchFamily="2" charset="0"/>
              </a:rPr>
              <a:t>The family is waiting to board the ferry. Click on the cars to move up the queue. Read the words that you see.</a:t>
            </a:r>
            <a:endParaRPr lang="en-GB" dirty="0">
              <a:solidFill>
                <a:schemeClr val="tx1"/>
              </a:solidFill>
              <a:latin typeface="Twinkl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72659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2">
            <a:extLst>
              <a:ext uri="{FF2B5EF4-FFF2-40B4-BE49-F238E27FC236}">
                <a16:creationId xmlns:a16="http://schemas.microsoft.com/office/drawing/2014/main" id="{A520F6B7-7183-4FBC-955F-629EDC263530}"/>
              </a:ext>
            </a:extLst>
          </p:cNvPr>
          <p:cNvSpPr/>
          <p:nvPr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blipFill>
            <a:blip r:embed="rId2"/>
            <a:stretch>
              <a:fillRect/>
            </a:stretch>
          </a:blip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pic>
        <p:nvPicPr>
          <p:cNvPr id="13" name="red car">
            <a:extLst>
              <a:ext uri="{FF2B5EF4-FFF2-40B4-BE49-F238E27FC236}">
                <a16:creationId xmlns:a16="http://schemas.microsoft.com/office/drawing/2014/main" id="{B075C83E-A6E3-4432-BC34-219B7FA295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043" y="3140968"/>
            <a:ext cx="2710805" cy="1173817"/>
          </a:xfrm>
          <a:prstGeom prst="rect">
            <a:avLst/>
          </a:prstGeom>
        </p:spPr>
      </p:pic>
      <p:pic>
        <p:nvPicPr>
          <p:cNvPr id="15" name="yellow car">
            <a:extLst>
              <a:ext uri="{FF2B5EF4-FFF2-40B4-BE49-F238E27FC236}">
                <a16:creationId xmlns:a16="http://schemas.microsoft.com/office/drawing/2014/main" id="{ADA03F19-A730-4183-BC4A-3453A4D4E08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3024099"/>
            <a:ext cx="2682769" cy="1290686"/>
          </a:xfrm>
          <a:prstGeom prst="rect">
            <a:avLst/>
          </a:prstGeom>
        </p:spPr>
      </p:pic>
      <p:pic>
        <p:nvPicPr>
          <p:cNvPr id="27" name="purple car">
            <a:extLst>
              <a:ext uri="{FF2B5EF4-FFF2-40B4-BE49-F238E27FC236}">
                <a16:creationId xmlns:a16="http://schemas.microsoft.com/office/drawing/2014/main" id="{D1758F39-6D95-4C89-B6C1-16F44A40623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40"/>
          <a:stretch/>
        </p:blipFill>
        <p:spPr>
          <a:xfrm>
            <a:off x="467543" y="3839013"/>
            <a:ext cx="1908173" cy="1546244"/>
          </a:xfrm>
          <a:prstGeom prst="rect">
            <a:avLst/>
          </a:prstGeom>
        </p:spPr>
      </p:pic>
      <p:pic>
        <p:nvPicPr>
          <p:cNvPr id="17" name="Grey Car">
            <a:extLst>
              <a:ext uri="{FF2B5EF4-FFF2-40B4-BE49-F238E27FC236}">
                <a16:creationId xmlns:a16="http://schemas.microsoft.com/office/drawing/2014/main" id="{2EB041D3-0E16-4206-84E8-F70F94914A4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3163840"/>
            <a:ext cx="2574975" cy="1150945"/>
          </a:xfrm>
          <a:prstGeom prst="rect">
            <a:avLst/>
          </a:prstGeom>
        </p:spPr>
      </p:pic>
      <p:sp>
        <p:nvSpPr>
          <p:cNvPr id="31" name="jogged">
            <a:extLst>
              <a:ext uri="{FF2B5EF4-FFF2-40B4-BE49-F238E27FC236}">
                <a16:creationId xmlns:a16="http://schemas.microsoft.com/office/drawing/2014/main" id="{9C416C65-FCF7-4920-B8D7-626DA69498C1}"/>
              </a:ext>
            </a:extLst>
          </p:cNvPr>
          <p:cNvSpPr txBox="1"/>
          <p:nvPr/>
        </p:nvSpPr>
        <p:spPr>
          <a:xfrm>
            <a:off x="4039005" y="3505747"/>
            <a:ext cx="841897" cy="369332"/>
          </a:xfrm>
          <a:prstGeom prst="rect">
            <a:avLst/>
          </a:prstGeom>
          <a:solidFill>
            <a:schemeClr val="bg1"/>
          </a:solidFill>
          <a:ln w="19050">
            <a:solidFill>
              <a:srgbClr val="2DB6BC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2DB6BC"/>
                </a:solidFill>
              </a:rPr>
              <a:t>jogged</a:t>
            </a:r>
          </a:p>
        </p:txBody>
      </p:sp>
      <p:sp>
        <p:nvSpPr>
          <p:cNvPr id="35" name="tapped">
            <a:extLst>
              <a:ext uri="{FF2B5EF4-FFF2-40B4-BE49-F238E27FC236}">
                <a16:creationId xmlns:a16="http://schemas.microsoft.com/office/drawing/2014/main" id="{F7F585E6-3A18-4651-A07A-D35F7288025B}"/>
              </a:ext>
            </a:extLst>
          </p:cNvPr>
          <p:cNvSpPr txBox="1"/>
          <p:nvPr/>
        </p:nvSpPr>
        <p:spPr>
          <a:xfrm>
            <a:off x="1412267" y="3554646"/>
            <a:ext cx="872355" cy="369332"/>
          </a:xfrm>
          <a:prstGeom prst="rect">
            <a:avLst/>
          </a:prstGeom>
          <a:solidFill>
            <a:schemeClr val="bg1"/>
          </a:solidFill>
          <a:ln w="19050">
            <a:solidFill>
              <a:srgbClr val="2DB6BC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2DB6BC"/>
                </a:solidFill>
              </a:rPr>
              <a:t>tapped</a:t>
            </a:r>
          </a:p>
        </p:txBody>
      </p:sp>
      <p:pic>
        <p:nvPicPr>
          <p:cNvPr id="25" name="Main Car">
            <a:extLst>
              <a:ext uri="{FF2B5EF4-FFF2-40B4-BE49-F238E27FC236}">
                <a16:creationId xmlns:a16="http://schemas.microsoft.com/office/drawing/2014/main" id="{C600C23C-A0CA-4180-9ED7-0D56CBB0D96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2565934" y="3819136"/>
            <a:ext cx="4036888" cy="1597305"/>
          </a:xfrm>
          <a:prstGeom prst="rect">
            <a:avLst/>
          </a:prstGeom>
        </p:spPr>
      </p:pic>
      <p:pic>
        <p:nvPicPr>
          <p:cNvPr id="26" name="green car">
            <a:extLst>
              <a:ext uri="{FF2B5EF4-FFF2-40B4-BE49-F238E27FC236}">
                <a16:creationId xmlns:a16="http://schemas.microsoft.com/office/drawing/2014/main" id="{C7C29193-A237-4B20-9081-DCFB65B06AF2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186"/>
          <a:stretch/>
        </p:blipFill>
        <p:spPr>
          <a:xfrm>
            <a:off x="6793782" y="3875079"/>
            <a:ext cx="1861615" cy="1546244"/>
          </a:xfrm>
          <a:prstGeom prst="rect">
            <a:avLst/>
          </a:prstGeom>
        </p:spPr>
      </p:pic>
      <p:sp>
        <p:nvSpPr>
          <p:cNvPr id="30" name="shopped">
            <a:extLst>
              <a:ext uri="{FF2B5EF4-FFF2-40B4-BE49-F238E27FC236}">
                <a16:creationId xmlns:a16="http://schemas.microsoft.com/office/drawing/2014/main" id="{2202BCDE-1CCF-4791-A77E-A4B0E4D58C3B}"/>
              </a:ext>
            </a:extLst>
          </p:cNvPr>
          <p:cNvSpPr txBox="1"/>
          <p:nvPr/>
        </p:nvSpPr>
        <p:spPr>
          <a:xfrm>
            <a:off x="611560" y="4401652"/>
            <a:ext cx="1008609" cy="369332"/>
          </a:xfrm>
          <a:prstGeom prst="rect">
            <a:avLst/>
          </a:prstGeom>
          <a:solidFill>
            <a:schemeClr val="bg1"/>
          </a:solidFill>
          <a:ln w="19050">
            <a:solidFill>
              <a:srgbClr val="2DB6BC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2DB6BC"/>
                </a:solidFill>
              </a:rPr>
              <a:t>shopped</a:t>
            </a:r>
          </a:p>
        </p:txBody>
      </p:sp>
      <p:sp>
        <p:nvSpPr>
          <p:cNvPr id="32" name="Grabbed">
            <a:extLst>
              <a:ext uri="{FF2B5EF4-FFF2-40B4-BE49-F238E27FC236}">
                <a16:creationId xmlns:a16="http://schemas.microsoft.com/office/drawing/2014/main" id="{184BAC9C-97D2-428D-843C-1C4C051C1FD3}"/>
              </a:ext>
            </a:extLst>
          </p:cNvPr>
          <p:cNvSpPr txBox="1"/>
          <p:nvPr/>
        </p:nvSpPr>
        <p:spPr>
          <a:xfrm>
            <a:off x="6646199" y="3505747"/>
            <a:ext cx="1005403" cy="369332"/>
          </a:xfrm>
          <a:prstGeom prst="rect">
            <a:avLst/>
          </a:prstGeom>
          <a:solidFill>
            <a:schemeClr val="bg1"/>
          </a:solidFill>
          <a:ln w="19050">
            <a:solidFill>
              <a:srgbClr val="2DB6BC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2DB6BC"/>
                </a:solidFill>
              </a:rPr>
              <a:t>grabbed</a:t>
            </a:r>
          </a:p>
        </p:txBody>
      </p:sp>
      <p:sp>
        <p:nvSpPr>
          <p:cNvPr id="33" name="stepped">
            <a:extLst>
              <a:ext uri="{FF2B5EF4-FFF2-40B4-BE49-F238E27FC236}">
                <a16:creationId xmlns:a16="http://schemas.microsoft.com/office/drawing/2014/main" id="{5C361F5D-FDF8-42D7-B15C-C6CA25E22A01}"/>
              </a:ext>
            </a:extLst>
          </p:cNvPr>
          <p:cNvSpPr txBox="1"/>
          <p:nvPr/>
        </p:nvSpPr>
        <p:spPr>
          <a:xfrm>
            <a:off x="3936413" y="4401652"/>
            <a:ext cx="944489" cy="369332"/>
          </a:xfrm>
          <a:prstGeom prst="rect">
            <a:avLst/>
          </a:prstGeom>
          <a:solidFill>
            <a:schemeClr val="bg1"/>
          </a:solidFill>
          <a:ln w="19050">
            <a:solidFill>
              <a:srgbClr val="2DB6BC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2DB6BC"/>
                </a:solidFill>
              </a:rPr>
              <a:t>stepped</a:t>
            </a:r>
          </a:p>
        </p:txBody>
      </p:sp>
      <p:sp>
        <p:nvSpPr>
          <p:cNvPr id="34" name="begged">
            <a:extLst>
              <a:ext uri="{FF2B5EF4-FFF2-40B4-BE49-F238E27FC236}">
                <a16:creationId xmlns:a16="http://schemas.microsoft.com/office/drawing/2014/main" id="{22E91E25-4010-417E-8F0B-3B620A812F82}"/>
              </a:ext>
            </a:extLst>
          </p:cNvPr>
          <p:cNvSpPr txBox="1"/>
          <p:nvPr/>
        </p:nvSpPr>
        <p:spPr>
          <a:xfrm>
            <a:off x="7628087" y="4401652"/>
            <a:ext cx="889987" cy="369332"/>
          </a:xfrm>
          <a:prstGeom prst="rect">
            <a:avLst/>
          </a:prstGeom>
          <a:solidFill>
            <a:schemeClr val="bg1"/>
          </a:solidFill>
          <a:ln w="19050">
            <a:solidFill>
              <a:srgbClr val="2DB6BC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2DB6BC"/>
                </a:solidFill>
              </a:rPr>
              <a:t>begged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1A712551-74AB-4328-B910-47F4CD31384B}"/>
              </a:ext>
            </a:extLst>
          </p:cNvPr>
          <p:cNvGrpSpPr/>
          <p:nvPr/>
        </p:nvGrpSpPr>
        <p:grpSpPr>
          <a:xfrm>
            <a:off x="8020050" y="227397"/>
            <a:ext cx="1123947" cy="504056"/>
            <a:chOff x="8020930" y="1700808"/>
            <a:chExt cx="1159582" cy="504056"/>
          </a:xfrm>
          <a:solidFill>
            <a:srgbClr val="00938F"/>
          </a:solidFill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43AA8C7B-ECCD-4E4C-BF18-AE08466876C5}"/>
                </a:ext>
              </a:extLst>
            </p:cNvPr>
            <p:cNvSpPr/>
            <p:nvPr/>
          </p:nvSpPr>
          <p:spPr>
            <a:xfrm>
              <a:off x="8020930" y="1700808"/>
              <a:ext cx="519979" cy="5040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DD3914BC-F2C5-40B4-9C3C-1E3478B58602}"/>
                </a:ext>
              </a:extLst>
            </p:cNvPr>
            <p:cNvSpPr/>
            <p:nvPr/>
          </p:nvSpPr>
          <p:spPr>
            <a:xfrm>
              <a:off x="8280920" y="1700808"/>
              <a:ext cx="899592" cy="5040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rtlCol="0" anchor="ctr"/>
            <a:lstStyle/>
            <a:p>
              <a:r>
                <a:rPr lang="en-GB" altLang="en-US" b="1" dirty="0">
                  <a:solidFill>
                    <a:schemeClr val="bg1"/>
                  </a:solidFill>
                </a:rPr>
                <a:t>Teach</a:t>
              </a: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9969D104-ADED-41C5-BF33-83DBE423919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3782" y="3875079"/>
            <a:ext cx="3449506" cy="154183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5F4ABBD-BB9D-48BD-B5A6-4661444F19FC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96802" y="3807353"/>
            <a:ext cx="3601028" cy="1609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992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31" grpId="0" animBg="1"/>
      <p:bldP spid="35" grpId="0" animBg="1"/>
      <p:bldP spid="30" grpId="0" animBg="1"/>
      <p:bldP spid="32" grpId="0" animBg="1"/>
      <p:bldP spid="33" grpId="0" animBg="1"/>
      <p:bldP spid="3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776356" y="227397"/>
            <a:ext cx="1367644" cy="504056"/>
            <a:chOff x="7776356" y="1700808"/>
            <a:chExt cx="1367644" cy="504056"/>
          </a:xfrm>
          <a:solidFill>
            <a:srgbClr val="00938F"/>
          </a:solidFill>
        </p:grpSpPr>
        <p:sp>
          <p:nvSpPr>
            <p:cNvPr id="9" name="Oval 8"/>
            <p:cNvSpPr/>
            <p:nvPr/>
          </p:nvSpPr>
          <p:spPr>
            <a:xfrm>
              <a:off x="7776356" y="1700808"/>
              <a:ext cx="504056" cy="5040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8028384" y="1700808"/>
              <a:ext cx="1115616" cy="5040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rtlCol="0" anchor="ctr"/>
            <a:lstStyle/>
            <a:p>
              <a:r>
                <a:rPr lang="en-GB" altLang="en-US" b="1" dirty="0">
                  <a:solidFill>
                    <a:schemeClr val="bg1"/>
                  </a:solidFill>
                </a:rPr>
                <a:t>Practise</a:t>
              </a:r>
            </a:p>
          </p:txBody>
        </p:sp>
      </p:grpSp>
      <p:sp>
        <p:nvSpPr>
          <p:cNvPr id="7" name="Rectangle: Rounded Corners 8">
            <a:extLst>
              <a:ext uri="{FF2B5EF4-FFF2-40B4-BE49-F238E27FC236}">
                <a16:creationId xmlns:a16="http://schemas.microsoft.com/office/drawing/2014/main" id="{3F41F131-55D5-471D-AD1B-E4F88D99453C}"/>
              </a:ext>
            </a:extLst>
          </p:cNvPr>
          <p:cNvSpPr/>
          <p:nvPr/>
        </p:nvSpPr>
        <p:spPr>
          <a:xfrm>
            <a:off x="814388" y="1484784"/>
            <a:ext cx="7515225" cy="1440160"/>
          </a:xfrm>
          <a:prstGeom prst="roundRect">
            <a:avLst>
              <a:gd name="adj" fmla="val 12790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The lights on the ferry have CVC &amp; CVCC words with –</a:t>
            </a:r>
            <a:r>
              <a:rPr lang="en-GB" dirty="0" err="1">
                <a:solidFill>
                  <a:schemeClr val="tx1"/>
                </a:solidFill>
              </a:rPr>
              <a:t>ed</a:t>
            </a:r>
            <a:r>
              <a:rPr lang="en-GB" dirty="0">
                <a:solidFill>
                  <a:schemeClr val="tx1"/>
                </a:solidFill>
              </a:rPr>
              <a:t> added.</a:t>
            </a:r>
            <a:br>
              <a:rPr lang="en-GB" dirty="0">
                <a:solidFill>
                  <a:schemeClr val="tx1"/>
                </a:solidFill>
              </a:rPr>
            </a:br>
            <a:r>
              <a:rPr lang="en-GB" dirty="0">
                <a:solidFill>
                  <a:schemeClr val="tx1"/>
                </a:solidFill>
              </a:rPr>
              <a:t>Some of the letters are missing.</a:t>
            </a:r>
            <a:br>
              <a:rPr lang="en-GB" dirty="0">
                <a:solidFill>
                  <a:schemeClr val="tx1"/>
                </a:solidFill>
              </a:rPr>
            </a:br>
            <a:br>
              <a:rPr lang="en-GB" dirty="0">
                <a:solidFill>
                  <a:schemeClr val="tx1"/>
                </a:solidFill>
              </a:rPr>
            </a:br>
            <a:r>
              <a:rPr lang="en-GB" dirty="0">
                <a:solidFill>
                  <a:schemeClr val="tx1"/>
                </a:solidFill>
              </a:rPr>
              <a:t>Can you find the missing letters?</a:t>
            </a:r>
            <a:endParaRPr lang="en-GB" dirty="0">
              <a:solidFill>
                <a:schemeClr val="tx1"/>
              </a:solidFill>
              <a:latin typeface="Twinkl" pitchFamily="50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431E0B16-3576-458A-B20A-CF0F7CC59A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dirty="0"/>
              <a:t>Traffic Lights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7924" y="3138717"/>
            <a:ext cx="1368152" cy="3746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7738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28389B7-CE7F-4567-87D9-C52249D93DA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496937"/>
            <a:ext cx="2160240" cy="5915790"/>
          </a:xfrm>
          <a:prstGeom prst="rect">
            <a:avLst/>
          </a:prstGeom>
        </p:spPr>
      </p:pic>
      <p:sp>
        <p:nvSpPr>
          <p:cNvPr id="7" name="fit_ed">
            <a:extLst>
              <a:ext uri="{FF2B5EF4-FFF2-40B4-BE49-F238E27FC236}">
                <a16:creationId xmlns:a16="http://schemas.microsoft.com/office/drawing/2014/main" id="{58A8E490-20F9-4D0A-A09F-A9F79FECA831}"/>
              </a:ext>
            </a:extLst>
          </p:cNvPr>
          <p:cNvSpPr txBox="1"/>
          <p:nvPr/>
        </p:nvSpPr>
        <p:spPr>
          <a:xfrm>
            <a:off x="3163601" y="1948180"/>
            <a:ext cx="2816797" cy="1323439"/>
          </a:xfrm>
          <a:prstGeom prst="rect">
            <a:avLst/>
          </a:prstGeom>
          <a:solidFill>
            <a:schemeClr val="bg1"/>
          </a:solidFill>
          <a:ln w="38100">
            <a:solidFill>
              <a:srgbClr val="2DB6BC"/>
            </a:solidFill>
          </a:ln>
        </p:spPr>
        <p:txBody>
          <a:bodyPr wrap="none" rtlCol="0">
            <a:spAutoFit/>
          </a:bodyPr>
          <a:lstStyle/>
          <a:p>
            <a:r>
              <a:rPr lang="en-GB" sz="8000" dirty="0" err="1"/>
              <a:t>fit</a:t>
            </a:r>
            <a:r>
              <a:rPr lang="en-GB" sz="8000" dirty="0" err="1">
                <a:solidFill>
                  <a:srgbClr val="2DB6BC"/>
                </a:solidFill>
              </a:rPr>
              <a:t>_</a:t>
            </a:r>
            <a:r>
              <a:rPr lang="en-GB" sz="8000" dirty="0" err="1"/>
              <a:t>ed</a:t>
            </a:r>
            <a:endParaRPr lang="en-GB" sz="8000" dirty="0"/>
          </a:p>
        </p:txBody>
      </p:sp>
      <p:sp>
        <p:nvSpPr>
          <p:cNvPr id="10" name="t">
            <a:extLst>
              <a:ext uri="{FF2B5EF4-FFF2-40B4-BE49-F238E27FC236}">
                <a16:creationId xmlns:a16="http://schemas.microsoft.com/office/drawing/2014/main" id="{8448321B-E0DD-45E1-8DAE-F5A50942626B}"/>
              </a:ext>
            </a:extLst>
          </p:cNvPr>
          <p:cNvSpPr txBox="1"/>
          <p:nvPr/>
        </p:nvSpPr>
        <p:spPr>
          <a:xfrm>
            <a:off x="2729402" y="4725144"/>
            <a:ext cx="490840" cy="1107996"/>
          </a:xfrm>
          <a:prstGeom prst="rect">
            <a:avLst/>
          </a:prstGeom>
          <a:solidFill>
            <a:schemeClr val="bg1"/>
          </a:solidFill>
          <a:ln w="38100">
            <a:solidFill>
              <a:srgbClr val="2DB6BC"/>
            </a:solidFill>
          </a:ln>
        </p:spPr>
        <p:txBody>
          <a:bodyPr wrap="none" rtlCol="0">
            <a:spAutoFit/>
          </a:bodyPr>
          <a:lstStyle/>
          <a:p>
            <a:r>
              <a:rPr lang="en-GB" sz="6600" dirty="0"/>
              <a:t>t</a:t>
            </a:r>
          </a:p>
        </p:txBody>
      </p:sp>
      <p:sp>
        <p:nvSpPr>
          <p:cNvPr id="11" name="d">
            <a:extLst>
              <a:ext uri="{FF2B5EF4-FFF2-40B4-BE49-F238E27FC236}">
                <a16:creationId xmlns:a16="http://schemas.microsoft.com/office/drawing/2014/main" id="{63F4FB69-B4A0-407F-A293-538EE45D5071}"/>
              </a:ext>
            </a:extLst>
          </p:cNvPr>
          <p:cNvSpPr txBox="1"/>
          <p:nvPr/>
        </p:nvSpPr>
        <p:spPr>
          <a:xfrm>
            <a:off x="3668828" y="4722862"/>
            <a:ext cx="649537" cy="1107996"/>
          </a:xfrm>
          <a:prstGeom prst="rect">
            <a:avLst/>
          </a:prstGeom>
          <a:solidFill>
            <a:schemeClr val="bg1"/>
          </a:solidFill>
          <a:ln w="38100">
            <a:solidFill>
              <a:srgbClr val="2DB6BC"/>
            </a:solidFill>
          </a:ln>
        </p:spPr>
        <p:txBody>
          <a:bodyPr wrap="none" rtlCol="0">
            <a:spAutoFit/>
          </a:bodyPr>
          <a:lstStyle/>
          <a:p>
            <a:r>
              <a:rPr lang="en-GB" sz="6600" dirty="0"/>
              <a:t>d</a:t>
            </a:r>
          </a:p>
        </p:txBody>
      </p:sp>
      <p:sp>
        <p:nvSpPr>
          <p:cNvPr id="12" name="e">
            <a:extLst>
              <a:ext uri="{FF2B5EF4-FFF2-40B4-BE49-F238E27FC236}">
                <a16:creationId xmlns:a16="http://schemas.microsoft.com/office/drawing/2014/main" id="{FEF72765-794A-4A0C-9E04-FCFB456BBACD}"/>
              </a:ext>
            </a:extLst>
          </p:cNvPr>
          <p:cNvSpPr txBox="1"/>
          <p:nvPr/>
        </p:nvSpPr>
        <p:spPr>
          <a:xfrm>
            <a:off x="4814301" y="4722862"/>
            <a:ext cx="566181" cy="1107996"/>
          </a:xfrm>
          <a:prstGeom prst="rect">
            <a:avLst/>
          </a:prstGeom>
          <a:solidFill>
            <a:schemeClr val="bg1"/>
          </a:solidFill>
          <a:ln w="38100">
            <a:solidFill>
              <a:srgbClr val="2DB6BC"/>
            </a:solidFill>
          </a:ln>
        </p:spPr>
        <p:txBody>
          <a:bodyPr wrap="none" rtlCol="0">
            <a:spAutoFit/>
          </a:bodyPr>
          <a:lstStyle/>
          <a:p>
            <a:r>
              <a:rPr lang="en-GB" sz="6600" dirty="0"/>
              <a:t>e</a:t>
            </a:r>
          </a:p>
        </p:txBody>
      </p:sp>
      <p:sp>
        <p:nvSpPr>
          <p:cNvPr id="13" name="l">
            <a:extLst>
              <a:ext uri="{FF2B5EF4-FFF2-40B4-BE49-F238E27FC236}">
                <a16:creationId xmlns:a16="http://schemas.microsoft.com/office/drawing/2014/main" id="{1F06AA7B-08E5-49EE-A11A-8C5DEFE61551}"/>
              </a:ext>
            </a:extLst>
          </p:cNvPr>
          <p:cNvSpPr txBox="1"/>
          <p:nvPr/>
        </p:nvSpPr>
        <p:spPr>
          <a:xfrm>
            <a:off x="5829068" y="4722862"/>
            <a:ext cx="434734" cy="1107996"/>
          </a:xfrm>
          <a:prstGeom prst="rect">
            <a:avLst/>
          </a:prstGeom>
          <a:solidFill>
            <a:schemeClr val="bg1"/>
          </a:solidFill>
          <a:ln w="38100">
            <a:solidFill>
              <a:srgbClr val="2DB6BC"/>
            </a:solidFill>
          </a:ln>
        </p:spPr>
        <p:txBody>
          <a:bodyPr wrap="none" rtlCol="0">
            <a:spAutoFit/>
          </a:bodyPr>
          <a:lstStyle/>
          <a:p>
            <a:r>
              <a:rPr lang="en-GB" sz="6600" dirty="0"/>
              <a:t>l</a:t>
            </a:r>
          </a:p>
        </p:txBody>
      </p:sp>
      <p:sp>
        <p:nvSpPr>
          <p:cNvPr id="15" name="fitted">
            <a:extLst>
              <a:ext uri="{FF2B5EF4-FFF2-40B4-BE49-F238E27FC236}">
                <a16:creationId xmlns:a16="http://schemas.microsoft.com/office/drawing/2014/main" id="{E9FA9451-9ED9-4EC8-B6AA-528E03D465BB}"/>
              </a:ext>
            </a:extLst>
          </p:cNvPr>
          <p:cNvSpPr txBox="1"/>
          <p:nvPr/>
        </p:nvSpPr>
        <p:spPr>
          <a:xfrm>
            <a:off x="3163600" y="1947436"/>
            <a:ext cx="2816797" cy="1323439"/>
          </a:xfrm>
          <a:prstGeom prst="rect">
            <a:avLst/>
          </a:prstGeom>
          <a:solidFill>
            <a:schemeClr val="bg1"/>
          </a:solidFill>
          <a:ln w="38100">
            <a:solidFill>
              <a:srgbClr val="2DB6BC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8000" dirty="0"/>
              <a:t>fit</a:t>
            </a:r>
            <a:r>
              <a:rPr lang="en-GB" sz="8000" u="sng" dirty="0">
                <a:solidFill>
                  <a:srgbClr val="2DB6BC"/>
                </a:solidFill>
              </a:rPr>
              <a:t>t</a:t>
            </a:r>
            <a:r>
              <a:rPr lang="en-GB" sz="8000" dirty="0"/>
              <a:t>ed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2F8BC865-6768-4DB7-9F70-4A02D3EBB36C}"/>
              </a:ext>
            </a:extLst>
          </p:cNvPr>
          <p:cNvGrpSpPr/>
          <p:nvPr/>
        </p:nvGrpSpPr>
        <p:grpSpPr>
          <a:xfrm>
            <a:off x="7776356" y="227397"/>
            <a:ext cx="1367644" cy="504056"/>
            <a:chOff x="7776356" y="1700808"/>
            <a:chExt cx="1367644" cy="504056"/>
          </a:xfrm>
          <a:solidFill>
            <a:srgbClr val="00938F"/>
          </a:solidFill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3587AE95-E42E-4C1A-8D73-AFD5A3BE4BFD}"/>
                </a:ext>
              </a:extLst>
            </p:cNvPr>
            <p:cNvSpPr/>
            <p:nvPr/>
          </p:nvSpPr>
          <p:spPr>
            <a:xfrm>
              <a:off x="7776356" y="1700808"/>
              <a:ext cx="504056" cy="5040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4B98267A-3CAE-43E3-8D17-9C773490003D}"/>
                </a:ext>
              </a:extLst>
            </p:cNvPr>
            <p:cNvSpPr/>
            <p:nvPr/>
          </p:nvSpPr>
          <p:spPr>
            <a:xfrm>
              <a:off x="8028384" y="1700808"/>
              <a:ext cx="1115616" cy="5040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rtlCol="0" anchor="ctr"/>
            <a:lstStyle/>
            <a:p>
              <a:r>
                <a:rPr lang="en-GB" altLang="en-US" b="1" dirty="0">
                  <a:solidFill>
                    <a:schemeClr val="bg1"/>
                  </a:solidFill>
                </a:rPr>
                <a:t>Practise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87705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28389B7-CE7F-4567-87D9-C52249D93DA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496937"/>
            <a:ext cx="2160240" cy="5915790"/>
          </a:xfrm>
          <a:prstGeom prst="rect">
            <a:avLst/>
          </a:prstGeom>
        </p:spPr>
      </p:pic>
      <p:sp>
        <p:nvSpPr>
          <p:cNvPr id="7" name="dropp__">
            <a:extLst>
              <a:ext uri="{FF2B5EF4-FFF2-40B4-BE49-F238E27FC236}">
                <a16:creationId xmlns:a16="http://schemas.microsoft.com/office/drawing/2014/main" id="{58A8E490-20F9-4D0A-A09F-A9F79FECA831}"/>
              </a:ext>
            </a:extLst>
          </p:cNvPr>
          <p:cNvSpPr txBox="1"/>
          <p:nvPr/>
        </p:nvSpPr>
        <p:spPr>
          <a:xfrm>
            <a:off x="2571292" y="1948180"/>
            <a:ext cx="4001416" cy="1323439"/>
          </a:xfrm>
          <a:prstGeom prst="rect">
            <a:avLst/>
          </a:prstGeom>
          <a:solidFill>
            <a:schemeClr val="bg1"/>
          </a:solidFill>
          <a:ln w="38100">
            <a:solidFill>
              <a:srgbClr val="2DB6BC"/>
            </a:solidFill>
          </a:ln>
        </p:spPr>
        <p:txBody>
          <a:bodyPr wrap="none" rtlCol="0">
            <a:spAutoFit/>
          </a:bodyPr>
          <a:lstStyle/>
          <a:p>
            <a:r>
              <a:rPr lang="en-GB" sz="8000" dirty="0" err="1"/>
              <a:t>dropp</a:t>
            </a:r>
            <a:r>
              <a:rPr lang="en-GB" sz="8000" dirty="0">
                <a:solidFill>
                  <a:srgbClr val="2DB6BC"/>
                </a:solidFill>
              </a:rPr>
              <a:t>__</a:t>
            </a:r>
            <a:endParaRPr lang="en-GB" sz="8000" dirty="0"/>
          </a:p>
        </p:txBody>
      </p:sp>
      <p:sp>
        <p:nvSpPr>
          <p:cNvPr id="10" name="e">
            <a:extLst>
              <a:ext uri="{FF2B5EF4-FFF2-40B4-BE49-F238E27FC236}">
                <a16:creationId xmlns:a16="http://schemas.microsoft.com/office/drawing/2014/main" id="{8448321B-E0DD-45E1-8DAE-F5A50942626B}"/>
              </a:ext>
            </a:extLst>
          </p:cNvPr>
          <p:cNvSpPr txBox="1"/>
          <p:nvPr/>
        </p:nvSpPr>
        <p:spPr>
          <a:xfrm>
            <a:off x="2729402" y="4725144"/>
            <a:ext cx="566181" cy="1107996"/>
          </a:xfrm>
          <a:prstGeom prst="rect">
            <a:avLst/>
          </a:prstGeom>
          <a:solidFill>
            <a:schemeClr val="bg1"/>
          </a:solidFill>
          <a:ln w="38100">
            <a:solidFill>
              <a:srgbClr val="2DB6BC"/>
            </a:solidFill>
          </a:ln>
        </p:spPr>
        <p:txBody>
          <a:bodyPr wrap="none" rtlCol="0">
            <a:spAutoFit/>
          </a:bodyPr>
          <a:lstStyle/>
          <a:p>
            <a:r>
              <a:rPr lang="en-GB" sz="6600" dirty="0"/>
              <a:t>e</a:t>
            </a:r>
          </a:p>
        </p:txBody>
      </p:sp>
      <p:sp>
        <p:nvSpPr>
          <p:cNvPr id="11" name="p">
            <a:extLst>
              <a:ext uri="{FF2B5EF4-FFF2-40B4-BE49-F238E27FC236}">
                <a16:creationId xmlns:a16="http://schemas.microsoft.com/office/drawing/2014/main" id="{63F4FB69-B4A0-407F-A293-538EE45D5071}"/>
              </a:ext>
            </a:extLst>
          </p:cNvPr>
          <p:cNvSpPr txBox="1"/>
          <p:nvPr/>
        </p:nvSpPr>
        <p:spPr>
          <a:xfrm>
            <a:off x="3668828" y="4722862"/>
            <a:ext cx="639919" cy="1107996"/>
          </a:xfrm>
          <a:prstGeom prst="rect">
            <a:avLst/>
          </a:prstGeom>
          <a:solidFill>
            <a:schemeClr val="bg1"/>
          </a:solidFill>
          <a:ln w="38100">
            <a:solidFill>
              <a:srgbClr val="2DB6BC"/>
            </a:solidFill>
          </a:ln>
        </p:spPr>
        <p:txBody>
          <a:bodyPr wrap="none" rtlCol="0">
            <a:spAutoFit/>
          </a:bodyPr>
          <a:lstStyle/>
          <a:p>
            <a:r>
              <a:rPr lang="en-GB" sz="6600" dirty="0"/>
              <a:t>p</a:t>
            </a:r>
          </a:p>
        </p:txBody>
      </p:sp>
      <p:sp>
        <p:nvSpPr>
          <p:cNvPr id="12" name="d">
            <a:extLst>
              <a:ext uri="{FF2B5EF4-FFF2-40B4-BE49-F238E27FC236}">
                <a16:creationId xmlns:a16="http://schemas.microsoft.com/office/drawing/2014/main" id="{FEF72765-794A-4A0C-9E04-FCFB456BBACD}"/>
              </a:ext>
            </a:extLst>
          </p:cNvPr>
          <p:cNvSpPr txBox="1"/>
          <p:nvPr/>
        </p:nvSpPr>
        <p:spPr>
          <a:xfrm>
            <a:off x="4814301" y="4722862"/>
            <a:ext cx="649537" cy="1107996"/>
          </a:xfrm>
          <a:prstGeom prst="rect">
            <a:avLst/>
          </a:prstGeom>
          <a:solidFill>
            <a:schemeClr val="bg1"/>
          </a:solidFill>
          <a:ln w="38100">
            <a:solidFill>
              <a:srgbClr val="2DB6BC"/>
            </a:solidFill>
          </a:ln>
        </p:spPr>
        <p:txBody>
          <a:bodyPr wrap="none" rtlCol="0">
            <a:spAutoFit/>
          </a:bodyPr>
          <a:lstStyle/>
          <a:p>
            <a:r>
              <a:rPr lang="en-GB" sz="6600" dirty="0"/>
              <a:t>d</a:t>
            </a:r>
          </a:p>
        </p:txBody>
      </p:sp>
      <p:sp>
        <p:nvSpPr>
          <p:cNvPr id="13" name="r">
            <a:extLst>
              <a:ext uri="{FF2B5EF4-FFF2-40B4-BE49-F238E27FC236}">
                <a16:creationId xmlns:a16="http://schemas.microsoft.com/office/drawing/2014/main" id="{1F06AA7B-08E5-49EE-A11A-8C5DEFE61551}"/>
              </a:ext>
            </a:extLst>
          </p:cNvPr>
          <p:cNvSpPr txBox="1"/>
          <p:nvPr/>
        </p:nvSpPr>
        <p:spPr>
          <a:xfrm>
            <a:off x="5829068" y="4722862"/>
            <a:ext cx="524503" cy="1107996"/>
          </a:xfrm>
          <a:prstGeom prst="rect">
            <a:avLst/>
          </a:prstGeom>
          <a:solidFill>
            <a:schemeClr val="bg1"/>
          </a:solidFill>
          <a:ln w="38100">
            <a:solidFill>
              <a:srgbClr val="2DB6BC"/>
            </a:solidFill>
          </a:ln>
        </p:spPr>
        <p:txBody>
          <a:bodyPr wrap="none" rtlCol="0">
            <a:spAutoFit/>
          </a:bodyPr>
          <a:lstStyle/>
          <a:p>
            <a:r>
              <a:rPr lang="en-GB" sz="6600" dirty="0"/>
              <a:t>r</a:t>
            </a:r>
          </a:p>
        </p:txBody>
      </p:sp>
      <p:sp>
        <p:nvSpPr>
          <p:cNvPr id="14" name="droppe_">
            <a:extLst>
              <a:ext uri="{FF2B5EF4-FFF2-40B4-BE49-F238E27FC236}">
                <a16:creationId xmlns:a16="http://schemas.microsoft.com/office/drawing/2014/main" id="{D19BD40B-E1A7-4F66-8D77-BCE525C47F04}"/>
              </a:ext>
            </a:extLst>
          </p:cNvPr>
          <p:cNvSpPr txBox="1"/>
          <p:nvPr/>
        </p:nvSpPr>
        <p:spPr>
          <a:xfrm>
            <a:off x="2568518" y="1948179"/>
            <a:ext cx="4004190" cy="1323439"/>
          </a:xfrm>
          <a:prstGeom prst="rect">
            <a:avLst/>
          </a:prstGeom>
          <a:solidFill>
            <a:schemeClr val="bg1"/>
          </a:solidFill>
          <a:ln w="38100">
            <a:solidFill>
              <a:srgbClr val="2DB6BC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8000" dirty="0" err="1"/>
              <a:t>dropp</a:t>
            </a:r>
            <a:r>
              <a:rPr lang="en-GB" sz="8000" u="sng" dirty="0" err="1">
                <a:solidFill>
                  <a:srgbClr val="2DB6BC"/>
                </a:solidFill>
              </a:rPr>
              <a:t>e</a:t>
            </a:r>
            <a:r>
              <a:rPr lang="en-GB" sz="8000" dirty="0">
                <a:solidFill>
                  <a:srgbClr val="2DB6BC"/>
                </a:solidFill>
              </a:rPr>
              <a:t>_</a:t>
            </a:r>
            <a:endParaRPr lang="en-GB" sz="8000" dirty="0"/>
          </a:p>
        </p:txBody>
      </p:sp>
      <p:sp>
        <p:nvSpPr>
          <p:cNvPr id="15" name="dropp_d">
            <a:extLst>
              <a:ext uri="{FF2B5EF4-FFF2-40B4-BE49-F238E27FC236}">
                <a16:creationId xmlns:a16="http://schemas.microsoft.com/office/drawing/2014/main" id="{DFDF6C73-3D04-4382-B375-4850E32BF3E5}"/>
              </a:ext>
            </a:extLst>
          </p:cNvPr>
          <p:cNvSpPr txBox="1"/>
          <p:nvPr/>
        </p:nvSpPr>
        <p:spPr>
          <a:xfrm>
            <a:off x="2524756" y="1948178"/>
            <a:ext cx="4091714" cy="1323439"/>
          </a:xfrm>
          <a:prstGeom prst="rect">
            <a:avLst/>
          </a:prstGeom>
          <a:solidFill>
            <a:schemeClr val="bg1"/>
          </a:solidFill>
          <a:ln w="38100">
            <a:solidFill>
              <a:srgbClr val="2DB6BC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8000" dirty="0"/>
              <a:t>dropp</a:t>
            </a:r>
            <a:r>
              <a:rPr lang="en-GB" sz="8000" u="sng" dirty="0">
                <a:solidFill>
                  <a:srgbClr val="2DB6BC"/>
                </a:solidFill>
              </a:rPr>
              <a:t>ed</a:t>
            </a:r>
            <a:endParaRPr lang="en-GB" sz="8000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5B838BD8-756B-4E7F-B6D7-DB54CBE16D02}"/>
              </a:ext>
            </a:extLst>
          </p:cNvPr>
          <p:cNvGrpSpPr/>
          <p:nvPr/>
        </p:nvGrpSpPr>
        <p:grpSpPr>
          <a:xfrm>
            <a:off x="7776356" y="227397"/>
            <a:ext cx="1367644" cy="504056"/>
            <a:chOff x="7776356" y="1700808"/>
            <a:chExt cx="1367644" cy="504056"/>
          </a:xfrm>
          <a:solidFill>
            <a:srgbClr val="00938F"/>
          </a:solidFill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9536B855-1B10-4490-9951-954071072F68}"/>
                </a:ext>
              </a:extLst>
            </p:cNvPr>
            <p:cNvSpPr/>
            <p:nvPr/>
          </p:nvSpPr>
          <p:spPr>
            <a:xfrm>
              <a:off x="7776356" y="1700808"/>
              <a:ext cx="504056" cy="5040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F75F4693-B0FD-46F3-8BAB-EDA316AF9793}"/>
                </a:ext>
              </a:extLst>
            </p:cNvPr>
            <p:cNvSpPr/>
            <p:nvPr/>
          </p:nvSpPr>
          <p:spPr>
            <a:xfrm>
              <a:off x="8028384" y="1700808"/>
              <a:ext cx="1115616" cy="5040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rtlCol="0" anchor="ctr"/>
            <a:lstStyle/>
            <a:p>
              <a:r>
                <a:rPr lang="en-GB" altLang="en-US" b="1" dirty="0">
                  <a:solidFill>
                    <a:schemeClr val="bg1"/>
                  </a:solidFill>
                </a:rPr>
                <a:t>Practise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54591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28389B7-CE7F-4567-87D9-C52249D93DA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496937"/>
            <a:ext cx="2160240" cy="5915790"/>
          </a:xfrm>
          <a:prstGeom prst="rect">
            <a:avLst/>
          </a:prstGeom>
        </p:spPr>
      </p:pic>
      <p:sp>
        <p:nvSpPr>
          <p:cNvPr id="7" name="cla_ped">
            <a:extLst>
              <a:ext uri="{FF2B5EF4-FFF2-40B4-BE49-F238E27FC236}">
                <a16:creationId xmlns:a16="http://schemas.microsoft.com/office/drawing/2014/main" id="{58A8E490-20F9-4D0A-A09F-A9F79FECA831}"/>
              </a:ext>
            </a:extLst>
          </p:cNvPr>
          <p:cNvSpPr txBox="1"/>
          <p:nvPr/>
        </p:nvSpPr>
        <p:spPr>
          <a:xfrm>
            <a:off x="2699792" y="1948180"/>
            <a:ext cx="3693640" cy="1323439"/>
          </a:xfrm>
          <a:prstGeom prst="rect">
            <a:avLst/>
          </a:prstGeom>
          <a:solidFill>
            <a:schemeClr val="bg1"/>
          </a:solidFill>
          <a:ln w="38100">
            <a:solidFill>
              <a:srgbClr val="2DB6BC"/>
            </a:solidFill>
          </a:ln>
        </p:spPr>
        <p:txBody>
          <a:bodyPr wrap="none" rtlCol="0">
            <a:spAutoFit/>
          </a:bodyPr>
          <a:lstStyle/>
          <a:p>
            <a:r>
              <a:rPr lang="en-GB" sz="8000" dirty="0" err="1"/>
              <a:t>cla</a:t>
            </a:r>
            <a:r>
              <a:rPr lang="en-GB" sz="8000" dirty="0" err="1">
                <a:solidFill>
                  <a:srgbClr val="2DB6BC"/>
                </a:solidFill>
              </a:rPr>
              <a:t>_</a:t>
            </a:r>
            <a:r>
              <a:rPr lang="en-GB" sz="8000" dirty="0" err="1"/>
              <a:t>ped</a:t>
            </a:r>
            <a:endParaRPr lang="en-GB" sz="8000" dirty="0"/>
          </a:p>
        </p:txBody>
      </p:sp>
      <p:sp>
        <p:nvSpPr>
          <p:cNvPr id="10" name="d">
            <a:extLst>
              <a:ext uri="{FF2B5EF4-FFF2-40B4-BE49-F238E27FC236}">
                <a16:creationId xmlns:a16="http://schemas.microsoft.com/office/drawing/2014/main" id="{8448321B-E0DD-45E1-8DAE-F5A50942626B}"/>
              </a:ext>
            </a:extLst>
          </p:cNvPr>
          <p:cNvSpPr txBox="1"/>
          <p:nvPr/>
        </p:nvSpPr>
        <p:spPr>
          <a:xfrm>
            <a:off x="2729402" y="4725144"/>
            <a:ext cx="649537" cy="1107996"/>
          </a:xfrm>
          <a:prstGeom prst="rect">
            <a:avLst/>
          </a:prstGeom>
          <a:solidFill>
            <a:schemeClr val="bg1"/>
          </a:solidFill>
          <a:ln w="38100">
            <a:solidFill>
              <a:srgbClr val="2DB6BC"/>
            </a:solidFill>
          </a:ln>
        </p:spPr>
        <p:txBody>
          <a:bodyPr wrap="none" rtlCol="0">
            <a:spAutoFit/>
          </a:bodyPr>
          <a:lstStyle/>
          <a:p>
            <a:r>
              <a:rPr lang="en-GB" sz="6600" dirty="0"/>
              <a:t>d</a:t>
            </a:r>
          </a:p>
        </p:txBody>
      </p:sp>
      <p:sp>
        <p:nvSpPr>
          <p:cNvPr id="11" name="i">
            <a:extLst>
              <a:ext uri="{FF2B5EF4-FFF2-40B4-BE49-F238E27FC236}">
                <a16:creationId xmlns:a16="http://schemas.microsoft.com/office/drawing/2014/main" id="{63F4FB69-B4A0-407F-A293-538EE45D5071}"/>
              </a:ext>
            </a:extLst>
          </p:cNvPr>
          <p:cNvSpPr txBox="1"/>
          <p:nvPr/>
        </p:nvSpPr>
        <p:spPr>
          <a:xfrm>
            <a:off x="3855622" y="4722862"/>
            <a:ext cx="434734" cy="1107996"/>
          </a:xfrm>
          <a:prstGeom prst="rect">
            <a:avLst/>
          </a:prstGeom>
          <a:solidFill>
            <a:schemeClr val="bg1"/>
          </a:solidFill>
          <a:ln w="38100">
            <a:solidFill>
              <a:srgbClr val="2DB6BC"/>
            </a:solidFill>
          </a:ln>
        </p:spPr>
        <p:txBody>
          <a:bodyPr wrap="none" rtlCol="0">
            <a:spAutoFit/>
          </a:bodyPr>
          <a:lstStyle/>
          <a:p>
            <a:r>
              <a:rPr lang="en-GB" sz="6600" dirty="0"/>
              <a:t>i</a:t>
            </a:r>
          </a:p>
        </p:txBody>
      </p:sp>
      <p:sp>
        <p:nvSpPr>
          <p:cNvPr id="12" name="p">
            <a:extLst>
              <a:ext uri="{FF2B5EF4-FFF2-40B4-BE49-F238E27FC236}">
                <a16:creationId xmlns:a16="http://schemas.microsoft.com/office/drawing/2014/main" id="{FEF72765-794A-4A0C-9E04-FCFB456BBACD}"/>
              </a:ext>
            </a:extLst>
          </p:cNvPr>
          <p:cNvSpPr txBox="1"/>
          <p:nvPr/>
        </p:nvSpPr>
        <p:spPr>
          <a:xfrm>
            <a:off x="4814301" y="4722862"/>
            <a:ext cx="639919" cy="1107996"/>
          </a:xfrm>
          <a:prstGeom prst="rect">
            <a:avLst/>
          </a:prstGeom>
          <a:solidFill>
            <a:schemeClr val="bg1"/>
          </a:solidFill>
          <a:ln w="38100">
            <a:solidFill>
              <a:srgbClr val="2DB6BC"/>
            </a:solidFill>
          </a:ln>
        </p:spPr>
        <p:txBody>
          <a:bodyPr wrap="none" rtlCol="0">
            <a:spAutoFit/>
          </a:bodyPr>
          <a:lstStyle/>
          <a:p>
            <a:r>
              <a:rPr lang="en-GB" sz="6600" dirty="0"/>
              <a:t>p</a:t>
            </a:r>
          </a:p>
        </p:txBody>
      </p:sp>
      <p:sp>
        <p:nvSpPr>
          <p:cNvPr id="13" name="e">
            <a:extLst>
              <a:ext uri="{FF2B5EF4-FFF2-40B4-BE49-F238E27FC236}">
                <a16:creationId xmlns:a16="http://schemas.microsoft.com/office/drawing/2014/main" id="{1F06AA7B-08E5-49EE-A11A-8C5DEFE61551}"/>
              </a:ext>
            </a:extLst>
          </p:cNvPr>
          <p:cNvSpPr txBox="1"/>
          <p:nvPr/>
        </p:nvSpPr>
        <p:spPr>
          <a:xfrm>
            <a:off x="5829068" y="4722862"/>
            <a:ext cx="566181" cy="1107996"/>
          </a:xfrm>
          <a:prstGeom prst="rect">
            <a:avLst/>
          </a:prstGeom>
          <a:solidFill>
            <a:schemeClr val="bg1"/>
          </a:solidFill>
          <a:ln w="38100">
            <a:solidFill>
              <a:srgbClr val="2DB6BC"/>
            </a:solidFill>
          </a:ln>
        </p:spPr>
        <p:txBody>
          <a:bodyPr wrap="none" rtlCol="0">
            <a:spAutoFit/>
          </a:bodyPr>
          <a:lstStyle/>
          <a:p>
            <a:r>
              <a:rPr lang="en-GB" sz="6600" dirty="0"/>
              <a:t>e</a:t>
            </a:r>
          </a:p>
        </p:txBody>
      </p:sp>
      <p:sp>
        <p:nvSpPr>
          <p:cNvPr id="14" name="clapped">
            <a:extLst>
              <a:ext uri="{FF2B5EF4-FFF2-40B4-BE49-F238E27FC236}">
                <a16:creationId xmlns:a16="http://schemas.microsoft.com/office/drawing/2014/main" id="{8A4EB9D5-D4D3-419E-AACE-3DFC9C698D3D}"/>
              </a:ext>
            </a:extLst>
          </p:cNvPr>
          <p:cNvSpPr txBox="1"/>
          <p:nvPr/>
        </p:nvSpPr>
        <p:spPr>
          <a:xfrm>
            <a:off x="2699792" y="1948179"/>
            <a:ext cx="3693640" cy="1323439"/>
          </a:xfrm>
          <a:prstGeom prst="rect">
            <a:avLst/>
          </a:prstGeom>
          <a:solidFill>
            <a:schemeClr val="bg1"/>
          </a:solidFill>
          <a:ln w="38100">
            <a:solidFill>
              <a:srgbClr val="2DB6BC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8000" dirty="0"/>
              <a:t>cla</a:t>
            </a:r>
            <a:r>
              <a:rPr lang="en-GB" sz="8000" u="sng" dirty="0">
                <a:solidFill>
                  <a:srgbClr val="2DB6BC"/>
                </a:solidFill>
              </a:rPr>
              <a:t>p</a:t>
            </a:r>
            <a:r>
              <a:rPr lang="en-GB" sz="8000" dirty="0"/>
              <a:t>ped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5757F84E-C24E-41FD-BAB5-113B4BA955EA}"/>
              </a:ext>
            </a:extLst>
          </p:cNvPr>
          <p:cNvGrpSpPr/>
          <p:nvPr/>
        </p:nvGrpSpPr>
        <p:grpSpPr>
          <a:xfrm>
            <a:off x="7776356" y="227397"/>
            <a:ext cx="1367644" cy="504056"/>
            <a:chOff x="7776356" y="1700808"/>
            <a:chExt cx="1367644" cy="504056"/>
          </a:xfrm>
          <a:solidFill>
            <a:srgbClr val="00938F"/>
          </a:solidFill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5093E18D-F2A5-4BDF-B6FB-C1AEB1604C2C}"/>
                </a:ext>
              </a:extLst>
            </p:cNvPr>
            <p:cNvSpPr/>
            <p:nvPr/>
          </p:nvSpPr>
          <p:spPr>
            <a:xfrm>
              <a:off x="7776356" y="1700808"/>
              <a:ext cx="504056" cy="5040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FF4A6841-9DDC-4877-804B-CB18FF13775B}"/>
                </a:ext>
              </a:extLst>
            </p:cNvPr>
            <p:cNvSpPr/>
            <p:nvPr/>
          </p:nvSpPr>
          <p:spPr>
            <a:xfrm>
              <a:off x="8028384" y="1700808"/>
              <a:ext cx="1115616" cy="5040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rtlCol="0" anchor="ctr"/>
            <a:lstStyle/>
            <a:p>
              <a:r>
                <a:rPr lang="en-GB" altLang="en-US" b="1" dirty="0">
                  <a:solidFill>
                    <a:schemeClr val="bg1"/>
                  </a:solidFill>
                </a:rPr>
                <a:t>Practise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02649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1" animBg="1"/>
      <p:bldP spid="13" grpId="0" animBg="1"/>
      <p:bldP spid="1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28389B7-CE7F-4567-87D9-C52249D93DA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496937"/>
            <a:ext cx="2160240" cy="5915790"/>
          </a:xfrm>
          <a:prstGeom prst="rect">
            <a:avLst/>
          </a:prstGeom>
        </p:spPr>
      </p:pic>
      <p:sp>
        <p:nvSpPr>
          <p:cNvPr id="7" name="jog__d">
            <a:extLst>
              <a:ext uri="{FF2B5EF4-FFF2-40B4-BE49-F238E27FC236}">
                <a16:creationId xmlns:a16="http://schemas.microsoft.com/office/drawing/2014/main" id="{58A8E490-20F9-4D0A-A09F-A9F79FECA831}"/>
              </a:ext>
            </a:extLst>
          </p:cNvPr>
          <p:cNvSpPr txBox="1"/>
          <p:nvPr/>
        </p:nvSpPr>
        <p:spPr>
          <a:xfrm>
            <a:off x="2919945" y="1948180"/>
            <a:ext cx="3304110" cy="1323439"/>
          </a:xfrm>
          <a:prstGeom prst="rect">
            <a:avLst/>
          </a:prstGeom>
          <a:solidFill>
            <a:schemeClr val="bg1"/>
          </a:solidFill>
          <a:ln w="38100">
            <a:solidFill>
              <a:srgbClr val="2DB6BC"/>
            </a:solidFill>
          </a:ln>
        </p:spPr>
        <p:txBody>
          <a:bodyPr wrap="none" rtlCol="0">
            <a:spAutoFit/>
          </a:bodyPr>
          <a:lstStyle/>
          <a:p>
            <a:pPr algn="r"/>
            <a:r>
              <a:rPr lang="en-GB" sz="8000" dirty="0" err="1"/>
              <a:t>jog</a:t>
            </a:r>
            <a:r>
              <a:rPr lang="en-GB" sz="8000" dirty="0" err="1">
                <a:solidFill>
                  <a:srgbClr val="2DB6BC"/>
                </a:solidFill>
              </a:rPr>
              <a:t>__</a:t>
            </a:r>
            <a:r>
              <a:rPr lang="en-GB" sz="8000" dirty="0" err="1"/>
              <a:t>d</a:t>
            </a:r>
            <a:endParaRPr lang="en-GB" sz="8000" dirty="0"/>
          </a:p>
        </p:txBody>
      </p:sp>
      <p:sp>
        <p:nvSpPr>
          <p:cNvPr id="10" name="i">
            <a:extLst>
              <a:ext uri="{FF2B5EF4-FFF2-40B4-BE49-F238E27FC236}">
                <a16:creationId xmlns:a16="http://schemas.microsoft.com/office/drawing/2014/main" id="{8448321B-E0DD-45E1-8DAE-F5A50942626B}"/>
              </a:ext>
            </a:extLst>
          </p:cNvPr>
          <p:cNvSpPr txBox="1"/>
          <p:nvPr/>
        </p:nvSpPr>
        <p:spPr>
          <a:xfrm>
            <a:off x="2729402" y="4725144"/>
            <a:ext cx="434734" cy="1107996"/>
          </a:xfrm>
          <a:prstGeom prst="rect">
            <a:avLst/>
          </a:prstGeom>
          <a:solidFill>
            <a:schemeClr val="bg1"/>
          </a:solidFill>
          <a:ln w="38100">
            <a:solidFill>
              <a:srgbClr val="2DB6BC"/>
            </a:solidFill>
          </a:ln>
        </p:spPr>
        <p:txBody>
          <a:bodyPr wrap="none" rtlCol="0">
            <a:spAutoFit/>
          </a:bodyPr>
          <a:lstStyle/>
          <a:p>
            <a:r>
              <a:rPr lang="en-GB" sz="6600" dirty="0" err="1"/>
              <a:t>i</a:t>
            </a:r>
            <a:endParaRPr lang="en-GB" sz="6600" dirty="0"/>
          </a:p>
        </p:txBody>
      </p:sp>
      <p:sp>
        <p:nvSpPr>
          <p:cNvPr id="11" name="e">
            <a:extLst>
              <a:ext uri="{FF2B5EF4-FFF2-40B4-BE49-F238E27FC236}">
                <a16:creationId xmlns:a16="http://schemas.microsoft.com/office/drawing/2014/main" id="{63F4FB69-B4A0-407F-A293-538EE45D5071}"/>
              </a:ext>
            </a:extLst>
          </p:cNvPr>
          <p:cNvSpPr txBox="1"/>
          <p:nvPr/>
        </p:nvSpPr>
        <p:spPr>
          <a:xfrm>
            <a:off x="3736071" y="4722862"/>
            <a:ext cx="566181" cy="1107996"/>
          </a:xfrm>
          <a:prstGeom prst="rect">
            <a:avLst/>
          </a:prstGeom>
          <a:solidFill>
            <a:schemeClr val="bg1"/>
          </a:solidFill>
          <a:ln w="38100">
            <a:solidFill>
              <a:srgbClr val="2DB6BC"/>
            </a:solidFill>
          </a:ln>
        </p:spPr>
        <p:txBody>
          <a:bodyPr wrap="none" rtlCol="0">
            <a:spAutoFit/>
          </a:bodyPr>
          <a:lstStyle/>
          <a:p>
            <a:r>
              <a:rPr lang="en-GB" sz="6600" dirty="0"/>
              <a:t>e</a:t>
            </a:r>
          </a:p>
        </p:txBody>
      </p:sp>
      <p:sp>
        <p:nvSpPr>
          <p:cNvPr id="12" name="g">
            <a:extLst>
              <a:ext uri="{FF2B5EF4-FFF2-40B4-BE49-F238E27FC236}">
                <a16:creationId xmlns:a16="http://schemas.microsoft.com/office/drawing/2014/main" id="{FEF72765-794A-4A0C-9E04-FCFB456BBACD}"/>
              </a:ext>
            </a:extLst>
          </p:cNvPr>
          <p:cNvSpPr txBox="1"/>
          <p:nvPr/>
        </p:nvSpPr>
        <p:spPr>
          <a:xfrm>
            <a:off x="4817791" y="4722862"/>
            <a:ext cx="635110" cy="1107996"/>
          </a:xfrm>
          <a:prstGeom prst="rect">
            <a:avLst/>
          </a:prstGeom>
          <a:solidFill>
            <a:schemeClr val="bg1"/>
          </a:solidFill>
          <a:ln w="38100">
            <a:solidFill>
              <a:srgbClr val="2DB6BC"/>
            </a:solidFill>
          </a:ln>
        </p:spPr>
        <p:txBody>
          <a:bodyPr wrap="none" rtlCol="0">
            <a:spAutoFit/>
          </a:bodyPr>
          <a:lstStyle/>
          <a:p>
            <a:r>
              <a:rPr lang="en-GB" sz="6600" dirty="0"/>
              <a:t>g</a:t>
            </a:r>
          </a:p>
        </p:txBody>
      </p:sp>
      <p:sp>
        <p:nvSpPr>
          <p:cNvPr id="13" name="d">
            <a:extLst>
              <a:ext uri="{FF2B5EF4-FFF2-40B4-BE49-F238E27FC236}">
                <a16:creationId xmlns:a16="http://schemas.microsoft.com/office/drawing/2014/main" id="{1F06AA7B-08E5-49EE-A11A-8C5DEFE61551}"/>
              </a:ext>
            </a:extLst>
          </p:cNvPr>
          <p:cNvSpPr txBox="1"/>
          <p:nvPr/>
        </p:nvSpPr>
        <p:spPr>
          <a:xfrm>
            <a:off x="5868144" y="4722862"/>
            <a:ext cx="649537" cy="1107996"/>
          </a:xfrm>
          <a:prstGeom prst="rect">
            <a:avLst/>
          </a:prstGeom>
          <a:solidFill>
            <a:schemeClr val="bg1"/>
          </a:solidFill>
          <a:ln w="38100">
            <a:solidFill>
              <a:srgbClr val="2DB6BC"/>
            </a:solidFill>
          </a:ln>
        </p:spPr>
        <p:txBody>
          <a:bodyPr wrap="none" rtlCol="0">
            <a:spAutoFit/>
          </a:bodyPr>
          <a:lstStyle/>
          <a:p>
            <a:r>
              <a:rPr lang="en-GB" sz="6600" dirty="0"/>
              <a:t>d</a:t>
            </a:r>
          </a:p>
        </p:txBody>
      </p:sp>
      <p:sp>
        <p:nvSpPr>
          <p:cNvPr id="14" name="jogg_d">
            <a:extLst>
              <a:ext uri="{FF2B5EF4-FFF2-40B4-BE49-F238E27FC236}">
                <a16:creationId xmlns:a16="http://schemas.microsoft.com/office/drawing/2014/main" id="{D52F705B-FE9A-4F8F-9B2D-5FFA38B8D704}"/>
              </a:ext>
            </a:extLst>
          </p:cNvPr>
          <p:cNvSpPr txBox="1"/>
          <p:nvPr/>
        </p:nvSpPr>
        <p:spPr>
          <a:xfrm>
            <a:off x="2919945" y="1948179"/>
            <a:ext cx="3304110" cy="1323439"/>
          </a:xfrm>
          <a:prstGeom prst="rect">
            <a:avLst/>
          </a:prstGeom>
          <a:solidFill>
            <a:schemeClr val="bg1"/>
          </a:solidFill>
          <a:ln w="38100">
            <a:solidFill>
              <a:srgbClr val="2DB6BC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8000" dirty="0" err="1"/>
              <a:t>jog</a:t>
            </a:r>
            <a:r>
              <a:rPr lang="en-GB" sz="8000" u="sng" dirty="0" err="1">
                <a:solidFill>
                  <a:srgbClr val="2DB6BC"/>
                </a:solidFill>
              </a:rPr>
              <a:t>g</a:t>
            </a:r>
            <a:r>
              <a:rPr lang="en-GB" sz="8000" dirty="0" err="1">
                <a:solidFill>
                  <a:srgbClr val="2DB6BC"/>
                </a:solidFill>
              </a:rPr>
              <a:t>_</a:t>
            </a:r>
            <a:r>
              <a:rPr lang="en-GB" sz="8000" dirty="0" err="1"/>
              <a:t>d</a:t>
            </a:r>
            <a:endParaRPr lang="en-GB" sz="8000" dirty="0"/>
          </a:p>
        </p:txBody>
      </p:sp>
      <p:sp>
        <p:nvSpPr>
          <p:cNvPr id="15" name="jogged">
            <a:extLst>
              <a:ext uri="{FF2B5EF4-FFF2-40B4-BE49-F238E27FC236}">
                <a16:creationId xmlns:a16="http://schemas.microsoft.com/office/drawing/2014/main" id="{D33CB5B4-0C2D-4BC6-9197-CAE88010D706}"/>
              </a:ext>
            </a:extLst>
          </p:cNvPr>
          <p:cNvSpPr txBox="1"/>
          <p:nvPr/>
        </p:nvSpPr>
        <p:spPr>
          <a:xfrm>
            <a:off x="2919945" y="1948179"/>
            <a:ext cx="3304110" cy="1323439"/>
          </a:xfrm>
          <a:prstGeom prst="rect">
            <a:avLst/>
          </a:prstGeom>
          <a:solidFill>
            <a:schemeClr val="bg1"/>
          </a:solidFill>
          <a:ln w="38100">
            <a:solidFill>
              <a:srgbClr val="2DB6BC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8000" dirty="0"/>
              <a:t>jog</a:t>
            </a:r>
            <a:r>
              <a:rPr lang="en-GB" sz="8000" u="sng" dirty="0">
                <a:solidFill>
                  <a:srgbClr val="2DB6BC"/>
                </a:solidFill>
              </a:rPr>
              <a:t>ge</a:t>
            </a:r>
            <a:r>
              <a:rPr lang="en-GB" sz="8000" dirty="0"/>
              <a:t>d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43685617-5105-4F1B-8B49-48D0CDC6310A}"/>
              </a:ext>
            </a:extLst>
          </p:cNvPr>
          <p:cNvGrpSpPr/>
          <p:nvPr/>
        </p:nvGrpSpPr>
        <p:grpSpPr>
          <a:xfrm>
            <a:off x="7776356" y="227397"/>
            <a:ext cx="1367644" cy="504056"/>
            <a:chOff x="7776356" y="1700808"/>
            <a:chExt cx="1367644" cy="504056"/>
          </a:xfrm>
          <a:solidFill>
            <a:srgbClr val="00938F"/>
          </a:solidFill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4104EA47-4D9C-41ED-A027-290E6AA73140}"/>
                </a:ext>
              </a:extLst>
            </p:cNvPr>
            <p:cNvSpPr/>
            <p:nvPr/>
          </p:nvSpPr>
          <p:spPr>
            <a:xfrm>
              <a:off x="7776356" y="1700808"/>
              <a:ext cx="504056" cy="5040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F3B2BC52-4B5F-49CB-90B8-FF55BABF026A}"/>
                </a:ext>
              </a:extLst>
            </p:cNvPr>
            <p:cNvSpPr/>
            <p:nvPr/>
          </p:nvSpPr>
          <p:spPr>
            <a:xfrm>
              <a:off x="8028384" y="1700808"/>
              <a:ext cx="1115616" cy="5040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rtlCol="0" anchor="ctr"/>
            <a:lstStyle/>
            <a:p>
              <a:r>
                <a:rPr lang="en-GB" altLang="en-US" b="1" dirty="0">
                  <a:solidFill>
                    <a:schemeClr val="bg1"/>
                  </a:solidFill>
                </a:rPr>
                <a:t>Practise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25969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6696236" y="227397"/>
            <a:ext cx="2447764" cy="504056"/>
            <a:chOff x="6696236" y="1700808"/>
            <a:chExt cx="2447764" cy="504056"/>
          </a:xfrm>
          <a:solidFill>
            <a:schemeClr val="accent1"/>
          </a:solidFill>
        </p:grpSpPr>
        <p:sp>
          <p:nvSpPr>
            <p:cNvPr id="5" name="Oval 4"/>
            <p:cNvSpPr/>
            <p:nvPr/>
          </p:nvSpPr>
          <p:spPr>
            <a:xfrm>
              <a:off x="6696236" y="1700808"/>
              <a:ext cx="504056" cy="504056"/>
            </a:xfrm>
            <a:prstGeom prst="ellipse">
              <a:avLst/>
            </a:prstGeom>
            <a:solidFill>
              <a:srgbClr val="00938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Rectangle 3"/>
            <p:cNvSpPr/>
            <p:nvPr/>
          </p:nvSpPr>
          <p:spPr>
            <a:xfrm>
              <a:off x="6948264" y="1700808"/>
              <a:ext cx="2195736" cy="504056"/>
            </a:xfrm>
            <a:prstGeom prst="rect">
              <a:avLst/>
            </a:prstGeom>
            <a:solidFill>
              <a:srgbClr val="00938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rtlCol="0" anchor="ctr"/>
            <a:lstStyle/>
            <a:p>
              <a:r>
                <a:rPr lang="en-GB" altLang="en-US" b="1" dirty="0">
                  <a:solidFill>
                    <a:schemeClr val="bg1"/>
                  </a:solidFill>
                </a:rPr>
                <a:t>Revisit and Review</a:t>
              </a:r>
            </a:p>
          </p:txBody>
        </p:sp>
      </p:grpSp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AEDE38E9-B50F-472F-98F5-729615434466}"/>
              </a:ext>
            </a:extLst>
          </p:cNvPr>
          <p:cNvSpPr/>
          <p:nvPr/>
        </p:nvSpPr>
        <p:spPr>
          <a:xfrm>
            <a:off x="1547664" y="980728"/>
            <a:ext cx="6120680" cy="648072"/>
          </a:xfrm>
          <a:prstGeom prst="wedgeRoundRectCallout">
            <a:avLst>
              <a:gd name="adj1" fmla="val -2734"/>
              <a:gd name="adj2" fmla="val 119096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Let’s practise reading some of this week’s focus words.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4E0B4D9-F67B-4211-8F58-AD5DA5390FB8}"/>
              </a:ext>
            </a:extLst>
          </p:cNvPr>
          <p:cNvSpPr txBox="1"/>
          <p:nvPr/>
        </p:nvSpPr>
        <p:spPr>
          <a:xfrm>
            <a:off x="1691680" y="2348880"/>
            <a:ext cx="26642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>
                <a:solidFill>
                  <a:schemeClr val="accent6"/>
                </a:solidFill>
              </a:rPr>
              <a:t>patting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8F3FD6D-F06C-4633-8FD2-2BF67112D4DB}"/>
              </a:ext>
            </a:extLst>
          </p:cNvPr>
          <p:cNvSpPr txBox="1"/>
          <p:nvPr/>
        </p:nvSpPr>
        <p:spPr>
          <a:xfrm>
            <a:off x="1583668" y="3168509"/>
            <a:ext cx="28803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>
                <a:solidFill>
                  <a:schemeClr val="accent6"/>
                </a:solidFill>
              </a:rPr>
              <a:t>humming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D24407D-C3CE-449B-8067-D6A2D21F5037}"/>
              </a:ext>
            </a:extLst>
          </p:cNvPr>
          <p:cNvSpPr txBox="1"/>
          <p:nvPr/>
        </p:nvSpPr>
        <p:spPr>
          <a:xfrm>
            <a:off x="1588118" y="3958814"/>
            <a:ext cx="27723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>
                <a:solidFill>
                  <a:schemeClr val="accent6"/>
                </a:solidFill>
              </a:rPr>
              <a:t>dropping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92A6990-4A8D-4E74-B8B8-E1BD116C0DEF}"/>
              </a:ext>
            </a:extLst>
          </p:cNvPr>
          <p:cNvSpPr txBox="1"/>
          <p:nvPr/>
        </p:nvSpPr>
        <p:spPr>
          <a:xfrm>
            <a:off x="1588118" y="4778443"/>
            <a:ext cx="27723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>
                <a:solidFill>
                  <a:schemeClr val="accent6"/>
                </a:solidFill>
              </a:rPr>
              <a:t>shopping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E026D03-A5B3-4116-A15C-D9D9CF4E57D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698660"/>
            <a:ext cx="2295206" cy="45989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  <p:bldP spid="1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EE2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2">
            <a:extLst>
              <a:ext uri="{FF2B5EF4-FFF2-40B4-BE49-F238E27FC236}">
                <a16:creationId xmlns:a16="http://schemas.microsoft.com/office/drawing/2014/main" id="{FA1F67AB-E2DD-4F1F-A123-73F9B770B814}"/>
              </a:ext>
            </a:extLst>
          </p:cNvPr>
          <p:cNvSpPr/>
          <p:nvPr/>
        </p:nvSpPr>
        <p:spPr bwMode="auto">
          <a:xfrm>
            <a:off x="456381" y="423440"/>
            <a:ext cx="8220075" cy="5957888"/>
          </a:xfrm>
          <a:prstGeom prst="roundRect">
            <a:avLst>
              <a:gd name="adj" fmla="val 2649"/>
            </a:avLst>
          </a:prstGeom>
          <a:blipFill>
            <a:blip r:embed="rId2"/>
            <a:stretch>
              <a:fillRect l="-1265" r="-1265"/>
            </a:stretch>
          </a:blip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8045972" y="227397"/>
            <a:ext cx="1098028" cy="504056"/>
            <a:chOff x="8045972" y="1700808"/>
            <a:chExt cx="1098028" cy="504056"/>
          </a:xfrm>
          <a:solidFill>
            <a:srgbClr val="00938F"/>
          </a:solidFill>
        </p:grpSpPr>
        <p:sp>
          <p:nvSpPr>
            <p:cNvPr id="5" name="Oval 4"/>
            <p:cNvSpPr/>
            <p:nvPr/>
          </p:nvSpPr>
          <p:spPr>
            <a:xfrm>
              <a:off x="8045972" y="1700808"/>
              <a:ext cx="504056" cy="5040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Rectangle 3"/>
            <p:cNvSpPr/>
            <p:nvPr/>
          </p:nvSpPr>
          <p:spPr>
            <a:xfrm>
              <a:off x="8298000" y="1700808"/>
              <a:ext cx="846000" cy="5040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rtlCol="0" anchor="ctr"/>
            <a:lstStyle/>
            <a:p>
              <a:r>
                <a:rPr lang="en-GB" altLang="en-US" b="1" dirty="0">
                  <a:solidFill>
                    <a:schemeClr val="bg1"/>
                  </a:solidFill>
                </a:rPr>
                <a:t>Apply</a:t>
              </a:r>
            </a:p>
          </p:txBody>
        </p:sp>
      </p:grpSp>
      <p:sp>
        <p:nvSpPr>
          <p:cNvPr id="7" name="Rounded Rectangle 8">
            <a:extLst>
              <a:ext uri="{FF2B5EF4-FFF2-40B4-BE49-F238E27FC236}">
                <a16:creationId xmlns:a16="http://schemas.microsoft.com/office/drawing/2014/main" id="{DA371D71-F61D-428E-9045-C4A9B2A3B7E8}"/>
              </a:ext>
            </a:extLst>
          </p:cNvPr>
          <p:cNvSpPr/>
          <p:nvPr/>
        </p:nvSpPr>
        <p:spPr>
          <a:xfrm>
            <a:off x="611560" y="4581128"/>
            <a:ext cx="7920880" cy="1656184"/>
          </a:xfrm>
          <a:prstGeom prst="roundRect">
            <a:avLst>
              <a:gd name="adj" fmla="val 5441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sz="2000" dirty="0">
                <a:solidFill>
                  <a:schemeClr val="tx1"/>
                </a:solidFill>
                <a:latin typeface="Twinkl" pitchFamily="50" charset="0"/>
              </a:rPr>
              <a:t>As the car boarded the ferry, Kit and Sam snuggled down with their blankets and closed their eyes. They were both tired from a hectic week at school. </a:t>
            </a:r>
          </a:p>
          <a:p>
            <a:r>
              <a:rPr lang="en-GB" sz="2000" dirty="0">
                <a:solidFill>
                  <a:schemeClr val="tx1"/>
                </a:solidFill>
                <a:latin typeface="Twinkl" pitchFamily="50" charset="0"/>
              </a:rPr>
              <a:t>“Good night, you two!” whispered Mum.</a:t>
            </a:r>
          </a:p>
          <a:p>
            <a:r>
              <a:rPr lang="en-GB" sz="2000" dirty="0">
                <a:solidFill>
                  <a:schemeClr val="tx1"/>
                </a:solidFill>
                <a:latin typeface="Twinkl" pitchFamily="50" charset="0"/>
              </a:rPr>
              <a:t>“See you in Northern Ireland!” said Dad.</a:t>
            </a:r>
          </a:p>
        </p:txBody>
      </p:sp>
      <p:grpSp>
        <p:nvGrpSpPr>
          <p:cNvPr id="8" name="Question Button">
            <a:extLst>
              <a:ext uri="{FF2B5EF4-FFF2-40B4-BE49-F238E27FC236}">
                <a16:creationId xmlns:a16="http://schemas.microsoft.com/office/drawing/2014/main" id="{2F98A8E1-6284-4D6E-97F8-631E245CD407}"/>
              </a:ext>
            </a:extLst>
          </p:cNvPr>
          <p:cNvGrpSpPr/>
          <p:nvPr/>
        </p:nvGrpSpPr>
        <p:grpSpPr>
          <a:xfrm>
            <a:off x="611560" y="332656"/>
            <a:ext cx="992572" cy="999757"/>
            <a:chOff x="6804248" y="5183475"/>
            <a:chExt cx="992572" cy="999757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234060BD-4629-431C-B41F-0C57438D3E8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55" t="-1312" r="-2155" b="67812"/>
            <a:stretch/>
          </p:blipFill>
          <p:spPr>
            <a:xfrm>
              <a:off x="6804248" y="5517232"/>
              <a:ext cx="666000" cy="666000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rgbClr val="00938F"/>
              </a:solidFill>
            </a:ln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5FE9B08-5EC1-40AE-863C-21D75E4E3708}"/>
                </a:ext>
              </a:extLst>
            </p:cNvPr>
            <p:cNvSpPr txBox="1"/>
            <p:nvPr/>
          </p:nvSpPr>
          <p:spPr>
            <a:xfrm rot="21025919">
              <a:off x="7277276" y="5183475"/>
              <a:ext cx="36004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800" b="1" dirty="0">
                  <a:solidFill>
                    <a:srgbClr val="00938F"/>
                  </a:solidFill>
                </a:rPr>
                <a:t>?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5E04866-C3BD-419C-9376-BBA4DD53FDDD}"/>
                </a:ext>
              </a:extLst>
            </p:cNvPr>
            <p:cNvSpPr txBox="1"/>
            <p:nvPr/>
          </p:nvSpPr>
          <p:spPr>
            <a:xfrm rot="815995">
              <a:off x="7436780" y="5327491"/>
              <a:ext cx="36004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800" b="1" dirty="0">
                  <a:solidFill>
                    <a:srgbClr val="00938F"/>
                  </a:solidFill>
                </a:rPr>
                <a:t>?</a:t>
              </a:r>
            </a:p>
          </p:txBody>
        </p:sp>
      </p:grpSp>
      <p:sp>
        <p:nvSpPr>
          <p:cNvPr id="13" name="Kit's teaching bubble">
            <a:extLst>
              <a:ext uri="{FF2B5EF4-FFF2-40B4-BE49-F238E27FC236}">
                <a16:creationId xmlns:a16="http://schemas.microsoft.com/office/drawing/2014/main" id="{A6526643-364C-4768-AF6D-3517FBE6CA87}"/>
              </a:ext>
            </a:extLst>
          </p:cNvPr>
          <p:cNvSpPr/>
          <p:nvPr/>
        </p:nvSpPr>
        <p:spPr>
          <a:xfrm>
            <a:off x="1674336" y="592448"/>
            <a:ext cx="3056841" cy="579424"/>
          </a:xfrm>
          <a:prstGeom prst="wedgeRoundRectCallout">
            <a:avLst>
              <a:gd name="adj1" fmla="val -55331"/>
              <a:gd name="adj2" fmla="val 22261"/>
              <a:gd name="adj3" fmla="val 16667"/>
            </a:avLst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Twinkl" pitchFamily="50" charset="0"/>
                <a:sym typeface="Wingdings" panose="05000000000000000000" pitchFamily="2" charset="2"/>
              </a:rPr>
              <a:t>Where would Kit and Sam be when they woke up?</a:t>
            </a:r>
            <a:endParaRPr lang="en-GB" dirty="0">
              <a:solidFill>
                <a:schemeClr val="tx1"/>
              </a:solidFill>
              <a:latin typeface="Twinkl" pitchFamily="50" charset="0"/>
            </a:endParaRPr>
          </a:p>
        </p:txBody>
      </p:sp>
      <p:sp>
        <p:nvSpPr>
          <p:cNvPr id="14" name="Close bubble">
            <a:extLst>
              <a:ext uri="{FF2B5EF4-FFF2-40B4-BE49-F238E27FC236}">
                <a16:creationId xmlns:a16="http://schemas.microsoft.com/office/drawing/2014/main" id="{E049E448-5CB0-42CE-B85C-6C38AADB89A1}"/>
              </a:ext>
            </a:extLst>
          </p:cNvPr>
          <p:cNvSpPr/>
          <p:nvPr/>
        </p:nvSpPr>
        <p:spPr>
          <a:xfrm>
            <a:off x="4576366" y="506897"/>
            <a:ext cx="284162" cy="284163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/>
              <a:t>X</a:t>
            </a:r>
            <a:endParaRPr lang="en-GB" sz="1400" b="1" dirty="0"/>
          </a:p>
        </p:txBody>
      </p:sp>
    </p:spTree>
    <p:extLst>
      <p:ext uri="{BB962C8B-B14F-4D97-AF65-F5344CB8AC3E}">
        <p14:creationId xmlns:p14="http://schemas.microsoft.com/office/powerpoint/2010/main" val="949536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4" grpId="0" animBg="1"/>
      <p:bldP spid="14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83D16697-F3BB-4F44-96DB-AA3EA677037D}"/>
              </a:ext>
            </a:extLst>
          </p:cNvPr>
          <p:cNvGrpSpPr/>
          <p:nvPr/>
        </p:nvGrpSpPr>
        <p:grpSpPr>
          <a:xfrm>
            <a:off x="8045972" y="227397"/>
            <a:ext cx="1098028" cy="504056"/>
            <a:chOff x="8045972" y="1700808"/>
            <a:chExt cx="1098028" cy="504056"/>
          </a:xfrm>
          <a:solidFill>
            <a:srgbClr val="00938F"/>
          </a:solidFill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3FD0F75E-D95C-42DF-B23E-219095CDF0D5}"/>
                </a:ext>
              </a:extLst>
            </p:cNvPr>
            <p:cNvSpPr/>
            <p:nvPr/>
          </p:nvSpPr>
          <p:spPr>
            <a:xfrm>
              <a:off x="8045972" y="1700808"/>
              <a:ext cx="504056" cy="5040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B4A20B3D-B99C-445E-9989-DB1CCC11FC65}"/>
                </a:ext>
              </a:extLst>
            </p:cNvPr>
            <p:cNvSpPr/>
            <p:nvPr/>
          </p:nvSpPr>
          <p:spPr>
            <a:xfrm>
              <a:off x="8298000" y="1700808"/>
              <a:ext cx="846000" cy="5040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rtlCol="0" anchor="ctr"/>
            <a:lstStyle/>
            <a:p>
              <a:r>
                <a:rPr lang="en-GB" altLang="en-US" b="1" dirty="0">
                  <a:solidFill>
                    <a:schemeClr val="bg1"/>
                  </a:solidFill>
                </a:rPr>
                <a:t>Apply</a:t>
              </a:r>
            </a:p>
          </p:txBody>
        </p:sp>
      </p:grp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3F41F131-55D5-471D-AD1B-E4F88D99453C}"/>
              </a:ext>
            </a:extLst>
          </p:cNvPr>
          <p:cNvSpPr/>
          <p:nvPr/>
        </p:nvSpPr>
        <p:spPr>
          <a:xfrm>
            <a:off x="814388" y="1484784"/>
            <a:ext cx="7515225" cy="1008112"/>
          </a:xfrm>
          <a:prstGeom prst="roundRect">
            <a:avLst>
              <a:gd name="adj" fmla="val 12790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Twinkl" pitchFamily="2" charset="0"/>
              </a:rPr>
              <a:t>Mum is reading an advert about visiting Northern Ireland. Some of the spellings are incorrect. Can you spot the spelling mistakes?</a:t>
            </a:r>
            <a:endParaRPr lang="en-GB" dirty="0">
              <a:solidFill>
                <a:schemeClr val="tx1"/>
              </a:solidFill>
              <a:latin typeface="Twinkl" pitchFamily="50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/>
          <a:lstStyle/>
          <a:p>
            <a:r>
              <a:rPr lang="en-GB" dirty="0"/>
              <a:t>Visiting Northern Island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2636912"/>
            <a:ext cx="229739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0227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A63D709B-B885-46AA-B45D-78C85F5DEFE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60578">
            <a:off x="1848825" y="978173"/>
            <a:ext cx="5364204" cy="511283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6435007-1327-460D-9595-C9BA302A4A2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3998">
            <a:off x="2802306" y="3132117"/>
            <a:ext cx="3357568" cy="1807584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7F3383C7-5749-40E5-81D3-367DB21220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266946">
            <a:off x="2721679" y="4635027"/>
            <a:ext cx="3817241" cy="1204464"/>
          </a:xfrm>
        </p:spPr>
        <p:txBody>
          <a:bodyPr/>
          <a:lstStyle/>
          <a:p>
            <a:pPr algn="ctr"/>
            <a:r>
              <a:rPr lang="en-GB" sz="1800" dirty="0">
                <a:solidFill>
                  <a:schemeClr val="tx1"/>
                </a:solidFill>
                <a:latin typeface="Twinkl" pitchFamily="50" charset="0"/>
                <a:sym typeface="Wingdings" panose="05000000000000000000" pitchFamily="2" charset="2"/>
              </a:rPr>
              <a:t> </a:t>
            </a:r>
            <a:r>
              <a:rPr lang="en-GB" sz="1800" dirty="0">
                <a:solidFill>
                  <a:srgbClr val="FFC000"/>
                </a:solidFill>
                <a:latin typeface="Twinkl" pitchFamily="50" charset="0"/>
                <a:sym typeface="Wingdings" panose="05000000000000000000" pitchFamily="2" charset="2"/>
              </a:rPr>
              <a:t>Book your trip now!</a:t>
            </a:r>
            <a:br>
              <a:rPr lang="en-GB" sz="1800" dirty="0">
                <a:solidFill>
                  <a:srgbClr val="FFC000"/>
                </a:solidFill>
                <a:latin typeface="Twinkl" pitchFamily="50" charset="0"/>
                <a:sym typeface="Wingdings" panose="05000000000000000000" pitchFamily="2" charset="2"/>
              </a:rPr>
            </a:br>
            <a:r>
              <a:rPr lang="en-GB" sz="1800" dirty="0">
                <a:solidFill>
                  <a:schemeClr val="tx1"/>
                </a:solidFill>
                <a:latin typeface="Twinkl" pitchFamily="50" charset="0"/>
                <a:sym typeface="Wingdings" panose="05000000000000000000" pitchFamily="2" charset="2"/>
              </a:rPr>
              <a:t> </a:t>
            </a:r>
            <a:r>
              <a:rPr lang="en-GB" sz="1800" dirty="0">
                <a:solidFill>
                  <a:srgbClr val="00B050"/>
                </a:solidFill>
                <a:latin typeface="Twinkl" pitchFamily="50" charset="0"/>
                <a:sym typeface="Wingdings" panose="05000000000000000000" pitchFamily="2" charset="2"/>
              </a:rPr>
              <a:t>Visit Northern Ireland </a:t>
            </a:r>
            <a:endParaRPr lang="en-GB" dirty="0"/>
          </a:p>
        </p:txBody>
      </p:sp>
      <p:sp>
        <p:nvSpPr>
          <p:cNvPr id="12" name="Blue">
            <a:extLst>
              <a:ext uri="{FF2B5EF4-FFF2-40B4-BE49-F238E27FC236}">
                <a16:creationId xmlns:a16="http://schemas.microsoft.com/office/drawing/2014/main" id="{7FC1560B-885A-4359-A468-A318937EA94C}"/>
              </a:ext>
            </a:extLst>
          </p:cNvPr>
          <p:cNvSpPr txBox="1"/>
          <p:nvPr/>
        </p:nvSpPr>
        <p:spPr>
          <a:xfrm rot="571902">
            <a:off x="4322292" y="2050398"/>
            <a:ext cx="173634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00B0F0"/>
                </a:solidFill>
                <a:latin typeface="Twinkl" pitchFamily="50" charset="0"/>
                <a:sym typeface="Wingdings" panose="05000000000000000000" pitchFamily="2" charset="2"/>
              </a:rPr>
              <a:t>Have you </a:t>
            </a:r>
            <a:r>
              <a:rPr lang="en-GB" dirty="0" err="1">
                <a:solidFill>
                  <a:srgbClr val="00B0F0"/>
                </a:solidFill>
                <a:latin typeface="Twinkl" pitchFamily="50" charset="0"/>
                <a:sym typeface="Wingdings" panose="05000000000000000000" pitchFamily="2" charset="2"/>
              </a:rPr>
              <a:t>shoppd</a:t>
            </a:r>
            <a:r>
              <a:rPr lang="en-GB" dirty="0">
                <a:solidFill>
                  <a:srgbClr val="00B0F0"/>
                </a:solidFill>
                <a:latin typeface="Twinkl" pitchFamily="50" charset="0"/>
                <a:sym typeface="Wingdings" panose="05000000000000000000" pitchFamily="2" charset="2"/>
              </a:rPr>
              <a:t> until you’ve </a:t>
            </a:r>
            <a:r>
              <a:rPr lang="en-GB" dirty="0" err="1">
                <a:solidFill>
                  <a:srgbClr val="00B0F0"/>
                </a:solidFill>
                <a:latin typeface="Twinkl" pitchFamily="50" charset="0"/>
                <a:sym typeface="Wingdings" panose="05000000000000000000" pitchFamily="2" charset="2"/>
              </a:rPr>
              <a:t>droped</a:t>
            </a:r>
            <a:r>
              <a:rPr lang="en-GB" dirty="0">
                <a:solidFill>
                  <a:srgbClr val="00B0F0"/>
                </a:solidFill>
                <a:latin typeface="Twinkl" pitchFamily="50" charset="0"/>
                <a:sym typeface="Wingdings" panose="05000000000000000000" pitchFamily="2" charset="2"/>
              </a:rPr>
              <a:t> in Belfast?</a:t>
            </a:r>
            <a:br>
              <a:rPr lang="en-GB" dirty="0">
                <a:latin typeface="Twinkl" pitchFamily="50" charset="0"/>
                <a:sym typeface="Wingdings" panose="05000000000000000000" pitchFamily="2" charset="2"/>
              </a:rPr>
            </a:br>
            <a:endParaRPr lang="en-GB" dirty="0"/>
          </a:p>
        </p:txBody>
      </p:sp>
      <p:sp>
        <p:nvSpPr>
          <p:cNvPr id="13" name="red">
            <a:extLst>
              <a:ext uri="{FF2B5EF4-FFF2-40B4-BE49-F238E27FC236}">
                <a16:creationId xmlns:a16="http://schemas.microsoft.com/office/drawing/2014/main" id="{64C03D3D-4F18-4B60-83CA-8B1CC3F44FAF}"/>
              </a:ext>
            </a:extLst>
          </p:cNvPr>
          <p:cNvSpPr txBox="1"/>
          <p:nvPr/>
        </p:nvSpPr>
        <p:spPr>
          <a:xfrm rot="20511441">
            <a:off x="2574853" y="2357181"/>
            <a:ext cx="19604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  <a:latin typeface="Twinkl" pitchFamily="50" charset="0"/>
                <a:sym typeface="Wingdings" panose="05000000000000000000" pitchFamily="2" charset="2"/>
              </a:rPr>
              <a:t>Have you </a:t>
            </a:r>
            <a:r>
              <a:rPr lang="en-GB" dirty="0" err="1">
                <a:solidFill>
                  <a:srgbClr val="FF0000"/>
                </a:solidFill>
                <a:latin typeface="Twinkl" pitchFamily="50" charset="0"/>
                <a:sym typeface="Wingdings" panose="05000000000000000000" pitchFamily="2" charset="2"/>
              </a:rPr>
              <a:t>stepd</a:t>
            </a:r>
            <a:r>
              <a:rPr lang="en-GB" dirty="0">
                <a:solidFill>
                  <a:srgbClr val="FF0000"/>
                </a:solidFill>
                <a:latin typeface="Twinkl" pitchFamily="50" charset="0"/>
                <a:sym typeface="Wingdings" panose="05000000000000000000" pitchFamily="2" charset="2"/>
              </a:rPr>
              <a:t> on the Giant’s Causeway?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14" name="purple">
            <a:extLst>
              <a:ext uri="{FF2B5EF4-FFF2-40B4-BE49-F238E27FC236}">
                <a16:creationId xmlns:a16="http://schemas.microsoft.com/office/drawing/2014/main" id="{39B94C1D-8946-46DD-A85C-007A681BEC1D}"/>
              </a:ext>
            </a:extLst>
          </p:cNvPr>
          <p:cNvSpPr txBox="1"/>
          <p:nvPr/>
        </p:nvSpPr>
        <p:spPr>
          <a:xfrm rot="244741">
            <a:off x="2903551" y="1319766"/>
            <a:ext cx="18902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accent3">
                    <a:lumMod val="75000"/>
                  </a:schemeClr>
                </a:solidFill>
                <a:latin typeface="Twinkl" pitchFamily="50" charset="0"/>
                <a:sym typeface="Wingdings" panose="05000000000000000000" pitchFamily="2" charset="2"/>
              </a:rPr>
              <a:t>Have you planed</a:t>
            </a:r>
            <a:br>
              <a:rPr lang="en-GB" dirty="0">
                <a:solidFill>
                  <a:schemeClr val="accent3">
                    <a:lumMod val="75000"/>
                  </a:schemeClr>
                </a:solidFill>
                <a:latin typeface="Twinkl" pitchFamily="50" charset="0"/>
                <a:sym typeface="Wingdings" panose="05000000000000000000" pitchFamily="2" charset="2"/>
              </a:rPr>
            </a:br>
            <a:r>
              <a:rPr lang="en-GB" dirty="0">
                <a:solidFill>
                  <a:schemeClr val="accent3">
                    <a:lumMod val="75000"/>
                  </a:schemeClr>
                </a:solidFill>
                <a:latin typeface="Twinkl" pitchFamily="50" charset="0"/>
                <a:sym typeface="Wingdings" panose="05000000000000000000" pitchFamily="2" charset="2"/>
              </a:rPr>
              <a:t>your trip yet?</a:t>
            </a:r>
            <a:endParaRPr lang="en-GB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6" name="Blue 2">
            <a:extLst>
              <a:ext uri="{FF2B5EF4-FFF2-40B4-BE49-F238E27FC236}">
                <a16:creationId xmlns:a16="http://schemas.microsoft.com/office/drawing/2014/main" id="{F0923D16-7414-4EE6-B83C-412DDC00D067}"/>
              </a:ext>
            </a:extLst>
          </p:cNvPr>
          <p:cNvSpPr txBox="1"/>
          <p:nvPr/>
        </p:nvSpPr>
        <p:spPr>
          <a:xfrm rot="571902">
            <a:off x="4327361" y="2050400"/>
            <a:ext cx="173634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00B0F0"/>
                </a:solidFill>
                <a:latin typeface="Twinkl" pitchFamily="50" charset="0"/>
                <a:sym typeface="Wingdings" panose="05000000000000000000" pitchFamily="2" charset="2"/>
              </a:rPr>
              <a:t>Have you </a:t>
            </a:r>
            <a:r>
              <a:rPr lang="en-GB" dirty="0">
                <a:latin typeface="Twinkl" pitchFamily="50" charset="0"/>
                <a:sym typeface="Wingdings" panose="05000000000000000000" pitchFamily="2" charset="2"/>
              </a:rPr>
              <a:t>shopped</a:t>
            </a:r>
            <a:r>
              <a:rPr lang="en-GB" dirty="0">
                <a:solidFill>
                  <a:srgbClr val="00B0F0"/>
                </a:solidFill>
                <a:latin typeface="Twinkl" pitchFamily="50" charset="0"/>
                <a:sym typeface="Wingdings" panose="05000000000000000000" pitchFamily="2" charset="2"/>
              </a:rPr>
              <a:t> until you’ve </a:t>
            </a:r>
            <a:r>
              <a:rPr lang="en-GB" dirty="0" err="1">
                <a:solidFill>
                  <a:srgbClr val="00B0F0"/>
                </a:solidFill>
                <a:latin typeface="Twinkl" pitchFamily="50" charset="0"/>
                <a:sym typeface="Wingdings" panose="05000000000000000000" pitchFamily="2" charset="2"/>
              </a:rPr>
              <a:t>droped</a:t>
            </a:r>
            <a:r>
              <a:rPr lang="en-GB" dirty="0">
                <a:solidFill>
                  <a:srgbClr val="00B0F0"/>
                </a:solidFill>
                <a:latin typeface="Twinkl" pitchFamily="50" charset="0"/>
                <a:sym typeface="Wingdings" panose="05000000000000000000" pitchFamily="2" charset="2"/>
              </a:rPr>
              <a:t> in Belfast?</a:t>
            </a:r>
            <a:br>
              <a:rPr lang="en-GB" dirty="0">
                <a:latin typeface="Twinkl" pitchFamily="50" charset="0"/>
                <a:sym typeface="Wingdings" panose="05000000000000000000" pitchFamily="2" charset="2"/>
              </a:rPr>
            </a:br>
            <a:endParaRPr lang="en-GB" dirty="0"/>
          </a:p>
        </p:txBody>
      </p:sp>
      <p:sp>
        <p:nvSpPr>
          <p:cNvPr id="17" name="purple 2">
            <a:extLst>
              <a:ext uri="{FF2B5EF4-FFF2-40B4-BE49-F238E27FC236}">
                <a16:creationId xmlns:a16="http://schemas.microsoft.com/office/drawing/2014/main" id="{54B4FC77-E0EB-464D-AAB7-A15CA888F989}"/>
              </a:ext>
            </a:extLst>
          </p:cNvPr>
          <p:cNvSpPr txBox="1"/>
          <p:nvPr/>
        </p:nvSpPr>
        <p:spPr>
          <a:xfrm rot="244741">
            <a:off x="2903382" y="1315034"/>
            <a:ext cx="20233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accent3">
                    <a:lumMod val="75000"/>
                  </a:schemeClr>
                </a:solidFill>
                <a:latin typeface="Twinkl" pitchFamily="50" charset="0"/>
                <a:sym typeface="Wingdings" panose="05000000000000000000" pitchFamily="2" charset="2"/>
              </a:rPr>
              <a:t>Have you </a:t>
            </a:r>
            <a:r>
              <a:rPr lang="en-GB" dirty="0">
                <a:latin typeface="Twinkl" pitchFamily="50" charset="0"/>
                <a:sym typeface="Wingdings" panose="05000000000000000000" pitchFamily="2" charset="2"/>
              </a:rPr>
              <a:t>planned</a:t>
            </a:r>
            <a:br>
              <a:rPr lang="en-GB" dirty="0">
                <a:solidFill>
                  <a:schemeClr val="accent3">
                    <a:lumMod val="75000"/>
                  </a:schemeClr>
                </a:solidFill>
                <a:latin typeface="Twinkl" pitchFamily="50" charset="0"/>
                <a:sym typeface="Wingdings" panose="05000000000000000000" pitchFamily="2" charset="2"/>
              </a:rPr>
            </a:br>
            <a:r>
              <a:rPr lang="en-GB" dirty="0">
                <a:solidFill>
                  <a:schemeClr val="accent3">
                    <a:lumMod val="75000"/>
                  </a:schemeClr>
                </a:solidFill>
                <a:latin typeface="Twinkl" pitchFamily="50" charset="0"/>
                <a:sym typeface="Wingdings" panose="05000000000000000000" pitchFamily="2" charset="2"/>
              </a:rPr>
              <a:t>your trip yet?</a:t>
            </a:r>
            <a:endParaRPr lang="en-GB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8" name="red 2">
            <a:extLst>
              <a:ext uri="{FF2B5EF4-FFF2-40B4-BE49-F238E27FC236}">
                <a16:creationId xmlns:a16="http://schemas.microsoft.com/office/drawing/2014/main" id="{946B5493-D575-4371-B9E5-5895C92CD8D7}"/>
              </a:ext>
            </a:extLst>
          </p:cNvPr>
          <p:cNvSpPr txBox="1"/>
          <p:nvPr/>
        </p:nvSpPr>
        <p:spPr>
          <a:xfrm rot="20511441">
            <a:off x="2574853" y="2357180"/>
            <a:ext cx="19604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  <a:latin typeface="Twinkl" pitchFamily="50" charset="0"/>
                <a:sym typeface="Wingdings" panose="05000000000000000000" pitchFamily="2" charset="2"/>
              </a:rPr>
              <a:t>Have you </a:t>
            </a:r>
            <a:r>
              <a:rPr lang="en-GB" dirty="0">
                <a:latin typeface="Twinkl" pitchFamily="50" charset="0"/>
                <a:sym typeface="Wingdings" panose="05000000000000000000" pitchFamily="2" charset="2"/>
              </a:rPr>
              <a:t>stepped</a:t>
            </a:r>
            <a:r>
              <a:rPr lang="en-GB" dirty="0">
                <a:solidFill>
                  <a:srgbClr val="FF0000"/>
                </a:solidFill>
                <a:latin typeface="Twinkl" pitchFamily="50" charset="0"/>
                <a:sym typeface="Wingdings" panose="05000000000000000000" pitchFamily="2" charset="2"/>
              </a:rPr>
              <a:t> on the Giant’s Causeway?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19" name="Check">
            <a:extLst>
              <a:ext uri="{FF2B5EF4-FFF2-40B4-BE49-F238E27FC236}">
                <a16:creationId xmlns:a16="http://schemas.microsoft.com/office/drawing/2014/main" id="{3FB13852-F947-4E38-9F4C-96DAD0A2213C}"/>
              </a:ext>
            </a:extLst>
          </p:cNvPr>
          <p:cNvSpPr/>
          <p:nvPr/>
        </p:nvSpPr>
        <p:spPr>
          <a:xfrm>
            <a:off x="7243763" y="5876925"/>
            <a:ext cx="1306512" cy="442913"/>
          </a:xfrm>
          <a:prstGeom prst="roundRect">
            <a:avLst/>
          </a:prstGeom>
          <a:solidFill>
            <a:srgbClr val="0093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200" b="1" dirty="0">
                <a:solidFill>
                  <a:schemeClr val="bg1"/>
                </a:solidFill>
              </a:rPr>
              <a:t>Check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23010DD-5998-4A43-A4AA-84C90B82271C}"/>
              </a:ext>
            </a:extLst>
          </p:cNvPr>
          <p:cNvGrpSpPr/>
          <p:nvPr/>
        </p:nvGrpSpPr>
        <p:grpSpPr>
          <a:xfrm>
            <a:off x="8045972" y="227397"/>
            <a:ext cx="1098028" cy="504056"/>
            <a:chOff x="8045972" y="1700808"/>
            <a:chExt cx="1098028" cy="504056"/>
          </a:xfrm>
          <a:solidFill>
            <a:srgbClr val="00938F"/>
          </a:solidFill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135D857B-59E4-47A5-8595-6B4C9A992C0E}"/>
                </a:ext>
              </a:extLst>
            </p:cNvPr>
            <p:cNvSpPr/>
            <p:nvPr/>
          </p:nvSpPr>
          <p:spPr>
            <a:xfrm>
              <a:off x="8045972" y="1700808"/>
              <a:ext cx="504056" cy="5040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5EC16F55-06AA-4AB5-B852-E6282B68CE29}"/>
                </a:ext>
              </a:extLst>
            </p:cNvPr>
            <p:cNvSpPr/>
            <p:nvPr/>
          </p:nvSpPr>
          <p:spPr>
            <a:xfrm>
              <a:off x="8298000" y="1700808"/>
              <a:ext cx="846000" cy="5040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rtlCol="0" anchor="ctr"/>
            <a:lstStyle/>
            <a:p>
              <a:r>
                <a:rPr lang="en-GB" altLang="en-US" b="1" dirty="0">
                  <a:solidFill>
                    <a:schemeClr val="bg1"/>
                  </a:solidFill>
                </a:rPr>
                <a:t>Apply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33057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6" grpId="0"/>
      <p:bldP spid="17" grpId="0"/>
      <p:bldP spid="1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EE2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4B9CF3D6-A75D-8A4C-BDD1-40EDC36E2557}"/>
              </a:ext>
            </a:extLst>
          </p:cNvPr>
          <p:cNvSpPr/>
          <p:nvPr/>
        </p:nvSpPr>
        <p:spPr bwMode="auto">
          <a:xfrm>
            <a:off x="466928" y="436194"/>
            <a:ext cx="8220075" cy="5957888"/>
          </a:xfrm>
          <a:prstGeom prst="roundRect">
            <a:avLst>
              <a:gd name="adj" fmla="val 2649"/>
            </a:avLst>
          </a:prstGeom>
          <a:blipFill>
            <a:blip r:embed="rId2"/>
            <a:srcRect/>
            <a:stretch>
              <a:fillRect l="-1271" t="-1011" r="-2577" b="-275"/>
            </a:stretch>
          </a:blip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B77ACDA-F3C0-4EAB-B8DE-5DD5111B07B3}"/>
              </a:ext>
            </a:extLst>
          </p:cNvPr>
          <p:cNvGrpSpPr/>
          <p:nvPr/>
        </p:nvGrpSpPr>
        <p:grpSpPr>
          <a:xfrm>
            <a:off x="8045972" y="227397"/>
            <a:ext cx="1098028" cy="504056"/>
            <a:chOff x="8045972" y="1700808"/>
            <a:chExt cx="1098028" cy="504056"/>
          </a:xfrm>
          <a:solidFill>
            <a:srgbClr val="00938F"/>
          </a:solidFill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CEE5DFDF-EB8E-43B8-97F7-FAE010351248}"/>
                </a:ext>
              </a:extLst>
            </p:cNvPr>
            <p:cNvSpPr/>
            <p:nvPr/>
          </p:nvSpPr>
          <p:spPr>
            <a:xfrm>
              <a:off x="8045972" y="1700808"/>
              <a:ext cx="504056" cy="5040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4ED4914A-D138-4F41-BD5D-D0D46F37AED0}"/>
                </a:ext>
              </a:extLst>
            </p:cNvPr>
            <p:cNvSpPr/>
            <p:nvPr/>
          </p:nvSpPr>
          <p:spPr>
            <a:xfrm>
              <a:off x="8298000" y="1700808"/>
              <a:ext cx="846000" cy="5040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rtlCol="0" anchor="ctr"/>
            <a:lstStyle/>
            <a:p>
              <a:r>
                <a:rPr lang="en-GB" altLang="en-US" b="1" dirty="0">
                  <a:solidFill>
                    <a:schemeClr val="bg1"/>
                  </a:solidFill>
                </a:rPr>
                <a:t>Apply</a:t>
              </a:r>
            </a:p>
          </p:txBody>
        </p: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92A9D45F-2FE9-7E41-9885-39A33DCEAC6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50"/>
          <a:stretch/>
        </p:blipFill>
        <p:spPr>
          <a:xfrm>
            <a:off x="1232014" y="1560761"/>
            <a:ext cx="6431268" cy="4822811"/>
          </a:xfrm>
          <a:prstGeom prst="rect">
            <a:avLst/>
          </a:prstGeom>
        </p:spPr>
      </p:pic>
      <p:sp>
        <p:nvSpPr>
          <p:cNvPr id="8" name="Rounded Rectangle 8">
            <a:extLst>
              <a:ext uri="{FF2B5EF4-FFF2-40B4-BE49-F238E27FC236}">
                <a16:creationId xmlns:a16="http://schemas.microsoft.com/office/drawing/2014/main" id="{1C2123BA-B848-4D33-8048-205F3EC0FC52}"/>
              </a:ext>
            </a:extLst>
          </p:cNvPr>
          <p:cNvSpPr/>
          <p:nvPr/>
        </p:nvSpPr>
        <p:spPr>
          <a:xfrm>
            <a:off x="611560" y="4236334"/>
            <a:ext cx="7920880" cy="2000978"/>
          </a:xfrm>
          <a:prstGeom prst="roundRect">
            <a:avLst>
              <a:gd name="adj" fmla="val 5441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sz="2000" dirty="0">
                <a:solidFill>
                  <a:schemeClr val="tx1"/>
                </a:solidFill>
              </a:rPr>
              <a:t>Kit and Sam woke up.</a:t>
            </a:r>
          </a:p>
          <a:p>
            <a:r>
              <a:rPr lang="en-GB" sz="2000" dirty="0">
                <a:solidFill>
                  <a:schemeClr val="tx1"/>
                </a:solidFill>
              </a:rPr>
              <a:t>“We’re here,” said Mum.</a:t>
            </a:r>
          </a:p>
          <a:p>
            <a:r>
              <a:rPr lang="en-GB" sz="2000" dirty="0">
                <a:solidFill>
                  <a:schemeClr val="tx1"/>
                </a:solidFill>
              </a:rPr>
              <a:t>“I told you we would be here in no time!” chuckled Dad.</a:t>
            </a:r>
          </a:p>
          <a:p>
            <a:r>
              <a:rPr lang="en-GB" sz="2000" dirty="0">
                <a:solidFill>
                  <a:schemeClr val="tx1"/>
                </a:solidFill>
              </a:rPr>
              <a:t>“So we’re in Northern Ireland?” asked Sam as she squinted her sleepy eyes.</a:t>
            </a:r>
          </a:p>
          <a:p>
            <a:r>
              <a:rPr lang="en-GB" sz="2000" dirty="0">
                <a:solidFill>
                  <a:schemeClr val="tx1"/>
                </a:solidFill>
              </a:rPr>
              <a:t>“We sure are!” said Dad.</a:t>
            </a:r>
          </a:p>
        </p:txBody>
      </p:sp>
    </p:spTree>
    <p:extLst>
      <p:ext uri="{BB962C8B-B14F-4D97-AF65-F5344CB8AC3E}">
        <p14:creationId xmlns:p14="http://schemas.microsoft.com/office/powerpoint/2010/main" val="6658075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AAD637F1-A993-4C79-8A49-38BF2C0D2F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5272" y="-1323529"/>
            <a:ext cx="6851104" cy="7920881"/>
          </a:xfrm>
        </p:spPr>
        <p:txBody>
          <a:bodyPr/>
          <a:lstStyle/>
          <a:p>
            <a:pPr algn="ctr"/>
            <a:br>
              <a:rPr lang="en-GB" dirty="0">
                <a:latin typeface="+mj-lt"/>
              </a:rPr>
            </a:br>
            <a:br>
              <a:rPr lang="en-GB" dirty="0">
                <a:latin typeface="+mj-lt"/>
              </a:rPr>
            </a:br>
            <a:br>
              <a:rPr lang="en-GB" dirty="0">
                <a:latin typeface="+mj-lt"/>
              </a:rPr>
            </a:br>
            <a:r>
              <a:rPr lang="en-GB" sz="3600" dirty="0">
                <a:latin typeface="+mn-lt"/>
              </a:rPr>
              <a:t>Today, we have</a:t>
            </a:r>
            <a:br>
              <a:rPr lang="en-GB" sz="3600" dirty="0">
                <a:latin typeface="+mn-lt"/>
              </a:rPr>
            </a:br>
            <a:r>
              <a:rPr lang="en-GB" sz="3600" dirty="0">
                <a:latin typeface="+mn-lt"/>
              </a:rPr>
              <a:t>learnt to add –</a:t>
            </a:r>
            <a:r>
              <a:rPr lang="en-GB" sz="3600" dirty="0" err="1">
                <a:latin typeface="+mn-lt"/>
              </a:rPr>
              <a:t>ing</a:t>
            </a:r>
            <a:r>
              <a:rPr lang="en-GB" sz="3600" dirty="0">
                <a:latin typeface="+mn-lt"/>
              </a:rPr>
              <a:t> to</a:t>
            </a:r>
            <a:br>
              <a:rPr lang="en-GB" sz="3600" dirty="0">
                <a:latin typeface="+mn-lt"/>
              </a:rPr>
            </a:br>
            <a:r>
              <a:rPr lang="en-GB" sz="3600" dirty="0">
                <a:latin typeface="+mn-lt"/>
              </a:rPr>
              <a:t>CVC and CCVC words.</a:t>
            </a:r>
            <a:br>
              <a:rPr lang="en-GB" dirty="0">
                <a:latin typeface="+mj-lt"/>
              </a:rPr>
            </a:br>
            <a:br>
              <a:rPr lang="en-GB" dirty="0">
                <a:latin typeface="Twinkl" pitchFamily="50" charset="0"/>
              </a:rPr>
            </a:br>
            <a:br>
              <a:rPr lang="en-GB" sz="2400" b="0" dirty="0">
                <a:latin typeface="Twinkl" pitchFamily="50" charset="0"/>
              </a:rPr>
            </a:br>
            <a:r>
              <a:rPr lang="en-GB" sz="2000" b="0" dirty="0">
                <a:latin typeface="Twinkl" pitchFamily="50" charset="0"/>
              </a:rPr>
              <a:t>The adventure continues next lesson!</a:t>
            </a:r>
            <a:endParaRPr lang="en-GB" dirty="0">
              <a:latin typeface="Twinkl" pitchFamily="50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A85D4F9-F078-4F05-8DF8-B196AAFD040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729"/>
          <a:stretch/>
        </p:blipFill>
        <p:spPr>
          <a:xfrm>
            <a:off x="539552" y="1439925"/>
            <a:ext cx="1584176" cy="479738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97EB760-BEB9-4416-93DC-8A23E167516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271"/>
          <a:stretch/>
        </p:blipFill>
        <p:spPr>
          <a:xfrm>
            <a:off x="6906763" y="1439925"/>
            <a:ext cx="1697685" cy="4797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5989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AEDE38E9-B50F-472F-98F5-729615434466}"/>
              </a:ext>
            </a:extLst>
          </p:cNvPr>
          <p:cNvSpPr/>
          <p:nvPr/>
        </p:nvSpPr>
        <p:spPr>
          <a:xfrm>
            <a:off x="1475656" y="1124744"/>
            <a:ext cx="6120680" cy="648072"/>
          </a:xfrm>
          <a:prstGeom prst="wedgeRoundRectCallout">
            <a:avLst>
              <a:gd name="adj1" fmla="val 28649"/>
              <a:gd name="adj2" fmla="val 119039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Now, let’s write them with the magic pencil...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E3D5A98-5A3E-46E2-A0A1-6E87C371493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436096" y="1844824"/>
            <a:ext cx="2283621" cy="4438585"/>
          </a:xfrm>
          <a:prstGeom prst="rect">
            <a:avLst/>
          </a:prstGeom>
        </p:spPr>
      </p:pic>
      <p:pic>
        <p:nvPicPr>
          <p:cNvPr id="8" name="Picture 5">
            <a:extLst>
              <a:ext uri="{FF2B5EF4-FFF2-40B4-BE49-F238E27FC236}">
                <a16:creationId xmlns:a16="http://schemas.microsoft.com/office/drawing/2014/main" id="{25261424-F893-490E-9D1C-5031BE9AA8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100" y="2192853"/>
            <a:ext cx="4243300" cy="386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1FBE9063-AE1F-4522-9A1C-FD3A9CC1ED0B}"/>
              </a:ext>
            </a:extLst>
          </p:cNvPr>
          <p:cNvGrpSpPr/>
          <p:nvPr/>
        </p:nvGrpSpPr>
        <p:grpSpPr>
          <a:xfrm>
            <a:off x="6696236" y="227397"/>
            <a:ext cx="2447764" cy="504056"/>
            <a:chOff x="6696236" y="1700808"/>
            <a:chExt cx="2447764" cy="504056"/>
          </a:xfrm>
          <a:solidFill>
            <a:schemeClr val="accent1"/>
          </a:solidFill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FA02DFC0-3F48-41BE-BB8D-6D09321381C5}"/>
                </a:ext>
              </a:extLst>
            </p:cNvPr>
            <p:cNvSpPr/>
            <p:nvPr/>
          </p:nvSpPr>
          <p:spPr>
            <a:xfrm>
              <a:off x="6696236" y="1700808"/>
              <a:ext cx="504056" cy="504056"/>
            </a:xfrm>
            <a:prstGeom prst="ellipse">
              <a:avLst/>
            </a:prstGeom>
            <a:solidFill>
              <a:srgbClr val="00938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E2D62E11-65E1-48BA-86B1-A52FF4022E9C}"/>
                </a:ext>
              </a:extLst>
            </p:cNvPr>
            <p:cNvSpPr/>
            <p:nvPr/>
          </p:nvSpPr>
          <p:spPr>
            <a:xfrm>
              <a:off x="6948264" y="1700808"/>
              <a:ext cx="2195736" cy="504056"/>
            </a:xfrm>
            <a:prstGeom prst="rect">
              <a:avLst/>
            </a:prstGeom>
            <a:solidFill>
              <a:srgbClr val="00938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rtlCol="0" anchor="ctr"/>
            <a:lstStyle/>
            <a:p>
              <a:r>
                <a:rPr lang="en-GB" altLang="en-US" b="1" dirty="0">
                  <a:solidFill>
                    <a:schemeClr val="bg1"/>
                  </a:solidFill>
                </a:rPr>
                <a:t>Revisit and Review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234060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id="{62A8310D-D6BF-8141-A610-7A268C114DE2}"/>
              </a:ext>
            </a:extLst>
          </p:cNvPr>
          <p:cNvSpPr/>
          <p:nvPr/>
        </p:nvSpPr>
        <p:spPr>
          <a:xfrm>
            <a:off x="6592949" y="1844824"/>
            <a:ext cx="1327608" cy="26468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600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latin typeface="Twinkl SemiBold" pitchFamily="2" charset="0"/>
              </a:rPr>
              <a:t>g</a:t>
            </a:r>
            <a:endParaRPr lang="en-GB" sz="16600" dirty="0"/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78E3331E-740A-9947-8771-A28305B0C78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5037" y="2348880"/>
            <a:ext cx="710150" cy="707937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277F349A-F4A6-4644-9DC3-8D6AE30EA505}"/>
              </a:ext>
            </a:extLst>
          </p:cNvPr>
          <p:cNvSpPr/>
          <p:nvPr/>
        </p:nvSpPr>
        <p:spPr>
          <a:xfrm>
            <a:off x="5461583" y="1869097"/>
            <a:ext cx="1415772" cy="26468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600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latin typeface="Twinkl SemiBold" pitchFamily="2" charset="0"/>
              </a:rPr>
              <a:t>n</a:t>
            </a:r>
            <a:endParaRPr lang="en-GB" sz="16600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99999C75-BA7A-4FF3-A2DE-4CEF76A0530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4394" y="2324830"/>
            <a:ext cx="710150" cy="707937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8E2BDBE6-E6CC-4C3F-89D8-27F648070A18}"/>
              </a:ext>
            </a:extLst>
          </p:cNvPr>
          <p:cNvSpPr/>
          <p:nvPr/>
        </p:nvSpPr>
        <p:spPr>
          <a:xfrm>
            <a:off x="4911081" y="1893370"/>
            <a:ext cx="827471" cy="26468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600" dirty="0" err="1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latin typeface="Twinkl SemiBold" pitchFamily="2" charset="0"/>
              </a:rPr>
              <a:t>i</a:t>
            </a:r>
            <a:endParaRPr lang="en-GB" sz="16600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4C9BE22B-688F-463A-9C9E-5ECD8F15C83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7572" y="1935620"/>
            <a:ext cx="710150" cy="707937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2CCC780-C22D-453C-B31E-1B09BFB1678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1106" y="2331838"/>
            <a:ext cx="710150" cy="707937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C4D004A0-D8B0-48F9-966E-82B71316ABDE}"/>
              </a:ext>
            </a:extLst>
          </p:cNvPr>
          <p:cNvSpPr/>
          <p:nvPr/>
        </p:nvSpPr>
        <p:spPr>
          <a:xfrm>
            <a:off x="4196102" y="1893370"/>
            <a:ext cx="981359" cy="26468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600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latin typeface="Twinkl SemiBold" pitchFamily="2" charset="0"/>
              </a:rPr>
              <a:t>t</a:t>
            </a:r>
            <a:endParaRPr lang="en-GB" sz="16600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1FEBFB5-A4D7-45A3-B24A-1627C08E14A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7327" y="2067452"/>
            <a:ext cx="710150" cy="70793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7DFB2B1-2E4A-460B-BEEB-7DB5C5824BF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9506" y="2375227"/>
            <a:ext cx="710150" cy="707937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1A7ADA6F-EFF4-400C-A6A3-F9F15B0C4ADD}"/>
              </a:ext>
            </a:extLst>
          </p:cNvPr>
          <p:cNvSpPr/>
          <p:nvPr/>
        </p:nvSpPr>
        <p:spPr>
          <a:xfrm>
            <a:off x="3383216" y="1924187"/>
            <a:ext cx="981359" cy="26468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600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latin typeface="Twinkl SemiBold" pitchFamily="2" charset="0"/>
              </a:rPr>
              <a:t>t</a:t>
            </a:r>
            <a:endParaRPr lang="en-GB" sz="1660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DE28B01-4948-4E87-824E-05C5685977B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4441" y="2098269"/>
            <a:ext cx="710150" cy="70793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608C7F4-CD92-4622-A99E-15A84DBC1E2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620" y="2406044"/>
            <a:ext cx="710150" cy="707937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FA355DE0-31C5-4186-82F0-12BE2F1C3FD2}"/>
              </a:ext>
            </a:extLst>
          </p:cNvPr>
          <p:cNvSpPr/>
          <p:nvPr/>
        </p:nvSpPr>
        <p:spPr>
          <a:xfrm>
            <a:off x="2199758" y="1924187"/>
            <a:ext cx="1372492" cy="26468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600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latin typeface="Twinkl SemiBold" pitchFamily="2" charset="0"/>
              </a:rPr>
              <a:t>a</a:t>
            </a:r>
            <a:endParaRPr lang="en-GB" sz="166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2F63AB3-B057-4236-83E8-3BFFD70187E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1846" y="2403403"/>
            <a:ext cx="710150" cy="707937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D865E09-7493-4412-B3BD-701C06B88F8E}"/>
              </a:ext>
            </a:extLst>
          </p:cNvPr>
          <p:cNvSpPr/>
          <p:nvPr/>
        </p:nvSpPr>
        <p:spPr>
          <a:xfrm>
            <a:off x="1115616" y="1924187"/>
            <a:ext cx="1345240" cy="26468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600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latin typeface="Twinkl SemiBold" pitchFamily="2" charset="0"/>
              </a:rPr>
              <a:t>p</a:t>
            </a:r>
            <a:endParaRPr lang="en-GB" sz="166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2B144CA-C705-4950-BDE6-477AA77C8C5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4256" y="2408107"/>
            <a:ext cx="710150" cy="707937"/>
          </a:xfrm>
          <a:prstGeom prst="rect">
            <a:avLst/>
          </a:prstGeom>
        </p:spPr>
      </p:pic>
      <p:grpSp>
        <p:nvGrpSpPr>
          <p:cNvPr id="25" name="Write Action">
            <a:extLst>
              <a:ext uri="{FF2B5EF4-FFF2-40B4-BE49-F238E27FC236}">
                <a16:creationId xmlns:a16="http://schemas.microsoft.com/office/drawing/2014/main" id="{E135FD8C-5EB0-4AEB-BEBC-DA799B4C56F7}"/>
              </a:ext>
            </a:extLst>
          </p:cNvPr>
          <p:cNvGrpSpPr/>
          <p:nvPr/>
        </p:nvGrpSpPr>
        <p:grpSpPr>
          <a:xfrm>
            <a:off x="6914614" y="5517232"/>
            <a:ext cx="1545818" cy="720080"/>
            <a:chOff x="6914614" y="5517232"/>
            <a:chExt cx="1545818" cy="720080"/>
          </a:xfrm>
        </p:grpSpPr>
        <p:grpSp>
          <p:nvGrpSpPr>
            <p:cNvPr id="26" name="Write action">
              <a:extLst>
                <a:ext uri="{FF2B5EF4-FFF2-40B4-BE49-F238E27FC236}">
                  <a16:creationId xmlns:a16="http://schemas.microsoft.com/office/drawing/2014/main" id="{D05F2AA4-D982-4C08-87C9-3A272E4FB5B8}"/>
                </a:ext>
              </a:extLst>
            </p:cNvPr>
            <p:cNvGrpSpPr/>
            <p:nvPr/>
          </p:nvGrpSpPr>
          <p:grpSpPr>
            <a:xfrm>
              <a:off x="6914614" y="5517232"/>
              <a:ext cx="1545818" cy="720080"/>
              <a:chOff x="6914614" y="5517232"/>
              <a:chExt cx="1545818" cy="720080"/>
            </a:xfrm>
          </p:grpSpPr>
          <p:sp>
            <p:nvSpPr>
              <p:cNvPr id="28" name="Rectangle: Rounded Corners 12">
                <a:extLst>
                  <a:ext uri="{FF2B5EF4-FFF2-40B4-BE49-F238E27FC236}">
                    <a16:creationId xmlns:a16="http://schemas.microsoft.com/office/drawing/2014/main" id="{A4F60B1C-11B5-4D85-9E7E-5033580E86AD}"/>
                  </a:ext>
                </a:extLst>
              </p:cNvPr>
              <p:cNvSpPr/>
              <p:nvPr/>
            </p:nvSpPr>
            <p:spPr>
              <a:xfrm>
                <a:off x="6914614" y="5650938"/>
                <a:ext cx="1099786" cy="432048"/>
              </a:xfrm>
              <a:prstGeom prst="roundRect">
                <a:avLst>
                  <a:gd name="adj" fmla="val 50000"/>
                </a:avLst>
              </a:prstGeom>
              <a:solidFill>
                <a:schemeClr val="accent6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GB" dirty="0">
                    <a:latin typeface="Twinkl SemiBold" pitchFamily="2" charset="0"/>
                  </a:rPr>
                  <a:t>Play</a:t>
                </a:r>
              </a:p>
            </p:txBody>
          </p:sp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BA4C90A9-712A-4E2E-A4AD-9BDDF51E38A7}"/>
                  </a:ext>
                </a:extLst>
              </p:cNvPr>
              <p:cNvSpPr/>
              <p:nvPr/>
            </p:nvSpPr>
            <p:spPr>
              <a:xfrm>
                <a:off x="7740352" y="5517232"/>
                <a:ext cx="720080" cy="720080"/>
              </a:xfrm>
              <a:prstGeom prst="ellipse">
                <a:avLst/>
              </a:prstGeom>
              <a:solidFill>
                <a:schemeClr val="bg1"/>
              </a:solidFill>
              <a:ln w="57150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B58D524B-F958-4889-BB6B-3B633520AC5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56376" y="5517232"/>
              <a:ext cx="504056" cy="502485"/>
            </a:xfrm>
            <a:prstGeom prst="rect">
              <a:avLst/>
            </a:prstGeom>
          </p:spPr>
        </p:pic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BFEDDA54-A59A-4367-9378-F52C41FBF8FD}"/>
              </a:ext>
            </a:extLst>
          </p:cNvPr>
          <p:cNvGrpSpPr/>
          <p:nvPr/>
        </p:nvGrpSpPr>
        <p:grpSpPr>
          <a:xfrm>
            <a:off x="6696236" y="227397"/>
            <a:ext cx="2447764" cy="504056"/>
            <a:chOff x="6696236" y="1700808"/>
            <a:chExt cx="2447764" cy="504056"/>
          </a:xfrm>
          <a:solidFill>
            <a:schemeClr val="accent1"/>
          </a:solidFill>
        </p:grpSpPr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8BC346AA-1383-4CD5-8DE1-DA0DEEFA36D9}"/>
                </a:ext>
              </a:extLst>
            </p:cNvPr>
            <p:cNvSpPr/>
            <p:nvPr/>
          </p:nvSpPr>
          <p:spPr>
            <a:xfrm>
              <a:off x="6696236" y="1700808"/>
              <a:ext cx="504056" cy="504056"/>
            </a:xfrm>
            <a:prstGeom prst="ellipse">
              <a:avLst/>
            </a:prstGeom>
            <a:solidFill>
              <a:srgbClr val="00938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C5A0AFC5-4A5C-458C-B7EB-7C7C6E953AFC}"/>
                </a:ext>
              </a:extLst>
            </p:cNvPr>
            <p:cNvSpPr/>
            <p:nvPr/>
          </p:nvSpPr>
          <p:spPr>
            <a:xfrm>
              <a:off x="6948264" y="1700808"/>
              <a:ext cx="2195736" cy="504056"/>
            </a:xfrm>
            <a:prstGeom prst="rect">
              <a:avLst/>
            </a:prstGeom>
            <a:solidFill>
              <a:srgbClr val="00938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rtlCol="0" anchor="ctr"/>
            <a:lstStyle/>
            <a:p>
              <a:r>
                <a:rPr lang="en-GB" altLang="en-US" b="1" dirty="0">
                  <a:solidFill>
                    <a:schemeClr val="bg1"/>
                  </a:solidFill>
                </a:rPr>
                <a:t>Revisit and Review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1BF650BF-3499-F649-A0F0-6D09079543A2}"/>
              </a:ext>
            </a:extLst>
          </p:cNvPr>
          <p:cNvSpPr txBox="1"/>
          <p:nvPr/>
        </p:nvSpPr>
        <p:spPr>
          <a:xfrm>
            <a:off x="8304756" y="347597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4298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6 -5.18519E-6 C 0.00017 0.06249 0.00051 0.12499 0.00086 0.18772 L 0.00086 0.06666 L 0.00364 0.05555 L 0.01388 0.02337 L 0.02673 0.0074 L 0.04895 -0.00487 L 0.05919 -0.00255 L 0.07117 0.01735 L 0.07499 0.0618 L 0.06753 0.09513 L 0.05728 0.11596 L 0.03784 0.12337 L 0.01284 0.11226 " pathEditMode="relative" ptsTypes="AAAAAAAAAAAAAA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112E-17 -2.59259E-6 L -5.55112E-17 0.00023 C -0.00139 -0.00023 -0.00278 -0.00046 -0.00417 -0.00069 C -0.00503 -0.00092 -0.0059 -0.00185 -0.00694 -0.00185 L -0.01562 -0.00324 C -0.01615 -0.00347 -0.01667 -0.0037 -0.01701 -0.0037 C -0.02413 -0.00509 -0.02656 -0.00416 -0.03472 -0.0037 C -0.03524 -0.00347 -0.03594 -0.00301 -0.03646 -0.00254 C -0.03715 -0.00231 -0.03785 -0.00208 -0.03837 -0.00185 C -0.03889 -0.00185 -0.03924 -0.00162 -0.03976 -0.00139 C -0.04028 -0.00092 -0.04062 -0.00046 -0.04115 -2.59259E-6 C -0.04358 0.00139 -0.04236 -0.00092 -0.04531 0.00301 L -0.04809 0.00672 L -0.04948 0.00857 C -0.05104 0.01459 -0.04861 0.00533 -0.05087 0.01297 C -0.0526 0.01829 -0.05104 0.01482 -0.05278 0.01852 C -0.05295 0.01922 -0.05295 0.02014 -0.05312 0.02084 C -0.0533 0.02153 -0.05347 0.02222 -0.05365 0.02269 L -0.05451 0.02778 C -0.05469 0.03357 -0.05486 0.03959 -0.05503 0.0456 C -0.05503 0.04653 -0.05538 0.04722 -0.05556 0.04815 C -0.05573 0.05 -0.0559 0.05185 -0.0559 0.05371 C -0.0559 0.06829 -0.0559 0.08287 -0.05556 0.09746 C -0.05556 0.09815 -0.05521 0.09861 -0.05503 0.09931 C -0.05226 0.11435 -0.05625 0.09445 -0.05417 0.10417 C -0.05347 0.10718 -0.05382 0.10764 -0.05174 0.11042 C -0.05139 0.11111 -0.05087 0.11181 -0.05035 0.11227 C -0.04948 0.1132 -0.04757 0.11482 -0.04757 0.11505 L -0.03976 0.11968 C -0.03837 0.11991 -0.03698 0.12014 -0.03559 0.12037 C -0.03472 0.1206 -0.03385 0.12107 -0.03281 0.12107 C -0.0309 0.12107 -0.02882 0.1206 -0.02674 0.12037 C -0.02639 0.11991 -0.02587 0.11945 -0.02535 0.11898 C -0.02483 0.11875 -0.02413 0.11875 -0.02361 0.11852 C -0.02309 0.11829 -0.02257 0.11806 -0.02222 0.11783 C -0.01997 0.11597 -0.02135 0.1169 -0.01806 0.11528 L -0.01667 0.11482 C -0.01441 0.11273 -0.0158 0.11366 -0.0125 0.11227 C -0.01198 0.11204 -0.01146 0.11204 -0.01111 0.11158 C -0.00972 0.11042 -0.00937 0.11042 -0.00833 0.10857 C -0.00642 0.10556 -0.00851 0.10787 -0.0059 0.10556 C -0.00451 0.10232 -0.00556 0.10417 -0.00226 0.10116 L -0.00087 0.1 C -0.00052 0.09931 -0.00017 0.09885 -5.55112E-17 0.09815 C 0.00035 0.09722 0.00052 0.0963 0.00104 0.0956 C 0.00139 0.09491 0.00191 0.09445 0.00243 0.09375 C 0.00278 0.09329 0.0033 0.0919 0.0033 0.09213 L 0.01111 0.08195 C 0.01128 0.0801 0.01146 0.07824 0.01163 0.07639 C 0.01163 0.07593 0.01198 0.07523 0.01215 0.07454 C 0.01233 0.07292 0.01267 0.0713 0.01302 0.06968 C 0.01319 0.06875 0.01319 0.06806 0.01354 0.06713 L 0.01441 0.06343 L 0.01493 0.06158 C 0.01493 0.06019 0.0151 0.0588 0.01528 0.05741 C 0.01545 0.05672 0.01563 0.05602 0.0158 0.05556 C 0.01615 0.05301 0.01667 0.04815 0.01667 0.04838 C 0.01649 0.04213 0.01649 0.03611 0.01632 0.0301 C 0.01615 0.0294 0.01597 0.02894 0.0158 0.02824 C 0.01545 0.02662 0.01493 0.02338 0.01493 0.02361 C 0.01389 0.01158 0.01406 0.01574 0.01493 -0.00324 C 0.01493 -0.00393 0.01528 -0.00555 0.01528 -0.00532 L 0.01215 0.09931 C 0.01215 0.10232 0.01215 0.1051 0.0125 0.10787 C 0.01302 0.11227 0.01319 0.11088 0.01493 0.11343 C 0.01528 0.11412 0.01545 0.11482 0.0158 0.11528 C 0.01615 0.11621 0.01615 0.11713 0.01667 0.11783 C 0.01823 0.11991 0.0191 0.12014 0.02083 0.12107 C 0.02361 0.12084 0.02639 0.1206 0.02917 0.12037 C 0.02986 0.12014 0.03038 0.12014 0.03108 0.11968 C 0.03177 0.11922 0.03385 0.1169 0.03438 0.11667 C 0.03472 0.11621 0.03576 0.11597 0.03576 0.11621 " pathEditMode="relative" rAng="0" ptsTypes="AAAAAAAAAAAAAAAAAAAAAAAAAAAAAAAAAAAAAAAAAAAAAAAAAAAAAAAAAAAAAAAAAAAAAAAA">
                                      <p:cBhvr>
                                        <p:cTn id="21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7" y="57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500"/>
                            </p:stCondLst>
                            <p:childTnLst>
                              <p:par>
                                <p:cTn id="2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500"/>
                            </p:stCondLst>
                            <p:childTnLst>
                              <p:par>
                                <p:cTn id="3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1.85185E-6 L -0.00191 0.15208 C -0.00191 0.15463 -0.00191 0.15717 -0.00156 0.15972 C -0.00139 0.16065 -0.00104 0.16134 -0.00052 0.1618 C 0.00035 0.1625 0.00313 0.16342 0.00434 0.16366 C 0.00504 0.16412 0.00556 0.16481 0.00625 0.16504 C 0.00764 0.16551 0.01024 0.16643 0.01024 0.16666 C 0.01389 0.1662 0.01771 0.16597 0.02153 0.16574 C 0.02205 0.16551 0.02274 0.16528 0.02344 0.16504 C 0.02431 0.16481 0.025 0.16458 0.02587 0.16435 C 0.03004 0.16065 0.02465 0.16504 0.02882 0.1625 C 0.02934 0.16204 0.02969 0.16157 0.03021 0.16111 C 0.03229 0.15972 0.03143 0.16157 0.03229 0.15926 " pathEditMode="relative" rAng="0" ptsTypes="AAAAAAAAAAAAA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10" y="8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8500"/>
                            </p:stCondLst>
                            <p:childTnLst>
                              <p:par>
                                <p:cTn id="3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90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9500"/>
                            </p:stCondLst>
                            <p:childTnLst>
                              <p:par>
                                <p:cTn id="4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44444E-6 L 0.05746 -0.00116 " pathEditMode="relative" rAng="0" ptsTypes="AA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65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500"/>
                            </p:stCondLst>
                            <p:childTnLst>
                              <p:par>
                                <p:cTn id="4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10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1500"/>
                            </p:stCondLst>
                            <p:childTnLst>
                              <p:par>
                                <p:cTn id="5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1.85185E-6 L -0.00191 0.15208 C -0.00191 0.15463 -0.00191 0.15717 -0.00156 0.15972 C -0.00139 0.16065 -0.00104 0.16134 -0.00052 0.1618 C 0.00035 0.1625 0.00313 0.16342 0.00434 0.16366 C 0.00504 0.16412 0.00556 0.16481 0.00625 0.16504 C 0.00764 0.16551 0.01024 0.16643 0.01024 0.16666 C 0.01389 0.1662 0.01771 0.16597 0.02153 0.16574 C 0.02205 0.16551 0.02274 0.16528 0.02344 0.16504 C 0.02431 0.16481 0.025 0.16458 0.02587 0.16435 C 0.03004 0.16065 0.02465 0.16504 0.02882 0.1625 C 0.02934 0.16204 0.02969 0.16157 0.03021 0.16111 C 0.03229 0.15972 0.03143 0.16157 0.03229 0.15926 " pathEditMode="relative" rAng="0" ptsTypes="AAAAAAAAAAAAA">
                                      <p:cBhvr>
                                        <p:cTn id="5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10" y="8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2500"/>
                            </p:stCondLst>
                            <p:childTnLst>
                              <p:par>
                                <p:cTn id="5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3000"/>
                            </p:stCondLst>
                            <p:childTnLst>
                              <p:par>
                                <p:cTn id="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3500"/>
                            </p:stCondLst>
                            <p:childTnLst>
                              <p:par>
                                <p:cTn id="6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44444E-6 L 0.05746 -0.00116 " pathEditMode="relative" rAng="0" ptsTypes="AA">
                                      <p:cBhvr>
                                        <p:cTn id="6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65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4500"/>
                            </p:stCondLst>
                            <p:childTnLst>
                              <p:par>
                                <p:cTn id="6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5000"/>
                            </p:stCondLst>
                            <p:childTnLst>
                              <p:par>
                                <p:cTn id="7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5500"/>
                            </p:stCondLst>
                            <p:childTnLst>
                              <p:par>
                                <p:cTn id="7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6.93889E-18 L -0.0026 0.10116 C -0.00174 0.10486 -0.00122 0.10879 -2.77778E-7 0.11227 C 0.00052 0.11342 0.00156 0.11389 0.00191 0.11481 C 0.00243 0.11597 0.00208 0.11759 0.00278 0.11852 C 0.00347 0.11944 0.00469 0.11944 0.00556 0.11991 C 0.00712 0.11967 0.01736 0.11875 0.01944 0.11597 L 0.02049 0.11481 " pathEditMode="relative" ptsTypes="AAAAAAAA">
                                      <p:cBhvr>
                                        <p:cTn id="7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7500"/>
                            </p:stCondLst>
                            <p:childTnLst>
                              <p:par>
                                <p:cTn id="7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8000"/>
                            </p:stCondLst>
                            <p:childTnLst>
                              <p:par>
                                <p:cTn id="8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8500"/>
                            </p:stCondLst>
                            <p:childTnLst>
                              <p:par>
                                <p:cTn id="86" presetID="10" presetClass="exit" presetSubtype="0" fill="hold" nodeType="afterEffect">
                                  <p:stCondLst>
                                    <p:cond delay="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9600"/>
                            </p:stCondLst>
                            <p:childTnLst>
                              <p:par>
                                <p:cTn id="9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0100"/>
                            </p:stCondLst>
                            <p:childTnLst>
                              <p:par>
                                <p:cTn id="9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2.96296E-6 C -1.94444E-6 0.03935 0.00018 0.07916 0.00035 0.11875 L 0.00938 0.03148 C 0.01042 0.03009 0.01163 0.02893 0.01268 0.02777 C 0.01563 0.02384 0.01059 0.02731 0.0165 0.02199 C 0.01997 0.01875 0.01563 0.02291 0.01927 0.01875 C 0.01979 0.01828 0.02031 0.01805 0.02084 0.01759 C 0.02136 0.0169 0.02188 0.01574 0.02257 0.01504 C 0.02604 0.01203 0.02188 0.01574 0.02604 0.0118 C 0.02639 0.01134 0.02691 0.01088 0.02743 0.01065 C 0.02778 0.01041 0.0283 0.01018 0.02882 0.00995 C 0.02952 0.00972 0.03004 0.00926 0.03073 0.00879 C 0.03125 0.00833 0.0316 0.00787 0.03212 0.0074 C 0.03299 0.00694 0.03403 0.00671 0.0349 0.00625 L 0.03646 0.00555 L 0.03785 0.00486 C 0.03837 0.00463 0.03872 0.0044 0.03924 0.0044 C 0.03993 0.00416 0.04045 0.00393 0.04115 0.0037 C 0.04202 0.00324 0.04306 0.00277 0.04393 0.00231 C 0.04445 0.00231 0.04497 0.00185 0.04531 0.00185 C 0.04775 0.00092 0.0467 0.00139 0.04879 0.00046 C 0.05174 0.00069 0.05469 0.00046 0.05764 0.00115 C 0.05886 0.00139 0.05955 0.00277 0.06059 0.0037 C 0.06111 0.00416 0.06163 0.0044 0.06198 0.00486 L 0.06441 0.0081 C 0.06563 0.01342 0.06389 0.00694 0.0658 0.01134 C 0.06597 0.0118 0.06597 0.0125 0.06632 0.01319 C 0.0665 0.01389 0.06684 0.01435 0.06719 0.01504 C 0.06736 0.01574 0.06754 0.0162 0.06771 0.0169 C 0.06806 0.01852 0.06823 0.02037 0.06858 0.02199 C 0.06962 0.02592 0.06962 0.02453 0.06962 0.02639 L 0.06771 0.08518 C 0.06684 0.0956 0.06684 0.09213 0.06771 0.10717 C 0.06771 0.10949 0.06858 0.11296 0.06997 0.11412 C 0.07049 0.11458 0.07101 0.11504 0.07153 0.11551 C 0.07188 0.11574 0.07205 0.11643 0.0724 0.11666 C 0.07396 0.11782 0.07587 0.11828 0.07761 0.11875 C 0.08021 0.11852 0.08264 0.11828 0.08525 0.11805 C 0.08577 0.11782 0.08646 0.11759 0.08715 0.11736 C 0.08768 0.11713 0.08906 0.1162 0.08906 0.11643 " pathEditMode="relative" rAng="0" ptsTypes="AAAAAAAAAAAAAAAAAAAAAAAAAAAAAAAAAAAAAAAA">
                                      <p:cBhvr>
                                        <p:cTn id="95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44" y="59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3100"/>
                            </p:stCondLst>
                            <p:childTnLst>
                              <p:par>
                                <p:cTn id="9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3600"/>
                            </p:stCondLst>
                            <p:childTnLst>
                              <p:par>
                                <p:cTn id="10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4100"/>
                            </p:stCondLst>
                            <p:childTnLst>
                              <p:par>
                                <p:cTn id="10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2.96296E-6 L -0.0184 -0.00972 L -0.03229 -0.00856 L -0.0434 -2.96296E-6 L -0.05173 0.01968 L -0.05625 0.04931 L -0.05364 0.08773 L -0.04704 0.10857 L -0.03593 0.11736 L -0.02118 0.11598 L -0.00364 0.10371 L 0.00747 0.08148 L 0.01303 0.05926 L 0.01303 0.02477 L 0.01493 -0.00972 L 0.01303 0.11227 L 0.01112 0.15185 L 0.00556 0.17153 L -0.00451 0.18403 L -0.0184 0.18773 L -0.0342 0.18773 L -0.04809 0.18519 L -0.05625 0.17778 " pathEditMode="relative" rAng="0" ptsTypes="AAAAAAAAAAAAAAAAAAAAAAA">
                                      <p:cBhvr>
                                        <p:cTn id="106" dur="5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66" y="8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9100"/>
                            </p:stCondLst>
                            <p:childTnLst>
                              <p:par>
                                <p:cTn id="10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CE4080BF-0ADB-9242-89BD-8EA4393F8383}"/>
              </a:ext>
            </a:extLst>
          </p:cNvPr>
          <p:cNvSpPr/>
          <p:nvPr/>
        </p:nvSpPr>
        <p:spPr>
          <a:xfrm>
            <a:off x="7545681" y="1979534"/>
            <a:ext cx="1327608" cy="26468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600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latin typeface="Twinkl SemiBold" pitchFamily="2" charset="0"/>
              </a:rPr>
              <a:t>g</a:t>
            </a:r>
            <a:endParaRPr lang="en-GB" sz="16600" dirty="0"/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241EEFBD-AA38-404F-A759-C59DBC4A5B5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7769" y="2483590"/>
            <a:ext cx="710150" cy="707937"/>
          </a:xfrm>
          <a:prstGeom prst="rect">
            <a:avLst/>
          </a:prstGeom>
        </p:spPr>
      </p:pic>
      <p:grpSp>
        <p:nvGrpSpPr>
          <p:cNvPr id="7" name="Write Action">
            <a:extLst>
              <a:ext uri="{FF2B5EF4-FFF2-40B4-BE49-F238E27FC236}">
                <a16:creationId xmlns:a16="http://schemas.microsoft.com/office/drawing/2014/main" id="{2EDB0509-E6C3-44B1-881F-879849AF3F50}"/>
              </a:ext>
            </a:extLst>
          </p:cNvPr>
          <p:cNvGrpSpPr/>
          <p:nvPr/>
        </p:nvGrpSpPr>
        <p:grpSpPr>
          <a:xfrm>
            <a:off x="6914614" y="5517232"/>
            <a:ext cx="1545818" cy="720080"/>
            <a:chOff x="6914614" y="5517232"/>
            <a:chExt cx="1545818" cy="720080"/>
          </a:xfrm>
        </p:grpSpPr>
        <p:grpSp>
          <p:nvGrpSpPr>
            <p:cNvPr id="8" name="Write action">
              <a:extLst>
                <a:ext uri="{FF2B5EF4-FFF2-40B4-BE49-F238E27FC236}">
                  <a16:creationId xmlns:a16="http://schemas.microsoft.com/office/drawing/2014/main" id="{4225FE90-769F-4F1D-AC54-B1244091CF2A}"/>
                </a:ext>
              </a:extLst>
            </p:cNvPr>
            <p:cNvGrpSpPr/>
            <p:nvPr/>
          </p:nvGrpSpPr>
          <p:grpSpPr>
            <a:xfrm>
              <a:off x="6914614" y="5517232"/>
              <a:ext cx="1545818" cy="720080"/>
              <a:chOff x="6914614" y="5517232"/>
              <a:chExt cx="1545818" cy="720080"/>
            </a:xfrm>
          </p:grpSpPr>
          <p:sp>
            <p:nvSpPr>
              <p:cNvPr id="10" name="Rectangle: Rounded Corners 12">
                <a:extLst>
                  <a:ext uri="{FF2B5EF4-FFF2-40B4-BE49-F238E27FC236}">
                    <a16:creationId xmlns:a16="http://schemas.microsoft.com/office/drawing/2014/main" id="{358E7C9F-C85D-426C-8968-5D7B8F19D956}"/>
                  </a:ext>
                </a:extLst>
              </p:cNvPr>
              <p:cNvSpPr/>
              <p:nvPr/>
            </p:nvSpPr>
            <p:spPr>
              <a:xfrm>
                <a:off x="6914614" y="5650938"/>
                <a:ext cx="1099786" cy="432048"/>
              </a:xfrm>
              <a:prstGeom prst="roundRect">
                <a:avLst>
                  <a:gd name="adj" fmla="val 50000"/>
                </a:avLst>
              </a:prstGeom>
              <a:solidFill>
                <a:schemeClr val="accent6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GB" dirty="0">
                    <a:latin typeface="Twinkl SemiBold" pitchFamily="2" charset="0"/>
                  </a:rPr>
                  <a:t>Play</a:t>
                </a:r>
              </a:p>
            </p:txBody>
          </p:sp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9B3E5BF4-AD6C-4156-BA9C-3F847335664E}"/>
                  </a:ext>
                </a:extLst>
              </p:cNvPr>
              <p:cNvSpPr/>
              <p:nvPr/>
            </p:nvSpPr>
            <p:spPr>
              <a:xfrm>
                <a:off x="7740352" y="5517232"/>
                <a:ext cx="720080" cy="720080"/>
              </a:xfrm>
              <a:prstGeom prst="ellipse">
                <a:avLst/>
              </a:prstGeom>
              <a:solidFill>
                <a:schemeClr val="bg1"/>
              </a:solidFill>
              <a:ln w="57150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7D35330C-93AB-48C9-A5A6-F2C68BAA902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56376" y="5517232"/>
              <a:ext cx="504056" cy="502485"/>
            </a:xfrm>
            <a:prstGeom prst="rect">
              <a:avLst/>
            </a:prstGeom>
          </p:spPr>
        </p:pic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84057619-BD9A-41F0-8666-A6F789F0C2CF}"/>
              </a:ext>
            </a:extLst>
          </p:cNvPr>
          <p:cNvSpPr/>
          <p:nvPr/>
        </p:nvSpPr>
        <p:spPr>
          <a:xfrm>
            <a:off x="6419040" y="1995113"/>
            <a:ext cx="1415772" cy="264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600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latin typeface="Twinkl SemiBold" pitchFamily="2" charset="0"/>
              </a:rPr>
              <a:t>n</a:t>
            </a:r>
            <a:endParaRPr lang="en-GB" sz="16600" dirty="0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2D0488B3-E1F9-41E3-B12C-29C0F75E1C7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1851" y="2450846"/>
            <a:ext cx="710150" cy="707937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18F3B556-66DA-4F9B-AA69-7460105E9501}"/>
              </a:ext>
            </a:extLst>
          </p:cNvPr>
          <p:cNvSpPr/>
          <p:nvPr/>
        </p:nvSpPr>
        <p:spPr>
          <a:xfrm>
            <a:off x="5856657" y="2010692"/>
            <a:ext cx="827471" cy="264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600" dirty="0" err="1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latin typeface="Twinkl SemiBold" pitchFamily="2" charset="0"/>
              </a:rPr>
              <a:t>i</a:t>
            </a:r>
            <a:endParaRPr lang="en-GB" sz="16600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794B0D19-49B1-4D37-989B-31A4ED5A6EB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3148" y="2052942"/>
            <a:ext cx="710150" cy="707937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0027B62F-6B4D-4656-A83E-955F973E9B5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6682" y="2449160"/>
            <a:ext cx="710150" cy="707937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A607E762-DF07-4492-ADBF-A679A735446B}"/>
              </a:ext>
            </a:extLst>
          </p:cNvPr>
          <p:cNvSpPr/>
          <p:nvPr/>
        </p:nvSpPr>
        <p:spPr>
          <a:xfrm>
            <a:off x="4154453" y="2010692"/>
            <a:ext cx="1989647" cy="264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600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latin typeface="Twinkl SemiBold" pitchFamily="2" charset="0"/>
              </a:rPr>
              <a:t>m</a:t>
            </a:r>
            <a:endParaRPr lang="en-GB" sz="16600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D5886032-3DDB-41C7-8C0F-06BD6316287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1209" y="2536131"/>
            <a:ext cx="710150" cy="707937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83628763-D7BC-4EF4-991D-FE36318397DB}"/>
              </a:ext>
            </a:extLst>
          </p:cNvPr>
          <p:cNvSpPr/>
          <p:nvPr/>
        </p:nvSpPr>
        <p:spPr>
          <a:xfrm>
            <a:off x="2457978" y="2017029"/>
            <a:ext cx="1989647" cy="264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600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latin typeface="Twinkl SemiBold" pitchFamily="2" charset="0"/>
              </a:rPr>
              <a:t>m</a:t>
            </a:r>
            <a:endParaRPr lang="en-GB" sz="16600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F510755D-BD4C-4B17-8369-93FB55AC4B1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4734" y="2542468"/>
            <a:ext cx="710150" cy="707937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6013350B-EC6D-49A0-9395-AF6780AEA0B2}"/>
              </a:ext>
            </a:extLst>
          </p:cNvPr>
          <p:cNvSpPr/>
          <p:nvPr/>
        </p:nvSpPr>
        <p:spPr>
          <a:xfrm>
            <a:off x="1320609" y="2017029"/>
            <a:ext cx="1409360" cy="264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600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latin typeface="Twinkl SemiBold" pitchFamily="2" charset="0"/>
              </a:rPr>
              <a:t>u</a:t>
            </a:r>
            <a:endParaRPr lang="en-GB" sz="16600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7CE5B7D-6869-4C7D-8FAC-8352C4C0AB2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0214" y="2459016"/>
            <a:ext cx="710150" cy="707937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DC02AF2D-965A-4E95-838D-81252D5DD647}"/>
              </a:ext>
            </a:extLst>
          </p:cNvPr>
          <p:cNvSpPr/>
          <p:nvPr/>
        </p:nvSpPr>
        <p:spPr>
          <a:xfrm>
            <a:off x="251520" y="2017029"/>
            <a:ext cx="1415772" cy="264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600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latin typeface="Twinkl SemiBold" pitchFamily="2" charset="0"/>
              </a:rPr>
              <a:t>h</a:t>
            </a:r>
            <a:endParaRPr lang="en-GB" sz="1660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56B94DE-95F1-4E64-B3C7-960CB3AB60F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917" y="1988840"/>
            <a:ext cx="710150" cy="707937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55C0C00C-9B56-48A2-B9DF-DA343906D15F}"/>
              </a:ext>
            </a:extLst>
          </p:cNvPr>
          <p:cNvGrpSpPr/>
          <p:nvPr/>
        </p:nvGrpSpPr>
        <p:grpSpPr>
          <a:xfrm>
            <a:off x="6696236" y="227397"/>
            <a:ext cx="2447764" cy="504056"/>
            <a:chOff x="6696236" y="1700808"/>
            <a:chExt cx="2447764" cy="504056"/>
          </a:xfrm>
          <a:solidFill>
            <a:schemeClr val="accent1"/>
          </a:solidFill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4CD731B7-3F6A-42FC-B620-9483CB8F543E}"/>
                </a:ext>
              </a:extLst>
            </p:cNvPr>
            <p:cNvSpPr/>
            <p:nvPr/>
          </p:nvSpPr>
          <p:spPr>
            <a:xfrm>
              <a:off x="6696236" y="1700808"/>
              <a:ext cx="504056" cy="504056"/>
            </a:xfrm>
            <a:prstGeom prst="ellipse">
              <a:avLst/>
            </a:prstGeom>
            <a:solidFill>
              <a:srgbClr val="00938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6B1DA696-26F0-4925-8B01-A33329EC324C}"/>
                </a:ext>
              </a:extLst>
            </p:cNvPr>
            <p:cNvSpPr/>
            <p:nvPr/>
          </p:nvSpPr>
          <p:spPr>
            <a:xfrm>
              <a:off x="6948264" y="1700808"/>
              <a:ext cx="2195736" cy="504056"/>
            </a:xfrm>
            <a:prstGeom prst="rect">
              <a:avLst/>
            </a:prstGeom>
            <a:solidFill>
              <a:srgbClr val="00938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rtlCol="0" anchor="ctr"/>
            <a:lstStyle/>
            <a:p>
              <a:r>
                <a:rPr lang="en-GB" altLang="en-US" b="1" dirty="0">
                  <a:solidFill>
                    <a:schemeClr val="bg1"/>
                  </a:solidFill>
                </a:rPr>
                <a:t>Revisit and Review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90758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38889E-6 -4.44444E-6 L -0.00504 0.20625 L 0.00155 0.12084 C 0.00242 0.11806 0.00294 0.11482 0.00416 0.11204 C 0.00468 0.11065 0.00572 0.10973 0.00659 0.10857 C 0.00815 0.10695 0.00919 0.10625 0.01076 0.10533 L 0.02846 0.08959 L 0.0361 0.08727 C 0.03749 0.08681 0.03888 0.08635 0.04027 0.08612 C 0.04322 0.08565 0.04635 0.08542 0.04947 0.08519 C 0.05121 0.08542 0.05294 0.08542 0.05451 0.08612 C 0.05555 0.08658 0.05607 0.08774 0.05711 0.08843 C 0.0578 0.08889 0.05867 0.08912 0.05954 0.08959 C 0.06006 0.09028 0.06076 0.09098 0.06128 0.0919 C 0.0618 0.09283 0.06232 0.09399 0.06284 0.09514 C 0.06371 0.09676 0.06458 0.09815 0.06544 0.09954 C 0.06683 0.10556 0.06631 0.10186 0.06631 0.11088 L 0.06128 0.18936 C 0.06215 0.19237 0.06301 0.19537 0.06371 0.19838 C 0.06405 0.19931 0.06388 0.20093 0.06458 0.20162 C 0.06544 0.20255 0.06683 0.20232 0.06787 0.20278 L 0.08315 0.20162 " pathEditMode="relative" ptsTypes="AAAAAAAAAAAAAAAAAAAAAA">
                                      <p:cBhvr>
                                        <p:cTn id="10" dur="2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250"/>
                            </p:stCondLst>
                            <p:childTnLst>
                              <p:par>
                                <p:cTn id="1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75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250"/>
                            </p:stCondLst>
                            <p:childTnLst>
                              <p:par>
                                <p:cTn id="2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4.81481E-6 L -0.00087 0.09745 L 0.00365 0.12106 L 0.02309 0.12731 L 0.04445 0.11481 L 0.06927 0.08518 L 0.07118 0.00486 L 0.06841 0.11481 L 0.07674 0.12476 L 0.09254 0.12222 " pathEditMode="relative" rAng="0" ptsTypes="AAAAAAAAAA">
                                      <p:cBhvr>
                                        <p:cTn id="2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83" y="63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250"/>
                            </p:stCondLst>
                            <p:childTnLst>
                              <p:par>
                                <p:cTn id="2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75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250"/>
                            </p:stCondLst>
                            <p:childTnLst>
                              <p:par>
                                <p:cTn id="3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4.44444E-6 L -0.00087 0.1162 L 0.00851 0.02523 C 0.00938 0.02361 0.01024 0.02199 0.01094 0.02013 C 0.01198 0.01759 0.01059 0.0162 0.01424 0.01458 L 0.01702 0.01319 C 0.01893 0.01064 0.01702 0.01296 0.01945 0.01134 C 0.01997 0.01088 0.02031 0.01041 0.02084 0.00995 C 0.02136 0.00972 0.02188 0.00972 0.02222 0.00949 C 0.02327 0.00856 0.02396 0.0074 0.02518 0.00694 C 0.02604 0.00648 0.02709 0.00625 0.02795 0.00555 C 0.02847 0.00509 0.02882 0.00463 0.02934 0.00439 C 0.03021 0.0037 0.03229 0.003 0.03229 0.00324 C 0.03455 0.00115 0.03316 0.00208 0.03646 0.00046 L 0.03924 -0.0007 L 0.04028 -0.0007 L 0.04028 -0.00047 C 0.04167 -0.00093 0.04306 -0.00116 0.04462 -0.00139 C 0.04549 -0.00162 0.04636 -0.00186 0.0474 -0.00186 C 0.05 -0.00186 0.05278 -0.00162 0.05538 -0.00139 C 0.05938 0.00046 0.05747 -0.00093 0.06111 0.00254 L 0.0625 0.0037 C 0.06268 0.00439 0.06268 0.00509 0.06302 0.00555 L 0.06441 0.0074 L 0.06545 0.11828 L 0.07622 0.02083 C 0.07726 0.01921 0.07813 0.01759 0.07917 0.01643 C 0.08004 0.01527 0.08108 0.01458 0.08195 0.01388 C 0.08386 0.01226 0.08281 0.01273 0.08472 0.01203 C 0.08698 0.00902 0.08438 0.01203 0.08715 0.00995 C 0.09028 0.00763 0.09011 0.00671 0.09375 0.00509 L 0.0967 0.0037 L 0.09809 0.003 C 0.1 0.00069 0.09827 0.00231 0.10226 0.00115 C 0.10521 0.00046 0.10209 0.00046 0.10573 4.44444E-6 C 0.10747 -0.00047 0.1092 -0.00047 0.11094 -0.0007 C 0.11215 -0.00116 0.11545 -0.00186 0.11649 -0.00186 C 0.11702 -0.00186 0.11754 -0.00162 0.11806 -0.00139 C 0.11858 -0.00116 0.11927 -0.00093 0.11979 -0.0007 C 0.12084 0.00023 0.12188 0.00069 0.12274 0.00185 C 0.12309 0.00231 0.12344 0.00254 0.12361 0.003 C 0.12483 0.00509 0.1257 0.00717 0.12656 0.00949 C 0.12674 0.00995 0.12674 0.01064 0.12691 0.01134 C 0.12726 0.01666 0.12709 0.01805 0.12795 0.02199 C 0.1283 0.02338 0.12882 0.02592 0.12882 0.02615 C 0.12917 0.02963 0.12934 0.0324 0.12986 0.03588 C 0.13004 0.03703 0.13021 0.03796 0.13021 0.03912 L 0.12986 0.05625 L 0.12882 0.10115 C 0.12882 0.10138 0.12934 0.10972 0.13021 0.11064 C 0.13073 0.11111 0.13125 0.11134 0.13177 0.1118 C 0.13247 0.11273 0.1342 0.1155 0.13559 0.1162 C 0.13629 0.11666 0.13715 0.11666 0.13785 0.11689 C 0.1408 0.11666 0.14393 0.11666 0.14688 0.1162 C 0.14792 0.1162 0.14913 0.1155 0.15018 0.11504 C 0.15278 0.11412 0.15139 0.11481 0.15313 0.11365 " pathEditMode="relative" rAng="0" ptsTypes="AAAAAAAAAAAAAAAAAAAAAAAAAAAAAAAAAAAAAAAAAAAAAAAAAAAAAAAA">
                                      <p:cBhvr>
                                        <p:cTn id="32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04" y="5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250"/>
                            </p:stCondLst>
                            <p:childTnLst>
                              <p:par>
                                <p:cTn id="3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75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1250"/>
                            </p:stCondLst>
                            <p:childTnLst>
                              <p:par>
                                <p:cTn id="4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4.44444E-6 L -0.00087 0.1162 L 0.00851 0.02523 C 0.00938 0.02361 0.01024 0.02199 0.01094 0.02013 C 0.01198 0.01759 0.01059 0.0162 0.01424 0.01458 L 0.01702 0.01319 C 0.01893 0.01064 0.01702 0.01296 0.01945 0.01134 C 0.01997 0.01088 0.02031 0.01041 0.02084 0.00995 C 0.02136 0.00972 0.02188 0.00972 0.02222 0.00949 C 0.02327 0.00856 0.02396 0.0074 0.02518 0.00694 C 0.02604 0.00648 0.02709 0.00625 0.02795 0.00555 C 0.02847 0.00509 0.02882 0.00463 0.02934 0.00439 C 0.03021 0.0037 0.03229 0.003 0.03229 0.00324 C 0.03455 0.00115 0.03316 0.00208 0.03646 0.00046 L 0.03924 -0.0007 L 0.04028 -0.0007 L 0.04028 -0.00047 C 0.04167 -0.00093 0.04306 -0.00116 0.04462 -0.00139 C 0.04549 -0.00162 0.04636 -0.00186 0.0474 -0.00186 C 0.05 -0.00186 0.05278 -0.00162 0.05538 -0.00139 C 0.05938 0.00046 0.05747 -0.00093 0.06111 0.00254 L 0.0625 0.0037 C 0.06268 0.00439 0.06268 0.00509 0.06302 0.00555 L 0.06441 0.0074 L 0.06545 0.11828 L 0.07622 0.02083 C 0.07726 0.01921 0.07813 0.01759 0.07917 0.01643 C 0.08004 0.01527 0.08108 0.01458 0.08195 0.01388 C 0.08386 0.01226 0.08281 0.01273 0.08472 0.01203 C 0.08698 0.00902 0.08438 0.01203 0.08715 0.00995 C 0.09028 0.00763 0.09011 0.00671 0.09375 0.00509 L 0.0967 0.0037 L 0.09809 0.003 C 0.1 0.00069 0.09827 0.00231 0.10226 0.00115 C 0.10521 0.00046 0.10209 0.00046 0.10573 4.44444E-6 C 0.10747 -0.00047 0.1092 -0.00047 0.11094 -0.0007 C 0.11215 -0.00116 0.11545 -0.00186 0.11649 -0.00186 C 0.11702 -0.00186 0.11754 -0.00162 0.11806 -0.00139 C 0.11858 -0.00116 0.11927 -0.00093 0.11979 -0.0007 C 0.12084 0.00023 0.12188 0.00069 0.12274 0.00185 C 0.12309 0.00231 0.12344 0.00254 0.12361 0.003 C 0.12483 0.00509 0.1257 0.00717 0.12656 0.00949 C 0.12674 0.00995 0.12674 0.01064 0.12691 0.01134 C 0.12726 0.01666 0.12709 0.01805 0.12795 0.02199 C 0.1283 0.02338 0.12882 0.02592 0.12882 0.02615 C 0.12917 0.02963 0.12934 0.0324 0.12986 0.03588 C 0.13004 0.03703 0.13021 0.03796 0.13021 0.03912 L 0.12986 0.05625 L 0.12882 0.10115 C 0.12882 0.10138 0.12934 0.10972 0.13021 0.11064 C 0.13073 0.11111 0.13125 0.11134 0.13177 0.1118 C 0.13247 0.11273 0.1342 0.1155 0.13559 0.1162 C 0.13629 0.11666 0.13715 0.11666 0.13785 0.11689 C 0.1408 0.11666 0.14393 0.11666 0.14688 0.1162 C 0.14792 0.1162 0.14913 0.1155 0.15018 0.11504 C 0.15278 0.11412 0.15139 0.11481 0.15313 0.11365 " pathEditMode="relative" rAng="0" ptsTypes="AAAAAAAAAAAAAAAAAAAAAAAAAAAAAAAAAAAAAAAAAAAAAAAAAAAAAAAA">
                                      <p:cBhvr>
                                        <p:cTn id="43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04" y="5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4250"/>
                            </p:stCondLst>
                            <p:childTnLst>
                              <p:par>
                                <p:cTn id="4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475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250"/>
                            </p:stCondLst>
                            <p:childTnLst>
                              <p:par>
                                <p:cTn id="5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6.93889E-18 L -0.0026 0.10116 C -0.00174 0.10486 -0.00122 0.10879 -2.77778E-7 0.11227 C 0.00052 0.11342 0.00156 0.11389 0.00191 0.11481 C 0.00243 0.11597 0.00208 0.11759 0.00278 0.11852 C 0.00347 0.11944 0.00469 0.11944 0.00556 0.11991 C 0.00712 0.11967 0.01736 0.11875 0.01944 0.11597 L 0.02049 0.11481 " pathEditMode="relative" ptsTypes="AAAAAAAA">
                                      <p:cBhvr>
                                        <p:cTn id="5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7250"/>
                            </p:stCondLst>
                            <p:childTnLst>
                              <p:par>
                                <p:cTn id="5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7750"/>
                            </p:stCondLst>
                            <p:childTnLst>
                              <p:par>
                                <p:cTn id="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8250"/>
                            </p:stCondLst>
                            <p:childTnLst>
                              <p:par>
                                <p:cTn id="64" presetID="10" presetClass="exit" presetSubtype="0" fill="hold" nodeType="afterEffect">
                                  <p:stCondLst>
                                    <p:cond delay="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9350"/>
                            </p:stCondLst>
                            <p:childTnLst>
                              <p:par>
                                <p:cTn id="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9850"/>
                            </p:stCondLst>
                            <p:childTnLst>
                              <p:par>
                                <p:cTn id="7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2.96296E-6 C -1.94444E-6 0.03935 0.00018 0.07916 0.00035 0.11875 L 0.00938 0.03148 C 0.01042 0.03009 0.01163 0.02893 0.01268 0.02777 C 0.01563 0.02384 0.01059 0.02731 0.0165 0.02199 C 0.01997 0.01875 0.01563 0.02291 0.01927 0.01875 C 0.01979 0.01828 0.02031 0.01805 0.02084 0.01759 C 0.02136 0.0169 0.02188 0.01574 0.02257 0.01504 C 0.02604 0.01203 0.02188 0.01574 0.02604 0.0118 C 0.02639 0.01134 0.02691 0.01088 0.02743 0.01065 C 0.02778 0.01041 0.0283 0.01018 0.02882 0.00995 C 0.02952 0.00972 0.03004 0.00926 0.03073 0.00879 C 0.03125 0.00833 0.0316 0.00787 0.03212 0.0074 C 0.03299 0.00694 0.03403 0.00671 0.0349 0.00625 L 0.03646 0.00555 L 0.03785 0.00486 C 0.03837 0.00463 0.03872 0.0044 0.03924 0.0044 C 0.03993 0.00416 0.04045 0.00393 0.04115 0.0037 C 0.04202 0.00324 0.04306 0.00277 0.04393 0.00231 C 0.04445 0.00231 0.04497 0.00185 0.04531 0.00185 C 0.04775 0.00092 0.0467 0.00139 0.04879 0.00046 C 0.05174 0.00069 0.05469 0.00046 0.05764 0.00115 C 0.05886 0.00139 0.05955 0.00277 0.06059 0.0037 C 0.06111 0.00416 0.06163 0.0044 0.06198 0.00486 L 0.06441 0.0081 C 0.06563 0.01342 0.06389 0.00694 0.0658 0.01134 C 0.06597 0.0118 0.06597 0.0125 0.06632 0.01319 C 0.0665 0.01389 0.06684 0.01435 0.06719 0.01504 C 0.06736 0.01574 0.06754 0.0162 0.06771 0.0169 C 0.06806 0.01852 0.06823 0.02037 0.06858 0.02199 C 0.06962 0.02592 0.06962 0.02453 0.06962 0.02639 L 0.06771 0.08518 C 0.06684 0.0956 0.06684 0.09213 0.06771 0.10717 C 0.06771 0.10949 0.06858 0.11296 0.06997 0.11412 C 0.07049 0.11458 0.07101 0.11504 0.07153 0.11551 C 0.07188 0.11574 0.07205 0.11643 0.0724 0.11666 C 0.07396 0.11782 0.07587 0.11828 0.07761 0.11875 C 0.08021 0.11852 0.08264 0.11828 0.08525 0.11805 C 0.08577 0.11782 0.08646 0.11759 0.08715 0.11736 C 0.08768 0.11713 0.08906 0.1162 0.08906 0.11643 " pathEditMode="relative" rAng="0" ptsTypes="AAAAAAAAAAAAAAAAAAAAAAAAAAAAAAAAAAAAAAAA">
                                      <p:cBhvr>
                                        <p:cTn id="73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44" y="59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2850"/>
                            </p:stCondLst>
                            <p:childTnLst>
                              <p:par>
                                <p:cTn id="7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3350"/>
                            </p:stCondLst>
                            <p:childTnLst>
                              <p:par>
                                <p:cTn id="7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3850"/>
                            </p:stCondLst>
                            <p:childTnLst>
                              <p:par>
                                <p:cTn id="8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2.59259E-6 L -0.0184 -0.00972 L -0.03229 -0.00857 L -0.0434 2.59259E-6 L -0.05174 0.01967 L -0.05625 0.0493 L -0.05364 0.08773 L -0.04705 0.10856 L -0.03594 0.11736 L -0.02118 0.11597 L -0.00364 0.1037 L 0.00747 0.08148 L 0.01302 0.05926 L 0.01302 0.02477 L 0.01493 -0.00972 L 0.01302 0.11227 L 0.01111 0.15185 L 0.00556 0.17153 L -0.00451 0.18403 L -0.0184 0.18773 L -0.0342 0.18773 L -0.04809 0.18518 L -0.05625 0.17778 " pathEditMode="relative" rAng="0" ptsTypes="AAAAAAAAAAAAAAAAAAAAAAA">
                                      <p:cBhvr>
                                        <p:cTn id="84" dur="5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66" y="8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8850"/>
                            </p:stCondLst>
                            <p:childTnLst>
                              <p:par>
                                <p:cTn id="8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>
            <a:extLst>
              <a:ext uri="{FF2B5EF4-FFF2-40B4-BE49-F238E27FC236}">
                <a16:creationId xmlns:a16="http://schemas.microsoft.com/office/drawing/2014/main" id="{4030324D-F791-1144-958C-A066530C208A}"/>
              </a:ext>
            </a:extLst>
          </p:cNvPr>
          <p:cNvSpPr/>
          <p:nvPr/>
        </p:nvSpPr>
        <p:spPr>
          <a:xfrm>
            <a:off x="7200292" y="1950007"/>
            <a:ext cx="1327608" cy="26468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600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latin typeface="Twinkl SemiBold" pitchFamily="2" charset="0"/>
              </a:rPr>
              <a:t>g</a:t>
            </a:r>
            <a:endParaRPr lang="en-GB" sz="16600" dirty="0"/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0600BD0D-D9FE-4643-8BEA-3F200B876EF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2380" y="2454063"/>
            <a:ext cx="710150" cy="707937"/>
          </a:xfrm>
          <a:prstGeom prst="rect">
            <a:avLst/>
          </a:prstGeom>
        </p:spPr>
      </p:pic>
      <p:grpSp>
        <p:nvGrpSpPr>
          <p:cNvPr id="7" name="Write Action">
            <a:extLst>
              <a:ext uri="{FF2B5EF4-FFF2-40B4-BE49-F238E27FC236}">
                <a16:creationId xmlns:a16="http://schemas.microsoft.com/office/drawing/2014/main" id="{EDB47A59-2E18-4442-A669-884D49E12326}"/>
              </a:ext>
            </a:extLst>
          </p:cNvPr>
          <p:cNvGrpSpPr/>
          <p:nvPr/>
        </p:nvGrpSpPr>
        <p:grpSpPr>
          <a:xfrm>
            <a:off x="6914614" y="5517232"/>
            <a:ext cx="1545818" cy="720080"/>
            <a:chOff x="6914614" y="5517232"/>
            <a:chExt cx="1545818" cy="720080"/>
          </a:xfrm>
        </p:grpSpPr>
        <p:grpSp>
          <p:nvGrpSpPr>
            <p:cNvPr id="8" name="Write action">
              <a:extLst>
                <a:ext uri="{FF2B5EF4-FFF2-40B4-BE49-F238E27FC236}">
                  <a16:creationId xmlns:a16="http://schemas.microsoft.com/office/drawing/2014/main" id="{5FCCEB91-1894-4E48-8486-CC45245F6111}"/>
                </a:ext>
              </a:extLst>
            </p:cNvPr>
            <p:cNvGrpSpPr/>
            <p:nvPr/>
          </p:nvGrpSpPr>
          <p:grpSpPr>
            <a:xfrm>
              <a:off x="6914614" y="5517232"/>
              <a:ext cx="1545818" cy="720080"/>
              <a:chOff x="6914614" y="5517232"/>
              <a:chExt cx="1545818" cy="720080"/>
            </a:xfrm>
          </p:grpSpPr>
          <p:sp>
            <p:nvSpPr>
              <p:cNvPr id="10" name="Rectangle: Rounded Corners 12">
                <a:extLst>
                  <a:ext uri="{FF2B5EF4-FFF2-40B4-BE49-F238E27FC236}">
                    <a16:creationId xmlns:a16="http://schemas.microsoft.com/office/drawing/2014/main" id="{28AA4C51-7E9A-42C7-AB03-7F32804DBEDF}"/>
                  </a:ext>
                </a:extLst>
              </p:cNvPr>
              <p:cNvSpPr/>
              <p:nvPr/>
            </p:nvSpPr>
            <p:spPr>
              <a:xfrm>
                <a:off x="6914614" y="5650938"/>
                <a:ext cx="1099786" cy="432048"/>
              </a:xfrm>
              <a:prstGeom prst="roundRect">
                <a:avLst>
                  <a:gd name="adj" fmla="val 50000"/>
                </a:avLst>
              </a:prstGeom>
              <a:solidFill>
                <a:schemeClr val="accent6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GB" dirty="0">
                    <a:latin typeface="Twinkl SemiBold" pitchFamily="2" charset="0"/>
                  </a:rPr>
                  <a:t>Play</a:t>
                </a:r>
              </a:p>
            </p:txBody>
          </p:sp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BD7A14A7-75E1-43D8-BC46-E88DFE2862E3}"/>
                  </a:ext>
                </a:extLst>
              </p:cNvPr>
              <p:cNvSpPr/>
              <p:nvPr/>
            </p:nvSpPr>
            <p:spPr>
              <a:xfrm>
                <a:off x="7740352" y="5517232"/>
                <a:ext cx="720080" cy="720080"/>
              </a:xfrm>
              <a:prstGeom prst="ellipse">
                <a:avLst/>
              </a:prstGeom>
              <a:solidFill>
                <a:schemeClr val="bg1"/>
              </a:solidFill>
              <a:ln w="57150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75FBAE1E-D08C-4D0B-9A98-18F27AC55BF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56376" y="5517232"/>
              <a:ext cx="504056" cy="502485"/>
            </a:xfrm>
            <a:prstGeom prst="rect">
              <a:avLst/>
            </a:prstGeom>
          </p:spPr>
        </p:pic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id="{4C53D53C-6CB4-4E55-A0B4-7173752D7D48}"/>
              </a:ext>
            </a:extLst>
          </p:cNvPr>
          <p:cNvSpPr/>
          <p:nvPr/>
        </p:nvSpPr>
        <p:spPr>
          <a:xfrm>
            <a:off x="6078920" y="1965755"/>
            <a:ext cx="1415772" cy="26468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600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latin typeface="Twinkl SemiBold" pitchFamily="2" charset="0"/>
              </a:rPr>
              <a:t>n</a:t>
            </a:r>
            <a:endParaRPr lang="en-GB" sz="16600" dirty="0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05829542-6033-4125-BFD8-E40297BA527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1731" y="2421488"/>
            <a:ext cx="710150" cy="707937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095248D4-57C8-4796-AB76-E2FDB009F4F1}"/>
              </a:ext>
            </a:extLst>
          </p:cNvPr>
          <p:cNvSpPr/>
          <p:nvPr/>
        </p:nvSpPr>
        <p:spPr>
          <a:xfrm>
            <a:off x="5499915" y="1988840"/>
            <a:ext cx="827471" cy="26468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600" dirty="0" err="1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latin typeface="Twinkl SemiBold" pitchFamily="2" charset="0"/>
              </a:rPr>
              <a:t>i</a:t>
            </a:r>
            <a:endParaRPr lang="en-GB" sz="16600" dirty="0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DA74E7B9-013A-4A2A-A0D9-AA502433AE5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6406" y="2031090"/>
            <a:ext cx="710150" cy="707937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6A25FB3D-AE1D-473D-8852-86F77DBF10F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9940" y="2427308"/>
            <a:ext cx="710150" cy="707937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D0C923C1-9F67-4F44-A1DF-391D356A0C8E}"/>
              </a:ext>
            </a:extLst>
          </p:cNvPr>
          <p:cNvSpPr/>
          <p:nvPr/>
        </p:nvSpPr>
        <p:spPr>
          <a:xfrm>
            <a:off x="4480255" y="1965755"/>
            <a:ext cx="1345240" cy="26468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600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latin typeface="Twinkl SemiBold" pitchFamily="2" charset="0"/>
              </a:rPr>
              <a:t>p</a:t>
            </a:r>
            <a:endParaRPr lang="en-GB" sz="16600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21DBA44F-8810-419C-B151-27E15EECC40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8895" y="2449675"/>
            <a:ext cx="710150" cy="707937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B5876B9F-0952-4C2F-B83F-8A363EDEC7F4}"/>
              </a:ext>
            </a:extLst>
          </p:cNvPr>
          <p:cNvSpPr/>
          <p:nvPr/>
        </p:nvSpPr>
        <p:spPr>
          <a:xfrm>
            <a:off x="3484198" y="1988840"/>
            <a:ext cx="1345240" cy="26468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600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latin typeface="Twinkl SemiBold" pitchFamily="2" charset="0"/>
              </a:rPr>
              <a:t>p</a:t>
            </a:r>
            <a:endParaRPr lang="en-GB" sz="16600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DC20F2EF-BF83-4D95-8E7A-2A20D9912C1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2838" y="2472760"/>
            <a:ext cx="710150" cy="707937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B74D5F80-78B8-4257-AD26-29190579B8EC}"/>
              </a:ext>
            </a:extLst>
          </p:cNvPr>
          <p:cNvSpPr/>
          <p:nvPr/>
        </p:nvSpPr>
        <p:spPr>
          <a:xfrm>
            <a:off x="2474946" y="1988840"/>
            <a:ext cx="1293944" cy="26468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600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latin typeface="Twinkl SemiBold" pitchFamily="2" charset="0"/>
              </a:rPr>
              <a:t>o</a:t>
            </a:r>
            <a:endParaRPr lang="en-GB" sz="16600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8CDB9EBC-EE19-4268-A60C-F69A48CBD2C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6079" y="2401776"/>
            <a:ext cx="710150" cy="707937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F10EF506-6A36-484D-8963-FCBE50244406}"/>
              </a:ext>
            </a:extLst>
          </p:cNvPr>
          <p:cNvSpPr/>
          <p:nvPr/>
        </p:nvSpPr>
        <p:spPr>
          <a:xfrm>
            <a:off x="1681322" y="1965755"/>
            <a:ext cx="1072730" cy="26468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600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latin typeface="Twinkl SemiBold" pitchFamily="2" charset="0"/>
              </a:rPr>
              <a:t>r</a:t>
            </a:r>
            <a:endParaRPr lang="en-GB" sz="16600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629BCFC7-0710-48E5-BAF7-F7FDF13F0B2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9736" y="2394872"/>
            <a:ext cx="710150" cy="707937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F1A1E1B6-C0CF-4568-8FF2-16164EC25299}"/>
              </a:ext>
            </a:extLst>
          </p:cNvPr>
          <p:cNvSpPr/>
          <p:nvPr/>
        </p:nvSpPr>
        <p:spPr>
          <a:xfrm>
            <a:off x="560907" y="1988840"/>
            <a:ext cx="1377300" cy="26468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600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latin typeface="Twinkl SemiBold" pitchFamily="2" charset="0"/>
              </a:rPr>
              <a:t>d</a:t>
            </a:r>
            <a:endParaRPr lang="en-GB" sz="1660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CB6F185-7B0C-4997-915F-82AE140C49A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9548" y="2490668"/>
            <a:ext cx="710150" cy="707937"/>
          </a:xfrm>
          <a:prstGeom prst="rect">
            <a:avLst/>
          </a:prstGeom>
        </p:spPr>
      </p:pic>
      <p:grpSp>
        <p:nvGrpSpPr>
          <p:cNvPr id="29" name="Group 28">
            <a:extLst>
              <a:ext uri="{FF2B5EF4-FFF2-40B4-BE49-F238E27FC236}">
                <a16:creationId xmlns:a16="http://schemas.microsoft.com/office/drawing/2014/main" id="{944E32AB-7A2B-4A19-881B-33891FFD3507}"/>
              </a:ext>
            </a:extLst>
          </p:cNvPr>
          <p:cNvGrpSpPr/>
          <p:nvPr/>
        </p:nvGrpSpPr>
        <p:grpSpPr>
          <a:xfrm>
            <a:off x="6696236" y="227397"/>
            <a:ext cx="2447764" cy="504056"/>
            <a:chOff x="6696236" y="1700808"/>
            <a:chExt cx="2447764" cy="504056"/>
          </a:xfrm>
          <a:solidFill>
            <a:schemeClr val="accent1"/>
          </a:solidFill>
        </p:grpSpPr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632C90A3-5D84-448C-A71A-48070E793319}"/>
                </a:ext>
              </a:extLst>
            </p:cNvPr>
            <p:cNvSpPr/>
            <p:nvPr/>
          </p:nvSpPr>
          <p:spPr>
            <a:xfrm>
              <a:off x="6696236" y="1700808"/>
              <a:ext cx="504056" cy="504056"/>
            </a:xfrm>
            <a:prstGeom prst="ellipse">
              <a:avLst/>
            </a:prstGeom>
            <a:solidFill>
              <a:srgbClr val="00938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31CDC6A0-C30E-48FB-8E85-E142EDE3295D}"/>
                </a:ext>
              </a:extLst>
            </p:cNvPr>
            <p:cNvSpPr/>
            <p:nvPr/>
          </p:nvSpPr>
          <p:spPr>
            <a:xfrm>
              <a:off x="6948264" y="1700808"/>
              <a:ext cx="2195736" cy="504056"/>
            </a:xfrm>
            <a:prstGeom prst="rect">
              <a:avLst/>
            </a:prstGeom>
            <a:solidFill>
              <a:srgbClr val="00938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rtlCol="0" anchor="ctr"/>
            <a:lstStyle/>
            <a:p>
              <a:r>
                <a:rPr lang="en-GB" altLang="en-US" b="1" dirty="0">
                  <a:solidFill>
                    <a:schemeClr val="bg1"/>
                  </a:solidFill>
                </a:rPr>
                <a:t>Revisit and Review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7581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1.48148E-6 L -0.01944 -0.00856 C -0.02222 -0.0081 -0.025 -0.00833 -0.02778 -0.0074 C -0.02882 -0.00694 -0.02951 -0.00555 -0.03055 -0.00486 C -0.03142 -0.00416 -0.03246 -0.00416 -0.03333 -0.0037 C -0.03524 -0.00208 -0.03698 -0.00023 -0.03889 0.00139 L -0.04167 0.00371 L -0.04444 0.00625 C -0.04496 0.00741 -0.04549 0.0088 -0.04618 0.00996 C -0.05156 0.01875 -0.04427 0.00463 -0.05 0.01621 C -0.05226 0.025 -0.05069 0.0213 -0.05365 0.02732 C -0.05399 0.03102 -0.05469 0.03797 -0.05555 0.04213 C -0.05555 0.04213 -0.05781 0.05139 -0.05833 0.05324 C -0.05868 0.0544 -0.05903 0.05556 -0.0592 0.05695 L -0.06007 0.06181 C -0.0599 0.06667 -0.05972 0.07176 -0.0592 0.07662 C -0.05903 0.07778 -0.05851 0.07894 -0.05833 0.08033 C -0.05573 0.09422 -0.05955 0.07801 -0.05555 0.09398 L -0.05451 0.09769 C -0.05434 0.09885 -0.05451 0.10047 -0.05365 0.10139 L -0.05087 0.10371 C -0.05052 0.1051 -0.05069 0.10672 -0.05 0.10741 C -0.04844 0.10903 -0.04618 0.10903 -0.04444 0.10996 L -0.04167 0.11111 C -0.04062 0.11158 -0.03976 0.11204 -0.03889 0.1125 C -0.03767 0.11273 -0.03628 0.1132 -0.03507 0.11366 C -0.0342 0.11389 -0.03333 0.11482 -0.03229 0.11482 C -0.03021 0.11505 -0.02812 0.11482 -0.02587 0.11482 L -0.00729 0.1088 C 0.00278 0.09931 -0.00174 0.10162 0.00469 0.09885 C 0.00556 0.09769 0.00642 0.0963 0.00747 0.09514 C 0.00833 0.09422 0.00955 0.09375 0.01024 0.0926 C 0.01337 0.08866 0.01076 0.08889 0.01302 0.08889 L 0.0158 0.07408 L 0.01945 -0.07754 L 0.01667 0.10371 C 0.01979 0.10949 0.02014 0.11204 0.02413 0.11482 C 0.025 0.11551 0.02604 0.11574 0.02691 0.11621 C 0.02951 0.11574 0.0349 0.11574 0.03802 0.11366 C 0.03837 0.11343 0.03872 0.11273 0.03906 0.1125 " pathEditMode="relative" ptsTypes="AAAAAAAAAAAAAAAAAAAAAAAAAAAAAAAAAAAAAAAA">
                                      <p:cBhvr>
                                        <p:cTn id="1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5 0.00024 L -0.00035 0.11528 L 0.00417 0.03357 C 0.00538 0.03033 0.00677 0.02709 0.00799 0.02362 C 0.00938 0.01945 0.0092 0.01575 0.01163 0.0125 C 0.0125 0.01158 0.01354 0.01112 0.01441 0.01019 C 0.0151 0.00926 0.01545 0.00811 0.01632 0.00764 C 0.01979 0.00556 0.02361 0.0044 0.02743 0.00278 C 0.0283 0.00232 0.02934 0.00209 0.03021 0.00139 C 0.03264 -0.00069 0.03351 -0.00208 0.03663 -0.00231 C 0.04219 -0.00254 0.04774 -0.00231 0.05347 -0.00231 " pathEditMode="relative" rAng="0" ptsTypes="AAAAAAAAAAA">
                                      <p:cBhvr>
                                        <p:cTn id="21" dur="2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1" y="5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250"/>
                            </p:stCondLst>
                            <p:childTnLst>
                              <p:par>
                                <p:cTn id="2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75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250"/>
                            </p:stCondLst>
                            <p:childTnLst>
                              <p:par>
                                <p:cTn id="3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1.85185E-6 L -5.55556E-7 0.00023 C -0.00503 -1.85185E-6 -0.01007 0.00023 -0.0151 0.00046 C -0.01562 0.00046 -0.01615 0.00093 -0.01667 0.00116 C -0.01719 0.00139 -0.01753 0.00209 -0.01805 0.00232 C -0.01892 0.00301 -0.01996 0.00301 -0.02083 0.00371 C -0.02986 0.01158 -0.02014 0.00347 -0.02517 0.00695 C -0.02569 0.00718 -0.02604 0.00787 -0.02656 0.0081 C -0.02708 0.00834 -0.0276 0.00834 -0.02795 0.0088 C -0.02899 0.00949 -0.0309 0.01134 -0.0309 0.01158 C -0.03108 0.01181 -0.03142 0.0125 -0.03177 0.0132 C -0.03299 0.01505 -0.03316 0.01505 -0.03455 0.01621 C -0.0349 0.0169 -0.03524 0.01759 -0.03559 0.01829 C -0.03594 0.01875 -0.03663 0.01875 -0.03698 0.01945 C -0.03733 0.02014 -0.03715 0.0213 -0.0375 0.02199 C -0.03802 0.02338 -0.03906 0.02431 -0.03941 0.0257 L -0.0408 0.03148 C -0.04097 0.03218 -0.04115 0.03264 -0.04132 0.03334 C -0.04236 0.03935 -0.04167 0.03681 -0.04323 0.04097 C -0.04323 0.04468 -0.04358 0.04861 -0.04358 0.05232 C -0.04392 0.05926 -0.04375 0.06528 -0.04462 0.07199 C -0.04462 0.07269 -0.04496 0.07361 -0.04496 0.07454 C -0.04496 0.08056 -0.04479 0.08658 -0.04462 0.09283 C -0.04444 0.09375 -0.04444 0.09491 -0.0441 0.09584 C -0.04392 0.09653 -0.0434 0.09722 -0.04323 0.09769 C -0.04305 0.09884 -0.04288 0.1 -0.04271 0.10093 C -0.04236 0.10232 -0.04201 0.10347 -0.04167 0.10486 C -0.04062 0.11111 -0.04115 0.1081 -0.03976 0.11366 C -0.03976 0.11412 -0.03958 0.11505 -0.03941 0.11551 C -0.03906 0.11621 -0.03871 0.11667 -0.03837 0.11736 C -0.03698 0.12107 -0.03924 0.11759 -0.03646 0.12107 C -0.03559 0.12523 -0.03698 0.1213 -0.0342 0.12361 C -0.03368 0.12408 -0.03368 0.125 -0.03316 0.1257 C -0.03125 0.12778 -0.0316 0.12616 -0.02986 0.12755 C -0.02882 0.12824 -0.02812 0.12963 -0.02708 0.13009 C -0.02465 0.13079 -0.02569 0.13033 -0.02378 0.13125 C -0.02205 0.13357 -0.02344 0.13195 -0.02031 0.1331 C -0.01458 0.13542 -0.02101 0.13403 -0.01285 0.13519 L 0.00764 0.13449 C 0.00885 0.13426 0.01024 0.13426 0.01146 0.1338 C 0.01181 0.13357 0.01198 0.13287 0.01233 0.13264 C 0.01354 0.13195 0.01493 0.13171 0.01615 0.13125 C 0.01858 0.13056 0.01736 0.13102 0.01945 0.13009 L 0.02222 0.12755 C 0.02274 0.12709 0.02326 0.12685 0.02379 0.12616 C 0.02604 0.12315 0.02483 0.12431 0.02708 0.12246 C 0.02917 0.11806 0.02813 0.11968 0.02986 0.11736 C 0.03004 0.11644 0.03004 0.11574 0.03038 0.11482 C 0.03056 0.11435 0.03108 0.11412 0.03125 0.11366 C 0.03472 0.10764 0.03177 0.11181 0.03455 0.10787 C 0.03629 0.10093 0.03368 0.11158 0.03611 0.10417 C 0.03646 0.10301 0.03663 0.10162 0.03698 0.10023 L 0.0375 0.09838 C 0.03767 0.09769 0.03785 0.09722 0.03802 0.09653 C 0.03802 0.0956 0.0382 0.09491 0.03837 0.09398 C 0.03872 0.09283 0.03941 0.09028 0.03941 0.09051 C 0.03958 0.08889 0.03993 0.08773 0.03993 0.08634 C 0.03993 0.07593 0.03958 0.06528 0.03941 0.05486 C 0.03941 0.05371 0.03802 0.04884 0.03802 0.04861 C 0.03785 0.04792 0.03767 0.04722 0.0375 0.04653 C 0.03715 0.04607 0.03681 0.04537 0.03646 0.04468 C 0.03611 0.04352 0.03594 0.04213 0.03559 0.04097 L 0.03507 0.03912 C 0.0349 0.03843 0.03472 0.03773 0.03455 0.03727 C 0.03455 0.03634 0.03438 0.03542 0.0342 0.03472 C 0.03368 0.03334 0.03299 0.03241 0.03229 0.03148 L 0.03125 0.02778 C 0.03108 0.02709 0.03108 0.02639 0.0309 0.0257 L 0.02986 0.02384 C 0.02969 0.02315 0.02969 0.02222 0.02934 0.0213 C 0.02899 0.0206 0.02847 0.02014 0.02795 0.01945 C 0.0276 0.01898 0.02743 0.01806 0.02708 0.01759 C 0.02622 0.01621 0.0257 0.01597 0.02465 0.01505 C 0.02431 0.01435 0.02413 0.01366 0.02379 0.0132 C 0.01979 0.00857 0.02222 0.01181 0.01945 0.00996 C 0.0158 0.00764 0.02014 0.00972 0.01667 0.0081 C 0.01632 0.00787 0.01389 0.00533 0.01337 0.00486 C 0.01233 0.0044 0.01146 0.00417 0.01042 0.00371 C 0.0099 0.00347 0.00955 0.00324 0.00903 0.00301 C 0.00833 0.00255 0.00781 0.00209 0.00712 0.00185 C 0.00625 0.00139 0.00521 0.00093 0.00434 0.00046 L -5.55556E-7 -1.85185E-6 Z " pathEditMode="relative" rAng="0" ptsTypes="AAAAAAAAAAAAAAAAAAAAAAAAAAAAAAAAAAAAAAAAAAAAAAAAAAAAAAAAAAAAAAAAAAAAAAAAAAAAAAAAAA">
                                      <p:cBhvr>
                                        <p:cTn id="32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" y="67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250"/>
                            </p:stCondLst>
                            <p:childTnLst>
                              <p:par>
                                <p:cTn id="3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75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1250"/>
                            </p:stCondLst>
                            <p:childTnLst>
                              <p:par>
                                <p:cTn id="4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6 -5.18519E-6 C 0.00017 0.06249 0.00051 0.12499 0.00086 0.18772 L 0.00086 0.06666 L 0.00364 0.05555 L 0.01388 0.02337 L 0.02673 0.0074 L 0.04895 -0.00487 L 0.05919 -0.00255 L 0.07117 0.01735 L 0.07499 0.0618 L 0.06753 0.09513 L 0.05728 0.11596 L 0.03784 0.12337 L 0.01284 0.11226 " pathEditMode="relative" ptsTypes="AAAAAAAAAAAAAA">
                                      <p:cBhvr>
                                        <p:cTn id="4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3250"/>
                            </p:stCondLst>
                            <p:childTnLst>
                              <p:par>
                                <p:cTn id="4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375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4250"/>
                            </p:stCondLst>
                            <p:childTnLst>
                              <p:par>
                                <p:cTn id="5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6 -5.18519E-6 C 0.00017 0.06249 0.00051 0.12499 0.00086 0.18772 L 0.00086 0.06666 L 0.00364 0.05555 L 0.01388 0.02337 L 0.02673 0.0074 L 0.04895 -0.00487 L 0.05919 -0.00255 L 0.07117 0.01735 L 0.07499 0.0618 L 0.06753 0.09513 L 0.05728 0.11596 L 0.03784 0.12337 L 0.01284 0.11226 " pathEditMode="relative" ptsTypes="AAAAAAAAAAAAAA">
                                      <p:cBhvr>
                                        <p:cTn id="5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6250"/>
                            </p:stCondLst>
                            <p:childTnLst>
                              <p:par>
                                <p:cTn id="5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6750"/>
                            </p:stCondLst>
                            <p:childTnLst>
                              <p:par>
                                <p:cTn id="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7250"/>
                            </p:stCondLst>
                            <p:childTnLst>
                              <p:par>
                                <p:cTn id="6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6.93889E-18 L -0.0026 0.10116 C -0.00174 0.10486 -0.00122 0.10879 -2.77778E-7 0.11227 C 0.00052 0.11342 0.00156 0.11389 0.00191 0.11481 C 0.00243 0.11597 0.00208 0.11759 0.00278 0.11852 C 0.00347 0.11944 0.00469 0.11944 0.00556 0.11991 C 0.00712 0.11967 0.01736 0.11875 0.01944 0.11597 L 0.02049 0.11481 " pathEditMode="relative" ptsTypes="AAAAAAAA">
                                      <p:cBhvr>
                                        <p:cTn id="6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9250"/>
                            </p:stCondLst>
                            <p:childTnLst>
                              <p:par>
                                <p:cTn id="6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9750"/>
                            </p:stCondLst>
                            <p:childTnLst>
                              <p:par>
                                <p:cTn id="7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0250"/>
                            </p:stCondLst>
                            <p:childTnLst>
                              <p:par>
                                <p:cTn id="75" presetID="10" presetClass="exit" presetSubtype="0" fill="hold" nodeType="afterEffect">
                                  <p:stCondLst>
                                    <p:cond delay="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1350"/>
                            </p:stCondLst>
                            <p:childTnLst>
                              <p:par>
                                <p:cTn id="7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1850"/>
                            </p:stCondLst>
                            <p:childTnLst>
                              <p:par>
                                <p:cTn id="8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2.96296E-6 C -1.94444E-6 0.03935 0.00018 0.07916 0.00035 0.11875 L 0.00938 0.03148 C 0.01042 0.03009 0.01163 0.02893 0.01268 0.02777 C 0.01563 0.02384 0.01059 0.02731 0.0165 0.02199 C 0.01997 0.01875 0.01563 0.02291 0.01927 0.01875 C 0.01979 0.01828 0.02031 0.01805 0.02084 0.01759 C 0.02136 0.0169 0.02188 0.01574 0.02257 0.01504 C 0.02604 0.01203 0.02188 0.01574 0.02604 0.0118 C 0.02639 0.01134 0.02691 0.01088 0.02743 0.01065 C 0.02778 0.01041 0.0283 0.01018 0.02882 0.00995 C 0.02952 0.00972 0.03004 0.00926 0.03073 0.00879 C 0.03125 0.00833 0.0316 0.00787 0.03212 0.0074 C 0.03299 0.00694 0.03403 0.00671 0.0349 0.00625 L 0.03646 0.00555 L 0.03785 0.00486 C 0.03837 0.00463 0.03872 0.0044 0.03924 0.0044 C 0.03993 0.00416 0.04045 0.00393 0.04115 0.0037 C 0.04202 0.00324 0.04306 0.00277 0.04393 0.00231 C 0.04445 0.00231 0.04497 0.00185 0.04531 0.00185 C 0.04775 0.00092 0.0467 0.00139 0.04879 0.00046 C 0.05174 0.00069 0.05469 0.00046 0.05764 0.00115 C 0.05886 0.00139 0.05955 0.00277 0.06059 0.0037 C 0.06111 0.00416 0.06163 0.0044 0.06198 0.00486 L 0.06441 0.0081 C 0.06563 0.01342 0.06389 0.00694 0.0658 0.01134 C 0.06597 0.0118 0.06597 0.0125 0.06632 0.01319 C 0.0665 0.01389 0.06684 0.01435 0.06719 0.01504 C 0.06736 0.01574 0.06754 0.0162 0.06771 0.0169 C 0.06806 0.01852 0.06823 0.02037 0.06858 0.02199 C 0.06962 0.02592 0.06962 0.02453 0.06962 0.02639 L 0.06771 0.08518 C 0.06684 0.0956 0.06684 0.09213 0.06771 0.10717 C 0.06771 0.10949 0.06858 0.11296 0.06997 0.11412 C 0.07049 0.11458 0.07101 0.11504 0.07153 0.11551 C 0.07188 0.11574 0.07205 0.11643 0.0724 0.11666 C 0.07396 0.11782 0.07587 0.11828 0.07761 0.11875 C 0.08021 0.11852 0.08264 0.11828 0.08525 0.11805 C 0.08577 0.11782 0.08646 0.11759 0.08715 0.11736 C 0.08768 0.11713 0.08906 0.1162 0.08906 0.11643 " pathEditMode="relative" rAng="0" ptsTypes="AAAAAAAAAAAAAAAAAAAAAAAAAAAAAAAAAAAAAAAA">
                                      <p:cBhvr>
                                        <p:cTn id="84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44" y="59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4850"/>
                            </p:stCondLst>
                            <p:childTnLst>
                              <p:par>
                                <p:cTn id="8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5350"/>
                            </p:stCondLst>
                            <p:childTnLst>
                              <p:par>
                                <p:cTn id="9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5850"/>
                            </p:stCondLst>
                            <p:childTnLst>
                              <p:par>
                                <p:cTn id="9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7.40741E-7 L -0.01841 -0.00972 L -0.03229 -0.00856 L -0.04341 -7.40741E-7 L -0.05174 0.01968 L -0.05625 0.04931 L -0.05365 0.08773 L -0.04705 0.10857 L -0.03594 0.11736 L -0.02118 0.11597 L -0.00365 0.1037 L 0.00746 0.08148 L 0.01302 0.05926 L 0.01302 0.02477 L 0.01493 -0.00972 L 0.01302 0.11227 L 0.01111 0.15185 L 0.00555 0.17153 L -0.00452 0.18403 L -0.01841 0.18773 L -0.0342 0.18773 L -0.04809 0.18519 L -0.05625 0.17778 " pathEditMode="relative" rAng="0" ptsTypes="AAAAAAAAAAAAAAAAAAAAAAA">
                                      <p:cBhvr>
                                        <p:cTn id="95" dur="5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66" y="8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30850"/>
                            </p:stCondLst>
                            <p:childTnLst>
                              <p:par>
                                <p:cTn id="9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>
            <a:extLst>
              <a:ext uri="{FF2B5EF4-FFF2-40B4-BE49-F238E27FC236}">
                <a16:creationId xmlns:a16="http://schemas.microsoft.com/office/drawing/2014/main" id="{C53F34C4-24F6-2D49-BB11-EDF7663CC127}"/>
              </a:ext>
            </a:extLst>
          </p:cNvPr>
          <p:cNvSpPr/>
          <p:nvPr/>
        </p:nvSpPr>
        <p:spPr>
          <a:xfrm>
            <a:off x="7218485" y="1979648"/>
            <a:ext cx="1327608" cy="26468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600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latin typeface="Twinkl SemiBold" pitchFamily="2" charset="0"/>
              </a:rPr>
              <a:t>g</a:t>
            </a:r>
            <a:endParaRPr lang="en-GB" sz="16600" dirty="0"/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76BA9B7F-6B2D-EE4F-96F5-3802392A017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0573" y="2483704"/>
            <a:ext cx="710150" cy="707937"/>
          </a:xfrm>
          <a:prstGeom prst="rect">
            <a:avLst/>
          </a:prstGeom>
        </p:spPr>
      </p:pic>
      <p:grpSp>
        <p:nvGrpSpPr>
          <p:cNvPr id="7" name="Write Action">
            <a:extLst>
              <a:ext uri="{FF2B5EF4-FFF2-40B4-BE49-F238E27FC236}">
                <a16:creationId xmlns:a16="http://schemas.microsoft.com/office/drawing/2014/main" id="{8260AACA-6B04-49CC-A470-5349790BC939}"/>
              </a:ext>
            </a:extLst>
          </p:cNvPr>
          <p:cNvGrpSpPr/>
          <p:nvPr/>
        </p:nvGrpSpPr>
        <p:grpSpPr>
          <a:xfrm>
            <a:off x="6914614" y="5517232"/>
            <a:ext cx="1545818" cy="720080"/>
            <a:chOff x="6914614" y="5517232"/>
            <a:chExt cx="1545818" cy="720080"/>
          </a:xfrm>
        </p:grpSpPr>
        <p:grpSp>
          <p:nvGrpSpPr>
            <p:cNvPr id="8" name="Write action">
              <a:extLst>
                <a:ext uri="{FF2B5EF4-FFF2-40B4-BE49-F238E27FC236}">
                  <a16:creationId xmlns:a16="http://schemas.microsoft.com/office/drawing/2014/main" id="{B967BC93-39E7-414D-9313-07677C4A7794}"/>
                </a:ext>
              </a:extLst>
            </p:cNvPr>
            <p:cNvGrpSpPr/>
            <p:nvPr/>
          </p:nvGrpSpPr>
          <p:grpSpPr>
            <a:xfrm>
              <a:off x="6914614" y="5517232"/>
              <a:ext cx="1545818" cy="720080"/>
              <a:chOff x="6914614" y="5517232"/>
              <a:chExt cx="1545818" cy="720080"/>
            </a:xfrm>
          </p:grpSpPr>
          <p:sp>
            <p:nvSpPr>
              <p:cNvPr id="10" name="Rectangle: Rounded Corners 12">
                <a:extLst>
                  <a:ext uri="{FF2B5EF4-FFF2-40B4-BE49-F238E27FC236}">
                    <a16:creationId xmlns:a16="http://schemas.microsoft.com/office/drawing/2014/main" id="{2F8947BA-F494-4FCC-A4C9-1D3271E81DA7}"/>
                  </a:ext>
                </a:extLst>
              </p:cNvPr>
              <p:cNvSpPr/>
              <p:nvPr/>
            </p:nvSpPr>
            <p:spPr>
              <a:xfrm>
                <a:off x="6914614" y="5650938"/>
                <a:ext cx="1099786" cy="432048"/>
              </a:xfrm>
              <a:prstGeom prst="roundRect">
                <a:avLst>
                  <a:gd name="adj" fmla="val 50000"/>
                </a:avLst>
              </a:prstGeom>
              <a:solidFill>
                <a:schemeClr val="accent6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GB" dirty="0">
                    <a:latin typeface="Twinkl SemiBold" pitchFamily="2" charset="0"/>
                  </a:rPr>
                  <a:t>Play</a:t>
                </a:r>
              </a:p>
            </p:txBody>
          </p:sp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08BA2C23-948E-4A2A-9008-6C6C3BFB757D}"/>
                  </a:ext>
                </a:extLst>
              </p:cNvPr>
              <p:cNvSpPr/>
              <p:nvPr/>
            </p:nvSpPr>
            <p:spPr>
              <a:xfrm>
                <a:off x="7740352" y="5517232"/>
                <a:ext cx="720080" cy="720080"/>
              </a:xfrm>
              <a:prstGeom prst="ellipse">
                <a:avLst/>
              </a:prstGeom>
              <a:solidFill>
                <a:schemeClr val="bg1"/>
              </a:solidFill>
              <a:ln w="57150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93371D58-DA7B-462C-ABD9-376E5D52CFD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56376" y="5517232"/>
              <a:ext cx="504056" cy="502485"/>
            </a:xfrm>
            <a:prstGeom prst="rect">
              <a:avLst/>
            </a:prstGeom>
          </p:spPr>
        </p:pic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id="{B344BF62-3DBF-4D9A-A446-049413C77DEB}"/>
              </a:ext>
            </a:extLst>
          </p:cNvPr>
          <p:cNvSpPr/>
          <p:nvPr/>
        </p:nvSpPr>
        <p:spPr>
          <a:xfrm>
            <a:off x="6104816" y="1987870"/>
            <a:ext cx="1415772" cy="26468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600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latin typeface="Twinkl SemiBold" pitchFamily="2" charset="0"/>
              </a:rPr>
              <a:t>n</a:t>
            </a:r>
            <a:endParaRPr lang="en-GB" sz="16600" dirty="0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B07CE0A9-F09C-4F08-8B82-2C3A3B5FB0E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7627" y="2443603"/>
            <a:ext cx="710150" cy="707937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AFBF5FFC-35D7-441D-8231-0B100AAC8BF3}"/>
              </a:ext>
            </a:extLst>
          </p:cNvPr>
          <p:cNvSpPr/>
          <p:nvPr/>
        </p:nvSpPr>
        <p:spPr>
          <a:xfrm>
            <a:off x="5542030" y="1988355"/>
            <a:ext cx="827471" cy="26468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600" dirty="0" err="1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latin typeface="Twinkl SemiBold" pitchFamily="2" charset="0"/>
              </a:rPr>
              <a:t>i</a:t>
            </a:r>
            <a:endParaRPr lang="en-GB" sz="16600" dirty="0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7B70B876-377D-412B-AB7B-4252D7F465B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8521" y="2030605"/>
            <a:ext cx="710150" cy="707937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F56AA48A-F034-49D9-920D-74CB8337D13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2055" y="2426823"/>
            <a:ext cx="710150" cy="707937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14A2ED88-F2C0-4E93-AB61-BC57A4884B88}"/>
              </a:ext>
            </a:extLst>
          </p:cNvPr>
          <p:cNvSpPr/>
          <p:nvPr/>
        </p:nvSpPr>
        <p:spPr>
          <a:xfrm>
            <a:off x="4535430" y="1987870"/>
            <a:ext cx="1345240" cy="26468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600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latin typeface="Twinkl SemiBold" pitchFamily="2" charset="0"/>
              </a:rPr>
              <a:t>p</a:t>
            </a:r>
            <a:endParaRPr lang="en-GB" sz="16600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89533DA7-BC59-4CC9-8AA9-2A8D92424BE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4070" y="2471790"/>
            <a:ext cx="710150" cy="707937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063732FC-62F2-4B1E-BC88-CE823E770B85}"/>
              </a:ext>
            </a:extLst>
          </p:cNvPr>
          <p:cNvSpPr/>
          <p:nvPr/>
        </p:nvSpPr>
        <p:spPr>
          <a:xfrm>
            <a:off x="3515061" y="1988840"/>
            <a:ext cx="1345240" cy="26468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600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latin typeface="Twinkl SemiBold" pitchFamily="2" charset="0"/>
              </a:rPr>
              <a:t>p</a:t>
            </a:r>
            <a:endParaRPr lang="en-GB" sz="16600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2B57C0BE-B26C-4F21-A31C-E1A2BED8232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3701" y="2472760"/>
            <a:ext cx="710150" cy="707937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DBCE2729-F729-4922-9BED-7BD391BE78D9}"/>
              </a:ext>
            </a:extLst>
          </p:cNvPr>
          <p:cNvSpPr/>
          <p:nvPr/>
        </p:nvSpPr>
        <p:spPr>
          <a:xfrm>
            <a:off x="2553428" y="1988840"/>
            <a:ext cx="1293944" cy="26468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600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latin typeface="Twinkl SemiBold" pitchFamily="2" charset="0"/>
              </a:rPr>
              <a:t>o</a:t>
            </a:r>
            <a:endParaRPr lang="en-GB" sz="16600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DF3968F5-FD5A-413C-8A8F-92B010B77F0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3842" y="2409847"/>
            <a:ext cx="710150" cy="707937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81628FCA-8C6F-4360-8504-3D474EB2FC53}"/>
              </a:ext>
            </a:extLst>
          </p:cNvPr>
          <p:cNvSpPr/>
          <p:nvPr/>
        </p:nvSpPr>
        <p:spPr>
          <a:xfrm>
            <a:off x="1411231" y="1988840"/>
            <a:ext cx="1415772" cy="26468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600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latin typeface="Twinkl SemiBold" pitchFamily="2" charset="0"/>
              </a:rPr>
              <a:t>h</a:t>
            </a:r>
            <a:endParaRPr lang="en-GB" sz="16600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AD06F287-8328-41E6-AA97-032DC0BE6CD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4628" y="1960651"/>
            <a:ext cx="710150" cy="707937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3D526544-1C98-44FE-9BFE-36D4BE9C769D}"/>
              </a:ext>
            </a:extLst>
          </p:cNvPr>
          <p:cNvSpPr/>
          <p:nvPr/>
        </p:nvSpPr>
        <p:spPr>
          <a:xfrm>
            <a:off x="556701" y="1988840"/>
            <a:ext cx="1093569" cy="26468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600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latin typeface="Twinkl SemiBold" pitchFamily="2" charset="0"/>
              </a:rPr>
              <a:t>s</a:t>
            </a:r>
            <a:endParaRPr lang="en-GB" sz="1660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AB0BA84-CAA1-403E-A70F-8BF9D1D4A58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6777" y="2484784"/>
            <a:ext cx="710150" cy="707937"/>
          </a:xfrm>
          <a:prstGeom prst="rect">
            <a:avLst/>
          </a:prstGeom>
        </p:spPr>
      </p:pic>
      <p:grpSp>
        <p:nvGrpSpPr>
          <p:cNvPr id="29" name="Group 28">
            <a:extLst>
              <a:ext uri="{FF2B5EF4-FFF2-40B4-BE49-F238E27FC236}">
                <a16:creationId xmlns:a16="http://schemas.microsoft.com/office/drawing/2014/main" id="{DCF4A0EC-23A2-42E9-AD38-F45F304AD5E5}"/>
              </a:ext>
            </a:extLst>
          </p:cNvPr>
          <p:cNvGrpSpPr/>
          <p:nvPr/>
        </p:nvGrpSpPr>
        <p:grpSpPr>
          <a:xfrm>
            <a:off x="6696236" y="227397"/>
            <a:ext cx="2447764" cy="504056"/>
            <a:chOff x="6696236" y="1700808"/>
            <a:chExt cx="2447764" cy="504056"/>
          </a:xfrm>
          <a:solidFill>
            <a:schemeClr val="accent1"/>
          </a:solidFill>
        </p:grpSpPr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E88B8DDB-F9E8-4312-ABD2-A5A2460FFE1F}"/>
                </a:ext>
              </a:extLst>
            </p:cNvPr>
            <p:cNvSpPr/>
            <p:nvPr/>
          </p:nvSpPr>
          <p:spPr>
            <a:xfrm>
              <a:off x="6696236" y="1700808"/>
              <a:ext cx="504056" cy="504056"/>
            </a:xfrm>
            <a:prstGeom prst="ellipse">
              <a:avLst/>
            </a:prstGeom>
            <a:solidFill>
              <a:srgbClr val="00938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26D7744B-F57D-49DD-B462-ED329C9051C3}"/>
                </a:ext>
              </a:extLst>
            </p:cNvPr>
            <p:cNvSpPr/>
            <p:nvPr/>
          </p:nvSpPr>
          <p:spPr>
            <a:xfrm>
              <a:off x="6948264" y="1700808"/>
              <a:ext cx="2195736" cy="504056"/>
            </a:xfrm>
            <a:prstGeom prst="rect">
              <a:avLst/>
            </a:prstGeom>
            <a:solidFill>
              <a:srgbClr val="00938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rtlCol="0" anchor="ctr"/>
            <a:lstStyle/>
            <a:p>
              <a:r>
                <a:rPr lang="en-GB" altLang="en-US" b="1" dirty="0">
                  <a:solidFill>
                    <a:schemeClr val="bg1"/>
                  </a:solidFill>
                </a:rPr>
                <a:t>Revisit and Review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14043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3.7037E-7 L 5E-6 0.00023 C -0.00069 -0.00116 -0.00121 -0.00231 -0.0019 -0.00347 C -0.00295 -0.00532 -0.00381 -0.00579 -0.00538 -0.00718 C -0.00659 -0.00833 -0.00694 -0.0088 -0.00869 -0.00903 C -0.01006 -0.00949 -0.01164 -0.00972 -0.01285 -0.01018 C -0.01285 -0.00995 -0.01667 -0.01134 -0.01754 -0.01157 L -0.0191 -0.01204 C -0.02431 -0.01204 -0.02952 -0.01204 -0.03472 -0.01157 C -0.03785 -0.01134 -0.03697 -0.01065 -0.03924 -0.00972 C -0.03975 -0.00926 -0.04027 -0.00926 -0.04079 -0.00903 C -0.04131 -0.0088 -0.04166 -0.00833 -0.04219 -0.0081 C -0.04305 -0.00764 -0.04375 -0.00764 -0.04462 -0.00718 C -0.04514 -0.00671 -0.04548 -0.00625 -0.046 -0.00602 C -0.04687 -0.00556 -0.04775 -0.00556 -0.04843 -0.00509 C -0.04879 -0.00463 -0.04914 -0.0044 -0.04947 -0.00393 C -0.04982 -0.00347 -0.05018 -0.00301 -0.05069 -0.00255 C -0.05104 -0.00208 -0.05174 -0.00185 -0.05209 -0.00139 C -0.05243 -0.00093 -0.0526 -0.00046 -0.05295 -3.7037E-7 C -0.05329 0.00046 -0.05381 0.00046 -0.05399 0.00116 C -0.05435 0.00162 -0.05435 0.00232 -0.05451 0.00301 C -0.05451 0.0037 -0.05469 0.00417 -0.05486 0.00463 C -0.05469 0.01134 -0.05469 0.01806 -0.05451 0.025 C -0.05435 0.02616 -0.05435 0.02755 -0.05399 0.02894 C -0.05381 0.03009 -0.05295 0.03102 -0.05209 0.03148 C -0.05174 0.03171 -0.05138 0.03171 -0.05104 0.03194 C -0.05035 0.03241 -0.04982 0.03264 -0.04914 0.0331 C -0.04879 0.0331 -0.04826 0.03333 -0.04791 0.03357 C -0.04462 0.03542 -0.04791 0.0338 -0.04531 0.03495 C -0.04496 0.03565 -0.04444 0.03611 -0.04409 0.03657 C -0.04392 0.03704 -0.04375 0.03773 -0.0434 0.03819 C -0.0427 0.03912 -0.04201 0.03912 -0.04115 0.03958 C -0.04079 0.04005 -0.04045 0.04074 -0.03993 0.0412 C -0.03906 0.04167 -0.03697 0.04213 -0.03697 0.04236 C -0.03664 0.04259 -0.03628 0.04282 -0.03576 0.04306 C -0.03212 0.04514 -0.03664 0.04167 -0.0323 0.04468 C -0.03108 0.0456 -0.02987 0.04676 -0.02848 0.04769 C -0.02813 0.04815 -0.02761 0.04838 -0.02709 0.04884 C -0.02674 0.04907 -0.02622 0.04907 -0.02587 0.04931 C -0.02553 0.04954 -0.02518 0.05 -0.02466 0.05023 C -0.02431 0.05046 -0.02395 0.05046 -0.02362 0.05069 C -0.02327 0.05116 -0.02292 0.05162 -0.02239 0.05185 C -0.02119 0.05255 -0.01996 0.05301 -0.01857 0.05324 C -0.01805 0.0537 -0.01754 0.05394 -0.01719 0.0544 C -0.01667 0.05463 -0.01632 0.05509 -0.01598 0.05532 C -0.01528 0.05579 -0.01372 0.05648 -0.01372 0.05671 C -0.01268 0.05787 -0.01268 0.0581 -0.01145 0.0588 C -0.01094 0.05926 -0.01025 0.05949 -0.00989 0.05995 C -0.00902 0.06088 -0.0085 0.06204 -0.00764 0.06296 C -0.00381 0.0669 -0.0085 0.06181 -0.00451 0.06644 C -0.00381 0.06736 -0.00277 0.06829 -0.0019 0.06898 C -0.00017 0.07245 -0.00069 0.07083 5E-6 0.07361 C 0.00018 0.07708 0.00018 0.08032 0.00035 0.0838 C 0.00053 0.08426 0.00087 0.08472 0.00087 0.08519 C 0.00087 0.08704 0.0007 0.08866 0.00035 0.09028 C -0.00017 0.09398 -0.00017 0.09259 -0.00104 0.09491 C -0.00312 0.09977 -0.00156 0.09815 -0.00381 0.1 C -0.00434 0.10116 -0.00468 0.10208 -0.00572 0.10301 C -0.00607 0.10347 -0.00677 0.1037 -0.00729 0.10417 C -0.01041 0.10671 -0.00833 0.10556 -0.0106 0.10671 C -0.0144 0.11019 -0.01041 0.10671 -0.01337 0.10857 C -0.01372 0.10903 -0.01406 0.10949 -0.0144 0.10972 C -0.01511 0.10995 -0.01579 0.10995 -0.01632 0.11019 C -0.01719 0.11042 -0.01789 0.11088 -0.01857 0.11111 L -0.02014 0.11181 C -0.02518 0.11157 -0.03039 0.11157 -0.03541 0.11111 C -0.03576 0.11111 -0.03611 0.11088 -0.03664 0.11065 C -0.03785 0.11019 -0.04027 0.10972 -0.04027 0.10995 C -0.04079 0.10926 -0.04115 0.10903 -0.04149 0.10857 C -0.04219 0.10833 -0.04357 0.10787 -0.04409 0.10764 C -0.04687 0.10671 -0.04409 0.10718 -0.04914 0.10602 C -0.05121 0.10579 -0.05156 0.10579 -0.05329 0.10509 C -0.05365 0.10486 -0.05417 0.10486 -0.05451 0.10463 C -0.05712 0.10278 -0.05381 0.1044 -0.05712 0.10255 C -0.05781 0.10208 -0.05937 0.10162 -0.05937 0.10185 C -0.05973 0.10116 -0.06025 0.10093 -0.06059 0.10046 C -0.06076 0.1 -0.06059 0.09931 -0.06093 0.09907 C -0.06129 0.09861 -0.06197 0.09792 -0.06197 0.09815 " pathEditMode="relative" rAng="0" ptsTypes="AAAAAAAAAAAAAAAAAAAAAAAAAAAAAAAAAAAAAAAAAAAAAAAAAAAAAAAAAAAAAAAAAAAAAAAAAAAAAA">
                                      <p:cBhvr>
                                        <p:cTn id="10" dur="2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56" y="49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250"/>
                            </p:stCondLst>
                            <p:childTnLst>
                              <p:par>
                                <p:cTn id="1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75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250"/>
                            </p:stCondLst>
                            <p:childTnLst>
                              <p:par>
                                <p:cTn id="2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38889E-6 -4.44444E-6 L -0.00504 0.20625 L 0.00155 0.12084 C 0.00242 0.11806 0.00294 0.11482 0.00416 0.11204 C 0.00468 0.11065 0.00572 0.10973 0.00659 0.10857 C 0.00815 0.10695 0.00919 0.10625 0.01076 0.10533 L 0.02846 0.08959 L 0.0361 0.08727 C 0.03749 0.08681 0.03888 0.08635 0.04027 0.08612 C 0.04322 0.08565 0.04635 0.08542 0.04947 0.08519 C 0.05121 0.08542 0.05294 0.08542 0.05451 0.08612 C 0.05555 0.08658 0.05607 0.08774 0.05711 0.08843 C 0.0578 0.08889 0.05867 0.08912 0.05954 0.08959 C 0.06006 0.09028 0.06076 0.09098 0.06128 0.0919 C 0.0618 0.09283 0.06232 0.09399 0.06284 0.09514 C 0.06371 0.09676 0.06458 0.09815 0.06544 0.09954 C 0.06683 0.10556 0.06631 0.10186 0.06631 0.11088 L 0.06128 0.18936 C 0.06215 0.19237 0.06301 0.19537 0.06371 0.19838 C 0.06405 0.19931 0.06388 0.20093 0.06458 0.20162 C 0.06544 0.20255 0.06683 0.20232 0.06787 0.20278 L 0.08315 0.20162 " pathEditMode="relative" ptsTypes="AAAAAAAAAAAAAAAAAAAAAA">
                                      <p:cBhvr>
                                        <p:cTn id="21" dur="2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000"/>
                            </p:stCondLst>
                            <p:childTnLst>
                              <p:par>
                                <p:cTn id="2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8000"/>
                            </p:stCondLst>
                            <p:childTnLst>
                              <p:par>
                                <p:cTn id="3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7.40741E-7 L -2.22222E-6 0.00023 C -0.00503 7.40741E-7 -0.01007 0.00023 -0.0151 0.00046 C -0.01562 0.00046 -0.01614 0.00093 -0.01666 0.00116 C -0.01719 0.00139 -0.01753 0.00208 -0.01805 0.00231 C -0.01892 0.00301 -0.01996 0.00301 -0.02083 0.0037 C -0.02986 0.01157 -0.02014 0.00347 -0.02517 0.00694 C -0.02569 0.00718 -0.02604 0.00787 -0.02656 0.0081 C -0.02708 0.00833 -0.0276 0.00833 -0.02795 0.0088 C -0.02899 0.00949 -0.0309 0.01134 -0.0309 0.01157 C -0.03107 0.0118 -0.03142 0.0125 -0.03177 0.01319 C -0.03298 0.01505 -0.03316 0.01505 -0.03455 0.0162 C -0.03489 0.0169 -0.03524 0.01759 -0.03559 0.01829 C -0.03594 0.01875 -0.03663 0.01875 -0.03698 0.01944 C -0.03732 0.02014 -0.03715 0.0213 -0.0375 0.02199 C -0.03802 0.02338 -0.03906 0.0243 -0.03941 0.02569 L -0.0408 0.03148 C -0.04097 0.03218 -0.04114 0.03264 -0.04132 0.03333 C -0.04236 0.03935 -0.04166 0.0368 -0.04323 0.04097 C -0.04323 0.04468 -0.04357 0.04861 -0.04357 0.05231 C -0.04392 0.05926 -0.04375 0.06528 -0.04462 0.07199 C -0.04462 0.07268 -0.04496 0.07361 -0.04496 0.07454 C -0.04496 0.08055 -0.04479 0.08657 -0.04462 0.09282 C -0.04444 0.09375 -0.04444 0.09491 -0.04409 0.09583 C -0.04392 0.09653 -0.0434 0.09722 -0.04323 0.09768 C -0.04305 0.09884 -0.04288 0.1 -0.04271 0.10093 C -0.04236 0.10231 -0.04201 0.10347 -0.04166 0.10486 C -0.04062 0.11111 -0.04114 0.1081 -0.03975 0.11366 C -0.03975 0.11412 -0.03958 0.11505 -0.03941 0.11551 C -0.03906 0.1162 -0.03871 0.11667 -0.03837 0.11736 C -0.03698 0.12106 -0.03923 0.11759 -0.03646 0.12106 C -0.03559 0.12523 -0.03698 0.1213 -0.0342 0.12361 C -0.03368 0.12407 -0.03368 0.125 -0.03316 0.12569 C -0.03125 0.12778 -0.03159 0.12616 -0.02986 0.12755 C -0.02882 0.12824 -0.02812 0.12963 -0.02708 0.13009 C -0.02465 0.13079 -0.02569 0.13032 -0.02378 0.13125 C -0.02205 0.13356 -0.02344 0.13194 -0.02031 0.1331 C -0.01458 0.13542 -0.021 0.13403 -0.01284 0.13518 L 0.00764 0.13449 C 0.00886 0.13426 0.01025 0.13426 0.01146 0.1338 C 0.01181 0.13356 0.01198 0.13287 0.01233 0.13264 C 0.01354 0.13194 0.01493 0.13171 0.01615 0.13125 C 0.01858 0.13055 0.01736 0.13102 0.01945 0.13009 L 0.02222 0.12755 C 0.02275 0.12708 0.02327 0.12685 0.02379 0.12616 C 0.02604 0.12315 0.02483 0.1243 0.02709 0.12245 C 0.02917 0.11805 0.02813 0.11968 0.02986 0.11736 C 0.03004 0.11643 0.03004 0.11574 0.03038 0.11481 C 0.03056 0.11435 0.03108 0.11412 0.03125 0.11366 C 0.03472 0.10764 0.03177 0.1118 0.03455 0.10787 C 0.03629 0.10093 0.03368 0.11157 0.03611 0.10417 C 0.03646 0.10301 0.03663 0.10162 0.03698 0.10023 L 0.0375 0.09838 C 0.03768 0.09768 0.03785 0.09722 0.03802 0.09653 C 0.03802 0.0956 0.0382 0.09491 0.03837 0.09398 C 0.03872 0.09282 0.03941 0.09028 0.03941 0.09051 C 0.03959 0.08889 0.03993 0.08773 0.03993 0.08634 C 0.03993 0.07593 0.03959 0.06528 0.03941 0.05486 C 0.03941 0.0537 0.03802 0.04884 0.03802 0.04861 C 0.03785 0.04792 0.03768 0.04722 0.0375 0.04653 C 0.03716 0.04606 0.03681 0.04537 0.03646 0.04468 C 0.03611 0.04352 0.03594 0.04213 0.03559 0.04097 L 0.03507 0.03912 C 0.0349 0.03843 0.03472 0.03773 0.03455 0.03727 C 0.03455 0.03634 0.03438 0.03542 0.0342 0.03472 C 0.03368 0.03333 0.03299 0.03241 0.03229 0.03148 L 0.03125 0.02778 C 0.03108 0.02708 0.03108 0.02639 0.03091 0.02569 L 0.02986 0.02384 C 0.02969 0.02315 0.02969 0.02222 0.02934 0.0213 C 0.029 0.0206 0.02847 0.02014 0.02795 0.01944 C 0.02761 0.01898 0.02743 0.01805 0.02709 0.01759 C 0.02622 0.0162 0.0257 0.01597 0.02466 0.01505 C 0.02431 0.01435 0.02413 0.01366 0.02379 0.01319 C 0.01979 0.00856 0.02222 0.0118 0.01945 0.00995 C 0.0158 0.00764 0.02014 0.00972 0.01667 0.0081 C 0.01632 0.00787 0.01389 0.00532 0.01337 0.00486 C 0.01233 0.0044 0.01146 0.00417 0.01042 0.0037 C 0.0099 0.00347 0.00955 0.00324 0.00903 0.00301 C 0.00834 0.00255 0.00781 0.00208 0.00712 0.00185 C 0.00625 0.00139 0.00521 0.00093 0.00434 0.00046 L -2.22222E-6 7.40741E-7 Z " pathEditMode="relative" rAng="0" ptsTypes="AAAAAAAAAAAAAAAAAAAAAAAAAAAAAAAAAAAAAAAAAAAAAAAAAAAAAAAAAAAAAAAAAAAAAAAAAAAAAAAAAA">
                                      <p:cBhvr>
                                        <p:cTn id="32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" y="67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1000"/>
                            </p:stCondLst>
                            <p:childTnLst>
                              <p:par>
                                <p:cTn id="3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15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2000"/>
                            </p:stCondLst>
                            <p:childTnLst>
                              <p:par>
                                <p:cTn id="4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6 -5.18519E-6 C 0.00017 0.06249 0.00051 0.12499 0.00086 0.18772 L 0.00086 0.06666 L 0.00364 0.05555 L 0.01388 0.02337 L 0.02673 0.0074 L 0.04895 -0.00487 L 0.05919 -0.00255 L 0.07117 0.01735 L 0.07499 0.0618 L 0.06753 0.09513 L 0.05728 0.11596 L 0.03784 0.12337 L 0.01284 0.11226 " pathEditMode="relative" ptsTypes="AAAAAAAAAAAAAA">
                                      <p:cBhvr>
                                        <p:cTn id="4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4000"/>
                            </p:stCondLst>
                            <p:childTnLst>
                              <p:par>
                                <p:cTn id="4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4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0"/>
                            </p:stCondLst>
                            <p:childTnLst>
                              <p:par>
                                <p:cTn id="5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6 -5.18519E-6 C 0.00017 0.06249 0.00051 0.12499 0.00086 0.18772 L 0.00086 0.06666 L 0.00364 0.05555 L 0.01388 0.02337 L 0.02673 0.0074 L 0.04895 -0.00487 L 0.05919 -0.00255 L 0.07117 0.01735 L 0.07499 0.0618 L 0.06753 0.09513 L 0.05728 0.11596 L 0.03784 0.12337 L 0.01284 0.11226 " pathEditMode="relative" ptsTypes="AAAAAAAAAAAAAA">
                                      <p:cBhvr>
                                        <p:cTn id="5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7000"/>
                            </p:stCondLst>
                            <p:childTnLst>
                              <p:par>
                                <p:cTn id="5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7500"/>
                            </p:stCondLst>
                            <p:childTnLst>
                              <p:par>
                                <p:cTn id="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8000"/>
                            </p:stCondLst>
                            <p:childTnLst>
                              <p:par>
                                <p:cTn id="6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6.93889E-18 L -0.0026 0.10116 C -0.00174 0.10486 -0.00122 0.10879 -2.77778E-7 0.11227 C 0.00052 0.11342 0.00156 0.11389 0.00191 0.11481 C 0.00243 0.11597 0.00208 0.11759 0.00278 0.11852 C 0.00347 0.11944 0.00469 0.11944 0.00556 0.11991 C 0.00712 0.11967 0.01736 0.11875 0.01944 0.11597 L 0.02049 0.11481 " pathEditMode="relative" ptsTypes="AAAAAAAA">
                                      <p:cBhvr>
                                        <p:cTn id="6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00"/>
                            </p:stCondLst>
                            <p:childTnLst>
                              <p:par>
                                <p:cTn id="6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500"/>
                            </p:stCondLst>
                            <p:childTnLst>
                              <p:par>
                                <p:cTn id="7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1000"/>
                            </p:stCondLst>
                            <p:childTnLst>
                              <p:par>
                                <p:cTn id="75" presetID="10" presetClass="exit" presetSubtype="0" fill="hold" nodeType="afterEffect">
                                  <p:stCondLst>
                                    <p:cond delay="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2100"/>
                            </p:stCondLst>
                            <p:childTnLst>
                              <p:par>
                                <p:cTn id="7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2600"/>
                            </p:stCondLst>
                            <p:childTnLst>
                              <p:par>
                                <p:cTn id="8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2.96296E-6 C -1.94444E-6 0.03935 0.00018 0.07916 0.00035 0.11875 L 0.00938 0.03148 C 0.01042 0.03009 0.01163 0.02893 0.01268 0.02777 C 0.01563 0.02384 0.01059 0.02731 0.0165 0.02199 C 0.01997 0.01875 0.01563 0.02291 0.01927 0.01875 C 0.01979 0.01828 0.02031 0.01805 0.02084 0.01759 C 0.02136 0.0169 0.02188 0.01574 0.02257 0.01504 C 0.02604 0.01203 0.02188 0.01574 0.02604 0.0118 C 0.02639 0.01134 0.02691 0.01088 0.02743 0.01065 C 0.02778 0.01041 0.0283 0.01018 0.02882 0.00995 C 0.02952 0.00972 0.03004 0.00926 0.03073 0.00879 C 0.03125 0.00833 0.0316 0.00787 0.03212 0.0074 C 0.03299 0.00694 0.03403 0.00671 0.0349 0.00625 L 0.03646 0.00555 L 0.03785 0.00486 C 0.03837 0.00463 0.03872 0.0044 0.03924 0.0044 C 0.03993 0.00416 0.04045 0.00393 0.04115 0.0037 C 0.04202 0.00324 0.04306 0.00277 0.04393 0.00231 C 0.04445 0.00231 0.04497 0.00185 0.04531 0.00185 C 0.04775 0.00092 0.0467 0.00139 0.04879 0.00046 C 0.05174 0.00069 0.05469 0.00046 0.05764 0.00115 C 0.05886 0.00139 0.05955 0.00277 0.06059 0.0037 C 0.06111 0.00416 0.06163 0.0044 0.06198 0.00486 L 0.06441 0.0081 C 0.06563 0.01342 0.06389 0.00694 0.0658 0.01134 C 0.06597 0.0118 0.06597 0.0125 0.06632 0.01319 C 0.0665 0.01389 0.06684 0.01435 0.06719 0.01504 C 0.06736 0.01574 0.06754 0.0162 0.06771 0.0169 C 0.06806 0.01852 0.06823 0.02037 0.06858 0.02199 C 0.06962 0.02592 0.06962 0.02453 0.06962 0.02639 L 0.06771 0.08518 C 0.06684 0.0956 0.06684 0.09213 0.06771 0.10717 C 0.06771 0.10949 0.06858 0.11296 0.06997 0.11412 C 0.07049 0.11458 0.07101 0.11504 0.07153 0.11551 C 0.07188 0.11574 0.07205 0.11643 0.0724 0.11666 C 0.07396 0.11782 0.07587 0.11828 0.07761 0.11875 C 0.08021 0.11852 0.08264 0.11828 0.08525 0.11805 C 0.08577 0.11782 0.08646 0.11759 0.08715 0.11736 C 0.08768 0.11713 0.08906 0.1162 0.08906 0.11643 " pathEditMode="relative" rAng="0" ptsTypes="AAAAAAAAAAAAAAAAAAAAAAAAAAAAAAAAAAAAAAAA">
                                      <p:cBhvr>
                                        <p:cTn id="84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44" y="59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5600"/>
                            </p:stCondLst>
                            <p:childTnLst>
                              <p:par>
                                <p:cTn id="8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6100"/>
                            </p:stCondLst>
                            <p:childTnLst>
                              <p:par>
                                <p:cTn id="9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6600"/>
                            </p:stCondLst>
                            <p:childTnLst>
                              <p:par>
                                <p:cTn id="9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2.59259E-6 L -0.01841 -0.00972 L -0.03229 -0.00857 L -0.04341 2.59259E-6 L -0.05174 0.01967 L -0.05625 0.0493 L -0.05365 0.08773 L -0.04705 0.10856 L -0.03594 0.11736 L -0.02118 0.11597 L -0.00365 0.1037 L 0.00746 0.08148 L 0.01302 0.05926 L 0.01302 0.02477 L 0.01493 -0.00972 L 0.01302 0.11227 L 0.01111 0.15185 L 0.00555 0.17153 L -0.00452 0.18403 L -0.01841 0.18773 L -0.0342 0.18773 L -0.04809 0.18518 L -0.05625 0.17778 " pathEditMode="relative" rAng="0" ptsTypes="AAAAAAAAAAAAAAAAAAAAAAA">
                                      <p:cBhvr>
                                        <p:cTn id="95" dur="5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66" y="8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31600"/>
                            </p:stCondLst>
                            <p:childTnLst>
                              <p:par>
                                <p:cTn id="9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8">
            <a:extLst>
              <a:ext uri="{FF2B5EF4-FFF2-40B4-BE49-F238E27FC236}">
                <a16:creationId xmlns:a16="http://schemas.microsoft.com/office/drawing/2014/main" id="{3F41F131-55D5-471D-AD1B-E4F88D99453C}"/>
              </a:ext>
            </a:extLst>
          </p:cNvPr>
          <p:cNvSpPr/>
          <p:nvPr/>
        </p:nvSpPr>
        <p:spPr>
          <a:xfrm>
            <a:off x="814388" y="1052513"/>
            <a:ext cx="7515225" cy="1152351"/>
          </a:xfrm>
          <a:prstGeom prst="roundRect">
            <a:avLst>
              <a:gd name="adj" fmla="val 12790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GB" sz="2400" dirty="0">
                <a:solidFill>
                  <a:schemeClr val="tx1"/>
                </a:solidFill>
              </a:rPr>
              <a:t>Today, we are learning to add</a:t>
            </a:r>
            <a:br>
              <a:rPr lang="en-GB" sz="2400" dirty="0">
                <a:solidFill>
                  <a:schemeClr val="tx1"/>
                </a:solidFill>
              </a:rPr>
            </a:br>
            <a:r>
              <a:rPr lang="en-GB" sz="2400" dirty="0">
                <a:solidFill>
                  <a:schemeClr val="tx1"/>
                </a:solidFill>
              </a:rPr>
              <a:t>-</a:t>
            </a:r>
            <a:r>
              <a:rPr lang="en-GB" sz="2400" dirty="0" err="1">
                <a:solidFill>
                  <a:schemeClr val="tx1"/>
                </a:solidFill>
              </a:rPr>
              <a:t>ed</a:t>
            </a:r>
            <a:r>
              <a:rPr lang="en-GB" sz="2400" dirty="0">
                <a:solidFill>
                  <a:schemeClr val="tx1"/>
                </a:solidFill>
              </a:rPr>
              <a:t> to CVC and CCVC words. </a:t>
            </a:r>
            <a:endParaRPr lang="en-GB" sz="2400" dirty="0">
              <a:solidFill>
                <a:schemeClr val="tx1"/>
              </a:solidFill>
              <a:latin typeface="Twinkl" pitchFamily="50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8020050" y="227397"/>
            <a:ext cx="1123947" cy="504056"/>
            <a:chOff x="8020930" y="1700808"/>
            <a:chExt cx="1159582" cy="504056"/>
          </a:xfrm>
          <a:solidFill>
            <a:srgbClr val="00938F"/>
          </a:solidFill>
        </p:grpSpPr>
        <p:sp>
          <p:nvSpPr>
            <p:cNvPr id="5" name="Oval 4"/>
            <p:cNvSpPr/>
            <p:nvPr/>
          </p:nvSpPr>
          <p:spPr>
            <a:xfrm>
              <a:off x="8020930" y="1700808"/>
              <a:ext cx="519979" cy="5040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Rectangle 3"/>
            <p:cNvSpPr/>
            <p:nvPr/>
          </p:nvSpPr>
          <p:spPr>
            <a:xfrm>
              <a:off x="8280920" y="1700808"/>
              <a:ext cx="899592" cy="5040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rtlCol="0" anchor="ctr"/>
            <a:lstStyle/>
            <a:p>
              <a:r>
                <a:rPr lang="en-GB" altLang="en-US" b="1" dirty="0">
                  <a:solidFill>
                    <a:schemeClr val="bg1"/>
                  </a:solidFill>
                </a:rPr>
                <a:t>Teach</a:t>
              </a: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7C592298-03EB-4415-9CB6-54B80420AB9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2333916"/>
            <a:ext cx="2196782" cy="3937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656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EE2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 bwMode="auto">
          <a:xfrm>
            <a:off x="466928" y="436194"/>
            <a:ext cx="8220075" cy="5957888"/>
          </a:xfrm>
          <a:prstGeom prst="roundRect">
            <a:avLst>
              <a:gd name="adj" fmla="val 2649"/>
            </a:avLst>
          </a:prstGeom>
          <a:blipFill>
            <a:blip r:embed="rId2"/>
            <a:srcRect/>
            <a:stretch>
              <a:fillRect l="-1271" t="-1011" r="-2577" b="-275"/>
            </a:stretch>
          </a:blip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50"/>
          <a:stretch/>
        </p:blipFill>
        <p:spPr>
          <a:xfrm>
            <a:off x="1232014" y="1560761"/>
            <a:ext cx="6431268" cy="4822811"/>
          </a:xfrm>
          <a:prstGeom prst="rect">
            <a:avLst/>
          </a:prstGeom>
        </p:spPr>
      </p:pic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2A898446-60DE-4EC0-BEB1-441783FE5ECF}"/>
              </a:ext>
            </a:extLst>
          </p:cNvPr>
          <p:cNvSpPr/>
          <p:nvPr/>
        </p:nvSpPr>
        <p:spPr>
          <a:xfrm>
            <a:off x="589855" y="4221088"/>
            <a:ext cx="7920880" cy="2016224"/>
          </a:xfrm>
          <a:prstGeom prst="roundRect">
            <a:avLst>
              <a:gd name="adj" fmla="val 5441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sz="2000" dirty="0">
                <a:solidFill>
                  <a:schemeClr val="tx1"/>
                </a:solidFill>
                <a:latin typeface="Twinkl" pitchFamily="50" charset="0"/>
              </a:rPr>
              <a:t>It was Mum and Dad’s anniversary. Kit and Sam had got changed into their pyjamas and set off for the ferry straight after school. “Why do we have to get on a ferry?” asked Kit, feeling puzzled.</a:t>
            </a:r>
          </a:p>
          <a:p>
            <a:r>
              <a:rPr lang="en-GB" sz="2000" dirty="0">
                <a:solidFill>
                  <a:schemeClr val="tx1"/>
                </a:solidFill>
                <a:latin typeface="Twinkl" pitchFamily="50" charset="0"/>
              </a:rPr>
              <a:t>“Well, even though Northern Ireland is part of the United Kingdom, we have to cross the Irish sea to get there so we have to fly or get a ferry!” said Dad. 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55ACF8C3-CBD8-447A-9465-8EBB0AB8E40C}"/>
              </a:ext>
            </a:extLst>
          </p:cNvPr>
          <p:cNvGrpSpPr/>
          <p:nvPr/>
        </p:nvGrpSpPr>
        <p:grpSpPr>
          <a:xfrm>
            <a:off x="8020050" y="227397"/>
            <a:ext cx="1123947" cy="504056"/>
            <a:chOff x="8020930" y="1700808"/>
            <a:chExt cx="1159582" cy="504056"/>
          </a:xfrm>
          <a:solidFill>
            <a:srgbClr val="00938F"/>
          </a:solidFill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8C526D75-D668-4AD6-BECA-5FE8E5DC4FBF}"/>
                </a:ext>
              </a:extLst>
            </p:cNvPr>
            <p:cNvSpPr/>
            <p:nvPr/>
          </p:nvSpPr>
          <p:spPr>
            <a:xfrm>
              <a:off x="8020930" y="1700808"/>
              <a:ext cx="519979" cy="5040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311FAD70-AF3B-4C8C-AD7E-72E7467D6DA1}"/>
                </a:ext>
              </a:extLst>
            </p:cNvPr>
            <p:cNvSpPr/>
            <p:nvPr/>
          </p:nvSpPr>
          <p:spPr>
            <a:xfrm>
              <a:off x="8280920" y="1700808"/>
              <a:ext cx="899592" cy="5040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rtlCol="0" anchor="ctr"/>
            <a:lstStyle/>
            <a:p>
              <a:r>
                <a:rPr lang="en-GB" altLang="en-US" b="1" dirty="0">
                  <a:solidFill>
                    <a:schemeClr val="bg1"/>
                  </a:solidFill>
                </a:rPr>
                <a:t>Teach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126249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653C8F"/>
      </a:accent1>
      <a:accent2>
        <a:srgbClr val="F0821A"/>
      </a:accent2>
      <a:accent3>
        <a:srgbClr val="CB4793"/>
      </a:accent3>
      <a:accent4>
        <a:srgbClr val="009640"/>
      </a:accent4>
      <a:accent5>
        <a:srgbClr val="F9B000"/>
      </a:accent5>
      <a:accent6>
        <a:srgbClr val="00938F"/>
      </a:accent6>
      <a:hlink>
        <a:srgbClr val="00B0F0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Twinkl Phonics PowerPoint Template.pptx" id="{DE623B95-CF47-4D4D-99E6-E7908909B4E9}" vid="{D8F4FE79-54E6-4341-BC11-84D6744E4EB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Twinkl Phonics PowerPoint Template</Template>
  <TotalTime>827</TotalTime>
  <Words>780</Words>
  <Application>Microsoft Macintosh PowerPoint</Application>
  <PresentationFormat>On-screen Show (4:3)</PresentationFormat>
  <Paragraphs>160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Twinkl</vt:lpstr>
      <vt:lpstr>Tuffy-TTF</vt:lpstr>
      <vt:lpstr>Arial</vt:lpstr>
      <vt:lpstr>Twinkl Sb</vt:lpstr>
      <vt:lpstr>Twinkl SemiBold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Traffic Lights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Visiting Northern Island</vt:lpstr>
      <vt:lpstr> Book your trip now!  Visit Northern Ireland </vt:lpstr>
      <vt:lpstr>PowerPoint Presentation</vt:lpstr>
      <vt:lpstr>   Today, we have learnt to add –ing to CVC and CCVC words.   The adventure continues next lesson!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Twinkl Phonics</dc:title>
  <dc:creator>Emily Holden</dc:creator>
  <cp:lastModifiedBy>Katy Gaunt</cp:lastModifiedBy>
  <cp:revision>41</cp:revision>
  <dcterms:created xsi:type="dcterms:W3CDTF">2018-12-10T08:19:33Z</dcterms:created>
  <dcterms:modified xsi:type="dcterms:W3CDTF">2021-05-04T10:46:59Z</dcterms:modified>
</cp:coreProperties>
</file>