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handoutMasterIdLst>
    <p:handoutMasterId r:id="rId28"/>
  </p:handoutMasterIdLst>
  <p:sldIdLst>
    <p:sldId id="258" r:id="rId2"/>
    <p:sldId id="294" r:id="rId3"/>
    <p:sldId id="305" r:id="rId4"/>
    <p:sldId id="371" r:id="rId5"/>
    <p:sldId id="468" r:id="rId6"/>
    <p:sldId id="469" r:id="rId7"/>
    <p:sldId id="470" r:id="rId8"/>
    <p:sldId id="391" r:id="rId9"/>
    <p:sldId id="370" r:id="rId10"/>
    <p:sldId id="443" r:id="rId11"/>
    <p:sldId id="444" r:id="rId12"/>
    <p:sldId id="324" r:id="rId13"/>
    <p:sldId id="471" r:id="rId14"/>
    <p:sldId id="314" r:id="rId15"/>
    <p:sldId id="446" r:id="rId16"/>
    <p:sldId id="472" r:id="rId17"/>
    <p:sldId id="473" r:id="rId18"/>
    <p:sldId id="474" r:id="rId19"/>
    <p:sldId id="421" r:id="rId20"/>
    <p:sldId id="467" r:id="rId21"/>
    <p:sldId id="309" r:id="rId22"/>
    <p:sldId id="439" r:id="rId23"/>
    <p:sldId id="426" r:id="rId24"/>
    <p:sldId id="308" r:id="rId25"/>
    <p:sldId id="267" r:id="rId26"/>
  </p:sldIdLst>
  <p:sldSz cx="9144000" cy="6858000" type="screen4x3"/>
  <p:notesSz cx="6858000" cy="9144000"/>
  <p:embeddedFontLst>
    <p:embeddedFont>
      <p:font typeface="Tuffy-TTF" panose="020B0603060100000000" pitchFamily="34" charset="0"/>
      <p:regular r:id="rId29"/>
      <p:bold r:id="rId30"/>
      <p:italic r:id="rId31"/>
      <p:boldItalic r:id="rId32"/>
    </p:embeddedFont>
    <p:embeddedFont>
      <p:font typeface="Twinkl" pitchFamily="2" charset="77"/>
      <p:regular r:id="rId33"/>
      <p:bold r:id="rId34"/>
    </p:embeddedFont>
    <p:embeddedFont>
      <p:font typeface="Twinkl SemiBold" pitchFamily="2" charset="77"/>
      <p:regular r:id="rId35"/>
      <p:bold r:id="rId36"/>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37B"/>
    <a:srgbClr val="DACA9D"/>
    <a:srgbClr val="009386"/>
    <a:srgbClr val="E4F5FD"/>
    <a:srgbClr val="5A677F"/>
    <a:srgbClr val="BCA48F"/>
    <a:srgbClr val="E1E000"/>
    <a:srgbClr val="DBF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93" autoAdjust="0"/>
    <p:restoredTop sz="96357" autoAdjust="0"/>
  </p:normalViewPr>
  <p:slideViewPr>
    <p:cSldViewPr snapToGrid="0" showGuides="1">
      <p:cViewPr varScale="1">
        <p:scale>
          <a:sx n="92" d="100"/>
          <a:sy n="92" d="100"/>
        </p:scale>
        <p:origin x="176" y="10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52C670-4608-45EF-B8ED-7E457A832A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a16="http://schemas.microsoft.com/office/drawing/2014/main" id="{421E42A7-86B5-43E2-9CA9-EB5A294682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93A7C86A-E1C2-4448-B7E2-8A03858A761F}" type="datetimeFigureOut">
              <a:rPr lang="en-GB"/>
              <a:pPr>
                <a:defRPr/>
              </a:pPr>
              <a:t>13/05/2021</a:t>
            </a:fld>
            <a:endParaRPr lang="en-GB" dirty="0"/>
          </a:p>
        </p:txBody>
      </p:sp>
      <p:sp>
        <p:nvSpPr>
          <p:cNvPr id="4" name="Footer Placeholder 3">
            <a:extLst>
              <a:ext uri="{FF2B5EF4-FFF2-40B4-BE49-F238E27FC236}">
                <a16:creationId xmlns:a16="http://schemas.microsoft.com/office/drawing/2014/main" id="{B1476546-AC25-484A-B964-C6C0FBFD13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56AD0E-84F6-4054-A5F8-A22C81C3C5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a16="http://schemas.microsoft.com/office/drawing/2014/main" id="{69902453-80DF-4D10-837A-4D31087F84B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3C36A46E-3FD5-4FEB-9E6C-958B2D6B815E}" type="datetimeFigureOut">
              <a:rPr lang="en-GB"/>
              <a:pPr>
                <a:defRPr/>
              </a:pPr>
              <a:t>13/05/2021</a:t>
            </a:fld>
            <a:endParaRPr lang="en-GB" dirty="0"/>
          </a:p>
        </p:txBody>
      </p:sp>
      <p:sp>
        <p:nvSpPr>
          <p:cNvPr id="4" name="Slide Image Placeholder 3">
            <a:extLst>
              <a:ext uri="{FF2B5EF4-FFF2-40B4-BE49-F238E27FC236}">
                <a16:creationId xmlns:a16="http://schemas.microsoft.com/office/drawing/2014/main" id="{5BF264E3-8450-4DF4-89F8-EE62D347760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F7B0147E-8725-48D1-AD68-37F8A24CA420}"/>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E8D1EC83-CEDC-4D02-8B53-A8E47D70D99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F9044B2C-6524-48F4-B72E-FC21AB18DF9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5172FEA2-6D1C-4383-A926-D70CC5E8F74B}"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5A41C0D-9EE0-4C22-8529-F44C7CBCEFEA}"/>
              </a:ext>
            </a:extLst>
          </p:cNvPr>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4071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A2AEAFA7-5F28-4B50-BD61-20B5F3FCDC95}"/>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314963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9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21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61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3" r:id="rId4"/>
    <p:sldLayoutId id="2147483758" r:id="rId5"/>
    <p:sldLayoutId id="2147483754"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42.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D37B"/>
        </a:solidFill>
        <a:effectLst/>
      </p:bgPr>
    </p:bg>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8375C75A-9B82-0840-BBDF-BADED89E9728}"/>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20" name="Group 19">
            <a:extLst>
              <a:ext uri="{FF2B5EF4-FFF2-40B4-BE49-F238E27FC236}">
                <a16:creationId xmlns:a16="http://schemas.microsoft.com/office/drawing/2014/main" id="{974680DD-51BC-DD4B-BF19-66B489D304A3}"/>
              </a:ext>
            </a:extLst>
          </p:cNvPr>
          <p:cNvGrpSpPr/>
          <p:nvPr/>
        </p:nvGrpSpPr>
        <p:grpSpPr>
          <a:xfrm>
            <a:off x="467544" y="1561102"/>
            <a:ext cx="7244196" cy="4516394"/>
            <a:chOff x="539551" y="1196752"/>
            <a:chExt cx="7969449" cy="4968553"/>
          </a:xfrm>
        </p:grpSpPr>
        <p:pic>
          <p:nvPicPr>
            <p:cNvPr id="23" name="Picture 12">
              <a:extLst>
                <a:ext uri="{FF2B5EF4-FFF2-40B4-BE49-F238E27FC236}">
                  <a16:creationId xmlns:a16="http://schemas.microsoft.com/office/drawing/2014/main" id="{FBE558F2-C785-004C-A01F-CFEE12448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37" y="2096481"/>
              <a:ext cx="5338763" cy="342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a:extLst>
                <a:ext uri="{FF2B5EF4-FFF2-40B4-BE49-F238E27FC236}">
                  <a16:creationId xmlns:a16="http://schemas.microsoft.com/office/drawing/2014/main" id="{524A0C50-CC8E-8140-AA8F-45A73059B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2" y="1196752"/>
              <a:ext cx="2217738"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a:extLst>
                <a:ext uri="{FF2B5EF4-FFF2-40B4-BE49-F238E27FC236}">
                  <a16:creationId xmlns:a16="http://schemas.microsoft.com/office/drawing/2014/main" id="{26C25076-7028-8D49-BC72-079FFB5EA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1" y="2310795"/>
              <a:ext cx="4024313"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D5A3FB64-C001-EF42-8909-9143947AC4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1" y="2252118"/>
              <a:ext cx="912813"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8">
              <a:extLst>
                <a:ext uri="{FF2B5EF4-FFF2-40B4-BE49-F238E27FC236}">
                  <a16:creationId xmlns:a16="http://schemas.microsoft.com/office/drawing/2014/main" id="{555E34B6-5072-364F-A8B6-01292B835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8438" y="3025229"/>
              <a:ext cx="12160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7" name="Rectangle: Rounded Corners 6">
            <a:extLst>
              <a:ext uri="{FF2B5EF4-FFF2-40B4-BE49-F238E27FC236}">
                <a16:creationId xmlns:a16="http://schemas.microsoft.com/office/drawing/2014/main" id="{7E405A8F-5F55-4B27-BAFC-69257B72E5EF}"/>
              </a:ext>
            </a:extLst>
          </p:cNvPr>
          <p:cNvSpPr/>
          <p:nvPr/>
        </p:nvSpPr>
        <p:spPr>
          <a:xfrm>
            <a:off x="684213" y="3860800"/>
            <a:ext cx="7775575" cy="2316163"/>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“We’re here!” called Dad.</a:t>
            </a:r>
          </a:p>
          <a:p>
            <a:pPr>
              <a:defRPr/>
            </a:pPr>
            <a:r>
              <a:rPr lang="en-GB" sz="2000" dirty="0">
                <a:solidFill>
                  <a:schemeClr val="tx1"/>
                </a:solidFill>
              </a:rPr>
              <a:t>“The Giant’s Causeway!” said Mum. “It’s so exciting to be back here again.”</a:t>
            </a:r>
          </a:p>
          <a:p>
            <a:pPr>
              <a:defRPr/>
            </a:pPr>
            <a:r>
              <a:rPr lang="en-GB" sz="2000" dirty="0">
                <a:solidFill>
                  <a:schemeClr val="tx1"/>
                </a:solidFill>
              </a:rPr>
              <a:t>Dad stopped the car and everybody got out and stretched their legs. </a:t>
            </a:r>
          </a:p>
          <a:p>
            <a:pPr>
              <a:defRPr/>
            </a:pPr>
            <a:r>
              <a:rPr lang="en-GB" sz="2000" dirty="0">
                <a:solidFill>
                  <a:schemeClr val="tx1"/>
                </a:solidFill>
              </a:rPr>
              <a:t>“Let’s explore,” said Dad. They jogged after Ben who led the way as he ran towards the entrance.</a:t>
            </a:r>
          </a:p>
        </p:txBody>
      </p:sp>
      <p:grpSp>
        <p:nvGrpSpPr>
          <p:cNvPr id="21" name="Question Button"/>
          <p:cNvGrpSpPr>
            <a:grpSpLocks/>
          </p:cNvGrpSpPr>
          <p:nvPr/>
        </p:nvGrpSpPr>
        <p:grpSpPr bwMode="auto">
          <a:xfrm>
            <a:off x="349250" y="100013"/>
            <a:ext cx="992188" cy="1000125"/>
            <a:chOff x="6804248" y="5183475"/>
            <a:chExt cx="992572" cy="999757"/>
          </a:xfrm>
        </p:grpSpPr>
        <p:pic>
          <p:nvPicPr>
            <p:cNvPr id="22" name="Picture 21">
              <a:extLst>
                <a:ext uri="{FF2B5EF4-FFF2-40B4-BE49-F238E27FC236}">
                  <a16:creationId xmlns:a16="http://schemas.microsoft.com/office/drawing/2014/main" id="{CCA295F2-DF2C-4927-A810-8D5D5C725A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55" t="-1312" r="-2155" b="67812"/>
            <a:stretch/>
          </p:blipFill>
          <p:spPr>
            <a:xfrm>
              <a:off x="6804248" y="5517232"/>
              <a:ext cx="666000" cy="666000"/>
            </a:xfrm>
            <a:prstGeom prst="ellipse">
              <a:avLst/>
            </a:prstGeom>
            <a:solidFill>
              <a:schemeClr val="bg1"/>
            </a:solidFill>
            <a:ln w="57150">
              <a:solidFill>
                <a:srgbClr val="00938F"/>
              </a:solidFill>
            </a:ln>
          </p:spPr>
        </p:pic>
        <p:sp>
          <p:nvSpPr>
            <p:cNvPr id="16398" name="TextBox 14"/>
            <p:cNvSpPr txBox="1">
              <a:spLocks noChangeArrowheads="1"/>
            </p:cNvSpPr>
            <p:nvPr/>
          </p:nvSpPr>
          <p:spPr bwMode="auto">
            <a:xfrm rot="-574081">
              <a:off x="7277276" y="5183475"/>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2800" b="1">
                  <a:solidFill>
                    <a:srgbClr val="00938F"/>
                  </a:solidFill>
                </a:rPr>
                <a:t>?</a:t>
              </a:r>
            </a:p>
          </p:txBody>
        </p:sp>
        <p:sp>
          <p:nvSpPr>
            <p:cNvPr id="16399" name="TextBox 15"/>
            <p:cNvSpPr txBox="1">
              <a:spLocks noChangeArrowheads="1"/>
            </p:cNvSpPr>
            <p:nvPr/>
          </p:nvSpPr>
          <p:spPr bwMode="auto">
            <a:xfrm rot="815995">
              <a:off x="7436780" y="5327491"/>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2800" b="1">
                  <a:solidFill>
                    <a:srgbClr val="00938F"/>
                  </a:solidFill>
                </a:rPr>
                <a:t>?</a:t>
              </a:r>
            </a:p>
          </p:txBody>
        </p:sp>
      </p:grpSp>
      <p:sp>
        <p:nvSpPr>
          <p:cNvPr id="26" name="Kit's teaching bubble">
            <a:extLst>
              <a:ext uri="{FF2B5EF4-FFF2-40B4-BE49-F238E27FC236}">
                <a16:creationId xmlns:a16="http://schemas.microsoft.com/office/drawing/2014/main" id="{93E84A23-DCAC-481E-AA08-CC555355A4EB}"/>
              </a:ext>
            </a:extLst>
          </p:cNvPr>
          <p:cNvSpPr/>
          <p:nvPr/>
        </p:nvSpPr>
        <p:spPr>
          <a:xfrm>
            <a:off x="1722438" y="649288"/>
            <a:ext cx="3786187" cy="665162"/>
          </a:xfrm>
          <a:prstGeom prst="wedgeRoundRectCallout">
            <a:avLst>
              <a:gd name="adj1" fmla="val -73488"/>
              <a:gd name="adj2" fmla="val -15301"/>
              <a:gd name="adj3" fmla="val 16667"/>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sym typeface="Wingdings" panose="05000000000000000000" pitchFamily="2" charset="2"/>
              </a:rPr>
              <a:t>Why was Mum excited to be back at the Giant’s Causeway?</a:t>
            </a:r>
          </a:p>
        </p:txBody>
      </p:sp>
      <p:sp>
        <p:nvSpPr>
          <p:cNvPr id="27" name="Close bubble">
            <a:extLst>
              <a:ext uri="{FF2B5EF4-FFF2-40B4-BE49-F238E27FC236}">
                <a16:creationId xmlns:a16="http://schemas.microsoft.com/office/drawing/2014/main" id="{C6B85F46-B48B-4925-93B9-1144542C22C9}"/>
              </a:ext>
            </a:extLst>
          </p:cNvPr>
          <p:cNvSpPr/>
          <p:nvPr/>
        </p:nvSpPr>
        <p:spPr>
          <a:xfrm>
            <a:off x="5365750" y="574675"/>
            <a:ext cx="284163" cy="2841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nextCondLst>
                <p:cond evt="onClick" delay="0">
                  <p:tgtEl>
                    <p:spTgt spid="21"/>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6" grpId="0" animBg="1"/>
      <p:bldP spid="26" grpId="1" animBg="1"/>
      <p:bldP spid="27" grpId="0" animBg="1"/>
      <p:bldP spid="2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CA48F"/>
        </a:solidFill>
        <a:effectLst/>
      </p:bgPr>
    </p:bg>
    <p:spTree>
      <p:nvGrpSpPr>
        <p:cNvPr id="1" name=""/>
        <p:cNvGrpSpPr/>
        <p:nvPr/>
      </p:nvGrpSpPr>
      <p:grpSpPr>
        <a:xfrm>
          <a:off x="0" y="0"/>
          <a:ext cx="0" cy="0"/>
          <a:chOff x="0" y="0"/>
          <a:chExt cx="0" cy="0"/>
        </a:xfrm>
      </p:grpSpPr>
      <p:sp>
        <p:nvSpPr>
          <p:cNvPr id="11" name="Rounded Rectangle 2">
            <a:extLst>
              <a:ext uri="{FF2B5EF4-FFF2-40B4-BE49-F238E27FC236}">
                <a16:creationId xmlns:a16="http://schemas.microsoft.com/office/drawing/2014/main" id="{A2AEAFA7-5F28-4B50-BD61-20B5F3FCDC95}"/>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74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2247900"/>
            <a:ext cx="1152525"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150" y="2243138"/>
            <a:ext cx="9271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838" y="1524000"/>
            <a:ext cx="725487"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6863" y="1457325"/>
            <a:ext cx="126206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3860800"/>
            <a:ext cx="7775575" cy="2316163"/>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“This is new!” said Mum. “This centre wasn’t here when we came a long time ago! Shall we pop in?”</a:t>
            </a:r>
          </a:p>
          <a:p>
            <a:pPr>
              <a:defRPr/>
            </a:pPr>
            <a:r>
              <a:rPr lang="en-GB" sz="2000" dirty="0">
                <a:solidFill>
                  <a:schemeClr val="tx1"/>
                </a:solidFill>
              </a:rPr>
              <a:t>Dad tied Ben up outside and patted his head. “Won’t be long, boy,” Dad said.</a:t>
            </a:r>
          </a:p>
          <a:p>
            <a:pPr>
              <a:defRPr/>
            </a:pPr>
            <a:r>
              <a:rPr lang="en-GB" sz="2000" dirty="0">
                <a:solidFill>
                  <a:schemeClr val="tx1"/>
                </a:solidFill>
              </a:rPr>
              <a:t>Inside, Kit was already exploring. </a:t>
            </a:r>
          </a:p>
          <a:p>
            <a:pPr>
              <a:defRPr/>
            </a:pPr>
            <a:r>
              <a:rPr lang="en-GB" sz="2000" dirty="0">
                <a:solidFill>
                  <a:schemeClr val="tx1"/>
                </a:solidFill>
              </a:rPr>
              <a:t>“Look over here!” he shouted. “The legend of the Giant’s Causeway,” he read aloud.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D3E87E0-DF27-4CE7-B6F6-4AF95D55F233}"/>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4E4C234C-E992-4EF4-9E54-8FC3C0531438}"/>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9FEEF2FF-12A2-4143-96FE-66ED367F5785}"/>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3" name="Rectangle: Rounded Corners 12">
            <a:extLst>
              <a:ext uri="{FF2B5EF4-FFF2-40B4-BE49-F238E27FC236}">
                <a16:creationId xmlns:a16="http://schemas.microsoft.com/office/drawing/2014/main" id="{C5027CC5-0288-42C1-91B3-ECC0BA79C82A}"/>
              </a:ext>
            </a:extLst>
          </p:cNvPr>
          <p:cNvSpPr/>
          <p:nvPr/>
        </p:nvSpPr>
        <p:spPr>
          <a:xfrm>
            <a:off x="809625" y="836613"/>
            <a:ext cx="7515225" cy="8636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Kit and Sam are reading the visitor information. Can you spot any      </a:t>
            </a:r>
            <a:r>
              <a:rPr lang="en-GB" b="1" dirty="0">
                <a:solidFill>
                  <a:schemeClr val="tx1"/>
                </a:solidFill>
              </a:rPr>
              <a:t>–</a:t>
            </a:r>
            <a:r>
              <a:rPr lang="en-GB" b="1" dirty="0" err="1">
                <a:solidFill>
                  <a:schemeClr val="tx1"/>
                </a:solidFill>
              </a:rPr>
              <a:t>ing</a:t>
            </a:r>
            <a:r>
              <a:rPr lang="en-GB" b="1" dirty="0">
                <a:solidFill>
                  <a:schemeClr val="tx1"/>
                </a:solidFill>
              </a:rPr>
              <a:t> </a:t>
            </a:r>
            <a:r>
              <a:rPr lang="en-GB" dirty="0">
                <a:solidFill>
                  <a:schemeClr val="tx1"/>
                </a:solidFill>
              </a:rPr>
              <a:t>or </a:t>
            </a:r>
            <a:r>
              <a:rPr lang="en-GB" b="1" dirty="0">
                <a:solidFill>
                  <a:schemeClr val="tx1"/>
                </a:solidFill>
              </a:rPr>
              <a:t>–</a:t>
            </a:r>
            <a:r>
              <a:rPr lang="en-GB" b="1" dirty="0" err="1">
                <a:solidFill>
                  <a:schemeClr val="tx1"/>
                </a:solidFill>
              </a:rPr>
              <a:t>ed</a:t>
            </a:r>
            <a:r>
              <a:rPr lang="en-GB" b="1" dirty="0">
                <a:solidFill>
                  <a:schemeClr val="tx1"/>
                </a:solidFill>
              </a:rPr>
              <a:t> </a:t>
            </a:r>
            <a:r>
              <a:rPr lang="en-GB" dirty="0">
                <a:solidFill>
                  <a:schemeClr val="tx1"/>
                </a:solidFill>
              </a:rPr>
              <a:t>words that have a double consonant?</a:t>
            </a:r>
          </a:p>
        </p:txBody>
      </p:sp>
      <p:sp>
        <p:nvSpPr>
          <p:cNvPr id="9" name="Rectangle: Rounded Corners 8">
            <a:extLst>
              <a:ext uri="{FF2B5EF4-FFF2-40B4-BE49-F238E27FC236}">
                <a16:creationId xmlns:a16="http://schemas.microsoft.com/office/drawing/2014/main" id="{3AE177FF-DBA2-47D8-A014-088FDCAC4F31}"/>
              </a:ext>
            </a:extLst>
          </p:cNvPr>
          <p:cNvSpPr/>
          <p:nvPr/>
        </p:nvSpPr>
        <p:spPr>
          <a:xfrm>
            <a:off x="4422775" y="4292600"/>
            <a:ext cx="288925" cy="2016125"/>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200" y="1989138"/>
            <a:ext cx="340360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AE177FF-DBA2-47D8-A014-088FDCAC4F31}"/>
              </a:ext>
            </a:extLst>
          </p:cNvPr>
          <p:cNvSpPr/>
          <p:nvPr/>
        </p:nvSpPr>
        <p:spPr>
          <a:xfrm>
            <a:off x="4243388" y="5686425"/>
            <a:ext cx="636587" cy="1404938"/>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94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588963"/>
            <a:ext cx="752475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2D3E87E0-DF27-4CE7-B6F6-4AF95D55F233}"/>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4E4C234C-E992-4EF4-9E54-8FC3C0531438}"/>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9FEEF2FF-12A2-4143-96FE-66ED367F5785}"/>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3" name="TextBox 2"/>
          <p:cNvSpPr txBox="1">
            <a:spLocks noChangeArrowheads="1"/>
          </p:cNvSpPr>
          <p:nvPr/>
        </p:nvSpPr>
        <p:spPr bwMode="auto">
          <a:xfrm>
            <a:off x="1114425" y="890588"/>
            <a:ext cx="6877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spcAft>
                <a:spcPts val="1800"/>
              </a:spcAft>
            </a:pPr>
            <a:r>
              <a:rPr lang="en-GB" altLang="en-US" sz="3200" b="1" dirty="0">
                <a:solidFill>
                  <a:schemeClr val="bg1"/>
                </a:solidFill>
              </a:rPr>
              <a:t>The Legend of the Giant</a:t>
            </a:r>
          </a:p>
          <a:p>
            <a:pPr>
              <a:spcAft>
                <a:spcPts val="1800"/>
              </a:spcAft>
            </a:pPr>
            <a:r>
              <a:rPr lang="en-GB" altLang="en-US" sz="2400" dirty="0">
                <a:solidFill>
                  <a:schemeClr val="bg1"/>
                </a:solidFill>
              </a:rPr>
              <a:t>Experts believe that thousands of years ago, a volcano under the earth bubbled and erupted, leaving pieces of the ground rubbing together to make beautiful stones.</a:t>
            </a:r>
          </a:p>
          <a:p>
            <a:pPr>
              <a:spcAft>
                <a:spcPts val="1800"/>
              </a:spcAft>
            </a:pPr>
            <a:r>
              <a:rPr lang="en-GB" altLang="en-US" sz="2400" dirty="0">
                <a:solidFill>
                  <a:schemeClr val="bg1"/>
                </a:solidFill>
              </a:rPr>
              <a:t>Locals tell a legend of how it was made. They say that a giant lived in Northern Ireland and made the amazing shaped stones by grabbing and dragging parts of the land so he could step across them and scare the Scottish giant!</a:t>
            </a:r>
          </a:p>
          <a:p>
            <a:pPr>
              <a:spcAft>
                <a:spcPts val="1800"/>
              </a:spcAft>
            </a:pPr>
            <a:r>
              <a:rPr lang="en-GB" altLang="en-US" sz="2400" dirty="0">
                <a:solidFill>
                  <a:schemeClr val="bg1"/>
                </a:solidFill>
              </a:rPr>
              <a:t>What do you believe?</a:t>
            </a:r>
          </a:p>
        </p:txBody>
      </p:sp>
      <p:sp>
        <p:nvSpPr>
          <p:cNvPr id="10" name="TextBox 9"/>
          <p:cNvSpPr txBox="1">
            <a:spLocks noChangeArrowheads="1"/>
          </p:cNvSpPr>
          <p:nvPr/>
        </p:nvSpPr>
        <p:spPr bwMode="auto">
          <a:xfrm>
            <a:off x="1114425" y="890588"/>
            <a:ext cx="6877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spcAft>
                <a:spcPts val="1800"/>
              </a:spcAft>
            </a:pPr>
            <a:endParaRPr lang="en-GB" altLang="en-US" sz="3200" b="1" dirty="0">
              <a:solidFill>
                <a:schemeClr val="bg1"/>
              </a:solidFill>
            </a:endParaRPr>
          </a:p>
          <a:p>
            <a:pPr>
              <a:spcAft>
                <a:spcPts val="1800"/>
              </a:spcAft>
            </a:pPr>
            <a:r>
              <a:rPr lang="en-GB" altLang="en-US" sz="2400" dirty="0">
                <a:solidFill>
                  <a:schemeClr val="bg1"/>
                </a:solidFill>
              </a:rPr>
              <a:t>Experts believe that thousands of years ago, a volcano under the earth </a:t>
            </a:r>
            <a:r>
              <a:rPr lang="en-GB" altLang="en-US" sz="2400" dirty="0">
                <a:solidFill>
                  <a:srgbClr val="E1E000"/>
                </a:solidFill>
              </a:rPr>
              <a:t>bubbled</a:t>
            </a:r>
            <a:r>
              <a:rPr lang="en-GB" altLang="en-US" sz="2400" dirty="0">
                <a:solidFill>
                  <a:schemeClr val="bg1"/>
                </a:solidFill>
              </a:rPr>
              <a:t> and erupted, leaving pieces of the ground </a:t>
            </a:r>
            <a:r>
              <a:rPr lang="en-GB" altLang="en-US" sz="2400" dirty="0">
                <a:solidFill>
                  <a:srgbClr val="E1E000"/>
                </a:solidFill>
              </a:rPr>
              <a:t>rubbing</a:t>
            </a:r>
            <a:r>
              <a:rPr lang="en-GB" altLang="en-US" sz="2400" dirty="0">
                <a:solidFill>
                  <a:schemeClr val="bg1"/>
                </a:solidFill>
              </a:rPr>
              <a:t> together to make beautiful stones.</a:t>
            </a:r>
          </a:p>
          <a:p>
            <a:pPr>
              <a:spcAft>
                <a:spcPts val="1800"/>
              </a:spcAft>
            </a:pPr>
            <a:r>
              <a:rPr lang="en-GB" altLang="en-US" sz="2400" dirty="0">
                <a:solidFill>
                  <a:schemeClr val="bg1"/>
                </a:solidFill>
              </a:rPr>
              <a:t>Locals tell a legend of how it was made. They say that a giant lived in Northern Ireland and made the amazing shaped stones by </a:t>
            </a:r>
            <a:r>
              <a:rPr lang="en-GB" altLang="en-US" sz="2400" dirty="0">
                <a:solidFill>
                  <a:srgbClr val="E1E000"/>
                </a:solidFill>
              </a:rPr>
              <a:t>grabbing</a:t>
            </a:r>
            <a:r>
              <a:rPr lang="en-GB" altLang="en-US" sz="2400" dirty="0">
                <a:solidFill>
                  <a:schemeClr val="bg1"/>
                </a:solidFill>
              </a:rPr>
              <a:t> and </a:t>
            </a:r>
            <a:r>
              <a:rPr lang="en-GB" altLang="en-US" sz="2400" dirty="0">
                <a:solidFill>
                  <a:srgbClr val="E1E000"/>
                </a:solidFill>
              </a:rPr>
              <a:t>dragging</a:t>
            </a:r>
            <a:r>
              <a:rPr lang="en-GB" altLang="en-US" sz="2400" dirty="0">
                <a:solidFill>
                  <a:schemeClr val="bg1"/>
                </a:solidFill>
              </a:rPr>
              <a:t> parts of the land so he could step across them and scare the Scottish giant!</a:t>
            </a:r>
          </a:p>
          <a:p>
            <a:pPr>
              <a:spcAft>
                <a:spcPts val="1800"/>
              </a:spcAft>
            </a:pPr>
            <a:r>
              <a:rPr lang="en-GB" altLang="en-US" sz="2400" dirty="0">
                <a:solidFill>
                  <a:schemeClr val="bg1"/>
                </a:solidFill>
              </a:rPr>
              <a:t>What do you believe?</a:t>
            </a:r>
          </a:p>
        </p:txBody>
      </p:sp>
      <p:sp>
        <p:nvSpPr>
          <p:cNvPr id="7" name="Rectangle: Rounded Corners 6">
            <a:extLst>
              <a:ext uri="{FF2B5EF4-FFF2-40B4-BE49-F238E27FC236}">
                <a16:creationId xmlns:a16="http://schemas.microsoft.com/office/drawing/2014/main" id="{44313FA9-2D95-4663-997C-BDEFA812CC2F}"/>
              </a:ext>
            </a:extLst>
          </p:cNvPr>
          <p:cNvSpPr/>
          <p:nvPr/>
        </p:nvSpPr>
        <p:spPr>
          <a:xfrm>
            <a:off x="7677150" y="5867400"/>
            <a:ext cx="942975" cy="485775"/>
          </a:xfrm>
          <a:prstGeom prst="roundRect">
            <a:avLst/>
          </a:prstGeom>
          <a:solidFill>
            <a:srgbClr val="0093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Check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nextCondLst>
                <p:cond evt="onClick" delay="0">
                  <p:tgtEl>
                    <p:spTgt spid="7"/>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pPr eaLnBrk="1" hangingPunct="1"/>
            <a:r>
              <a:rPr lang="en-GB" altLang="en-US" b="0"/>
              <a:t>Suffix Stones</a:t>
            </a:r>
          </a:p>
        </p:txBody>
      </p:sp>
      <p:sp>
        <p:nvSpPr>
          <p:cNvPr id="14" name="Rectangle: Rounded Corners 13">
            <a:extLst>
              <a:ext uri="{FF2B5EF4-FFF2-40B4-BE49-F238E27FC236}">
                <a16:creationId xmlns:a16="http://schemas.microsoft.com/office/drawing/2014/main" id="{D227CCA6-EBFD-432C-8673-797EEB75944C}"/>
              </a:ext>
            </a:extLst>
          </p:cNvPr>
          <p:cNvSpPr/>
          <p:nvPr/>
        </p:nvSpPr>
        <p:spPr>
          <a:xfrm>
            <a:off x="809625" y="1473200"/>
            <a:ext cx="7515225" cy="9652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Each of the following sentences have an </a:t>
            </a:r>
            <a:r>
              <a:rPr lang="en-GB" b="1" dirty="0">
                <a:solidFill>
                  <a:schemeClr val="tx1"/>
                </a:solidFill>
              </a:rPr>
              <a:t>–</a:t>
            </a:r>
            <a:r>
              <a:rPr lang="en-GB" b="1" dirty="0" err="1">
                <a:solidFill>
                  <a:schemeClr val="tx1"/>
                </a:solidFill>
              </a:rPr>
              <a:t>ing</a:t>
            </a:r>
            <a:r>
              <a:rPr lang="en-GB" b="1" dirty="0">
                <a:solidFill>
                  <a:schemeClr val="tx1"/>
                </a:solidFill>
              </a:rPr>
              <a:t> </a:t>
            </a:r>
            <a:r>
              <a:rPr lang="en-GB" dirty="0">
                <a:solidFill>
                  <a:schemeClr val="tx1"/>
                </a:solidFill>
              </a:rPr>
              <a:t>or </a:t>
            </a:r>
            <a:r>
              <a:rPr lang="en-GB" b="1" dirty="0">
                <a:solidFill>
                  <a:schemeClr val="tx1"/>
                </a:solidFill>
              </a:rPr>
              <a:t>–</a:t>
            </a:r>
            <a:r>
              <a:rPr lang="en-GB" b="1" dirty="0" err="1">
                <a:solidFill>
                  <a:schemeClr val="tx1"/>
                </a:solidFill>
              </a:rPr>
              <a:t>ed</a:t>
            </a:r>
            <a:r>
              <a:rPr lang="en-GB" b="1" dirty="0">
                <a:solidFill>
                  <a:schemeClr val="tx1"/>
                </a:solidFill>
              </a:rPr>
              <a:t> </a:t>
            </a:r>
            <a:r>
              <a:rPr lang="en-GB" dirty="0">
                <a:solidFill>
                  <a:schemeClr val="tx1"/>
                </a:solidFill>
              </a:rPr>
              <a:t>word missing. Help Kit and Sam choose the correct stone to fit into the sentence. </a:t>
            </a:r>
          </a:p>
        </p:txBody>
      </p:sp>
      <p:pic>
        <p:nvPicPr>
          <p:cNvPr id="204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357563"/>
            <a:ext cx="24145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3357563"/>
            <a:ext cx="24511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450" y="3357563"/>
            <a:ext cx="225583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926C5972-DD5A-4AF2-980D-DD6E12D6D445}"/>
              </a:ext>
            </a:extLst>
          </p:cNvPr>
          <p:cNvGrpSpPr/>
          <p:nvPr/>
        </p:nvGrpSpPr>
        <p:grpSpPr>
          <a:xfrm>
            <a:off x="7740352" y="227397"/>
            <a:ext cx="1403644" cy="504056"/>
            <a:chOff x="7732365" y="1700808"/>
            <a:chExt cx="1448147" cy="504056"/>
          </a:xfrm>
          <a:solidFill>
            <a:srgbClr val="009386"/>
          </a:solidFill>
        </p:grpSpPr>
        <p:sp>
          <p:nvSpPr>
            <p:cNvPr id="22" name="Oval 21">
              <a:extLst>
                <a:ext uri="{FF2B5EF4-FFF2-40B4-BE49-F238E27FC236}">
                  <a16:creationId xmlns:a16="http://schemas.microsoft.com/office/drawing/2014/main" id="{6BD50C09-93C8-42DE-8B8C-9B787DB67E94}"/>
                </a:ext>
              </a:extLst>
            </p:cNvPr>
            <p:cNvSpPr/>
            <p:nvPr/>
          </p:nvSpPr>
          <p:spPr>
            <a:xfrm>
              <a:off x="7732365" y="1700808"/>
              <a:ext cx="519978"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22">
              <a:extLst>
                <a:ext uri="{FF2B5EF4-FFF2-40B4-BE49-F238E27FC236}">
                  <a16:creationId xmlns:a16="http://schemas.microsoft.com/office/drawing/2014/main" id="{C70B8B43-6BCD-40DB-A42D-2E33EDA9A284}"/>
                </a:ext>
              </a:extLst>
            </p:cNvPr>
            <p:cNvSpPr/>
            <p:nvPr/>
          </p:nvSpPr>
          <p:spPr>
            <a:xfrm>
              <a:off x="8029470" y="1700808"/>
              <a:ext cx="115104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6EC86C3-1452-4422-9DB8-B1EEBE53ECA1}"/>
              </a:ext>
            </a:extLst>
          </p:cNvPr>
          <p:cNvSpPr/>
          <p:nvPr/>
        </p:nvSpPr>
        <p:spPr>
          <a:xfrm>
            <a:off x="809625" y="1196975"/>
            <a:ext cx="7515225" cy="9652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chemeClr val="tx1"/>
                </a:solidFill>
              </a:rPr>
              <a:t>The girl </a:t>
            </a:r>
            <a:r>
              <a:rPr lang="en-GB" sz="3200" dirty="0">
                <a:solidFill>
                  <a:schemeClr val="bg1"/>
                </a:solidFill>
              </a:rPr>
              <a:t>begged</a:t>
            </a:r>
            <a:r>
              <a:rPr lang="en-GB" sz="3200" dirty="0">
                <a:solidFill>
                  <a:schemeClr val="tx1"/>
                </a:solidFill>
              </a:rPr>
              <a:t> her mum for a puppy.</a:t>
            </a:r>
          </a:p>
        </p:txBody>
      </p:sp>
      <p:sp>
        <p:nvSpPr>
          <p:cNvPr id="2" name="TextBox 1"/>
          <p:cNvSpPr txBox="1">
            <a:spLocks noChangeArrowheads="1"/>
          </p:cNvSpPr>
          <p:nvPr/>
        </p:nvSpPr>
        <p:spPr bwMode="auto">
          <a:xfrm>
            <a:off x="2555875" y="1387475"/>
            <a:ext cx="143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a:t>begged</a:t>
            </a:r>
          </a:p>
        </p:txBody>
      </p:sp>
      <p:grpSp>
        <p:nvGrpSpPr>
          <p:cNvPr id="17" name="Group 16"/>
          <p:cNvGrpSpPr>
            <a:grpSpLocks/>
          </p:cNvGrpSpPr>
          <p:nvPr/>
        </p:nvGrpSpPr>
        <p:grpSpPr bwMode="auto">
          <a:xfrm>
            <a:off x="1284288" y="3141663"/>
            <a:ext cx="2740025" cy="2317750"/>
            <a:chOff x="1185668" y="3429000"/>
            <a:chExt cx="2740215" cy="2317824"/>
          </a:xfrm>
        </p:grpSpPr>
        <p:pic>
          <p:nvPicPr>
            <p:cNvPr id="215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668" y="3429000"/>
              <a:ext cx="2740215" cy="23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83A1280-6058-4E04-8736-B3D69F7901A7}"/>
                </a:ext>
              </a:extLst>
            </p:cNvPr>
            <p:cNvSpPr txBox="1"/>
            <p:nvPr/>
          </p:nvSpPr>
          <p:spPr>
            <a:xfrm>
              <a:off x="1357895" y="4293096"/>
              <a:ext cx="2304259" cy="830997"/>
            </a:xfrm>
            <a:prstGeom prst="rect">
              <a:avLst/>
            </a:prstGeom>
            <a:noFill/>
          </p:spPr>
          <p:txBody>
            <a:bodyPr>
              <a:spAutoFit/>
            </a:bodyPr>
            <a:lstStyle/>
            <a:p>
              <a:pPr algn="ctr">
                <a:defRPr/>
              </a:pPr>
              <a:r>
                <a:rPr lang="en-GB" sz="4800" b="1" dirty="0">
                  <a:ln w="19050">
                    <a:solidFill>
                      <a:schemeClr val="tx1"/>
                    </a:solidFill>
                  </a:ln>
                  <a:solidFill>
                    <a:schemeClr val="bg1"/>
                  </a:solidFill>
                </a:rPr>
                <a:t>begged</a:t>
              </a:r>
            </a:p>
          </p:txBody>
        </p:sp>
      </p:grpSp>
      <p:grpSp>
        <p:nvGrpSpPr>
          <p:cNvPr id="18" name="Group 17"/>
          <p:cNvGrpSpPr>
            <a:grpSpLocks/>
          </p:cNvGrpSpPr>
          <p:nvPr/>
        </p:nvGrpSpPr>
        <p:grpSpPr bwMode="auto">
          <a:xfrm>
            <a:off x="5102225" y="3141663"/>
            <a:ext cx="2782888" cy="2317750"/>
            <a:chOff x="5004048" y="3429000"/>
            <a:chExt cx="2782057" cy="2317824"/>
          </a:xfrm>
        </p:grpSpPr>
        <p:pic>
          <p:nvPicPr>
            <p:cNvPr id="215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29000"/>
              <a:ext cx="2782057" cy="23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D651FDA-6D4F-4880-B576-75324586D1F2}"/>
                </a:ext>
              </a:extLst>
            </p:cNvPr>
            <p:cNvSpPr txBox="1"/>
            <p:nvPr/>
          </p:nvSpPr>
          <p:spPr>
            <a:xfrm>
              <a:off x="5123496" y="4296122"/>
              <a:ext cx="2543159" cy="830997"/>
            </a:xfrm>
            <a:prstGeom prst="rect">
              <a:avLst/>
            </a:prstGeom>
            <a:noFill/>
          </p:spPr>
          <p:txBody>
            <a:bodyPr>
              <a:spAutoFit/>
            </a:bodyPr>
            <a:lstStyle/>
            <a:p>
              <a:pPr algn="ctr">
                <a:defRPr/>
              </a:pPr>
              <a:r>
                <a:rPr lang="en-GB" sz="4800" b="1" dirty="0">
                  <a:ln w="19050">
                    <a:solidFill>
                      <a:schemeClr val="tx1"/>
                    </a:solidFill>
                  </a:ln>
                  <a:solidFill>
                    <a:schemeClr val="bg1"/>
                  </a:solidFill>
                </a:rPr>
                <a:t>begging</a:t>
              </a:r>
            </a:p>
          </p:txBody>
        </p:sp>
      </p:grpSp>
      <p:grpSp>
        <p:nvGrpSpPr>
          <p:cNvPr id="19" name="Group 18">
            <a:extLst>
              <a:ext uri="{FF2B5EF4-FFF2-40B4-BE49-F238E27FC236}">
                <a16:creationId xmlns:a16="http://schemas.microsoft.com/office/drawing/2014/main" id="{C64A5ECB-45FC-44AC-BCB5-0CCDB1AABDED}"/>
              </a:ext>
            </a:extLst>
          </p:cNvPr>
          <p:cNvGrpSpPr/>
          <p:nvPr/>
        </p:nvGrpSpPr>
        <p:grpSpPr>
          <a:xfrm>
            <a:off x="7740352" y="227397"/>
            <a:ext cx="1403644" cy="504056"/>
            <a:chOff x="7732365" y="1700808"/>
            <a:chExt cx="1448147" cy="504056"/>
          </a:xfrm>
          <a:solidFill>
            <a:srgbClr val="009386"/>
          </a:solidFill>
        </p:grpSpPr>
        <p:sp>
          <p:nvSpPr>
            <p:cNvPr id="20" name="Oval 19">
              <a:extLst>
                <a:ext uri="{FF2B5EF4-FFF2-40B4-BE49-F238E27FC236}">
                  <a16:creationId xmlns:a16="http://schemas.microsoft.com/office/drawing/2014/main" id="{F8143D43-AB7A-4D6F-A5AA-FB33DD1AF559}"/>
                </a:ext>
              </a:extLst>
            </p:cNvPr>
            <p:cNvSpPr/>
            <p:nvPr/>
          </p:nvSpPr>
          <p:spPr>
            <a:xfrm>
              <a:off x="7732365" y="1700808"/>
              <a:ext cx="519978"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a:extLst>
                <a:ext uri="{FF2B5EF4-FFF2-40B4-BE49-F238E27FC236}">
                  <a16:creationId xmlns:a16="http://schemas.microsoft.com/office/drawing/2014/main" id="{EF855BBF-D19F-4FF2-A797-8C17A78B41CF}"/>
                </a:ext>
              </a:extLst>
            </p:cNvPr>
            <p:cNvSpPr/>
            <p:nvPr/>
          </p:nvSpPr>
          <p:spPr>
            <a:xfrm>
              <a:off x="8029470" y="1700808"/>
              <a:ext cx="115104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6EC86C3-1452-4422-9DB8-B1EEBE53ECA1}"/>
              </a:ext>
            </a:extLst>
          </p:cNvPr>
          <p:cNvSpPr/>
          <p:nvPr/>
        </p:nvSpPr>
        <p:spPr>
          <a:xfrm>
            <a:off x="809625" y="1196975"/>
            <a:ext cx="7515225" cy="9652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chemeClr val="tx1"/>
                </a:solidFill>
              </a:rPr>
              <a:t>The man was </a:t>
            </a:r>
            <a:r>
              <a:rPr lang="en-GB" sz="3200" dirty="0">
                <a:solidFill>
                  <a:schemeClr val="bg1"/>
                </a:solidFill>
              </a:rPr>
              <a:t>jogging</a:t>
            </a:r>
            <a:r>
              <a:rPr lang="en-GB" sz="3200" dirty="0">
                <a:solidFill>
                  <a:schemeClr val="tx1"/>
                </a:solidFill>
              </a:rPr>
              <a:t> around the lake. </a:t>
            </a:r>
          </a:p>
        </p:txBody>
      </p:sp>
      <p:sp>
        <p:nvSpPr>
          <p:cNvPr id="2" name="TextBox 1"/>
          <p:cNvSpPr txBox="1">
            <a:spLocks noChangeArrowheads="1"/>
          </p:cNvSpPr>
          <p:nvPr/>
        </p:nvSpPr>
        <p:spPr bwMode="auto">
          <a:xfrm>
            <a:off x="3530600" y="1398588"/>
            <a:ext cx="1555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a:t>jogging</a:t>
            </a:r>
          </a:p>
        </p:txBody>
      </p:sp>
      <p:grpSp>
        <p:nvGrpSpPr>
          <p:cNvPr id="17" name="Group 16"/>
          <p:cNvGrpSpPr>
            <a:grpSpLocks/>
          </p:cNvGrpSpPr>
          <p:nvPr/>
        </p:nvGrpSpPr>
        <p:grpSpPr bwMode="auto">
          <a:xfrm>
            <a:off x="1284288" y="3141663"/>
            <a:ext cx="2740025" cy="2317750"/>
            <a:chOff x="1185668" y="3429000"/>
            <a:chExt cx="2740215" cy="2317824"/>
          </a:xfrm>
        </p:grpSpPr>
        <p:pic>
          <p:nvPicPr>
            <p:cNvPr id="225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668" y="3429000"/>
              <a:ext cx="2740215" cy="23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83A1280-6058-4E04-8736-B3D69F7901A7}"/>
                </a:ext>
              </a:extLst>
            </p:cNvPr>
            <p:cNvSpPr txBox="1"/>
            <p:nvPr/>
          </p:nvSpPr>
          <p:spPr>
            <a:xfrm>
              <a:off x="1357895" y="4293096"/>
              <a:ext cx="2304259" cy="830997"/>
            </a:xfrm>
            <a:prstGeom prst="rect">
              <a:avLst/>
            </a:prstGeom>
            <a:noFill/>
          </p:spPr>
          <p:txBody>
            <a:bodyPr>
              <a:spAutoFit/>
            </a:bodyPr>
            <a:lstStyle/>
            <a:p>
              <a:pPr algn="ctr">
                <a:defRPr/>
              </a:pPr>
              <a:r>
                <a:rPr lang="en-GB" sz="4800" b="1" dirty="0">
                  <a:ln w="19050">
                    <a:solidFill>
                      <a:schemeClr val="tx1"/>
                    </a:solidFill>
                  </a:ln>
                  <a:solidFill>
                    <a:schemeClr val="bg1"/>
                  </a:solidFill>
                </a:rPr>
                <a:t>jogged</a:t>
              </a:r>
            </a:p>
          </p:txBody>
        </p:sp>
      </p:grpSp>
      <p:grpSp>
        <p:nvGrpSpPr>
          <p:cNvPr id="18" name="Group 17"/>
          <p:cNvGrpSpPr>
            <a:grpSpLocks/>
          </p:cNvGrpSpPr>
          <p:nvPr/>
        </p:nvGrpSpPr>
        <p:grpSpPr bwMode="auto">
          <a:xfrm>
            <a:off x="5102225" y="3141663"/>
            <a:ext cx="2782888" cy="2317750"/>
            <a:chOff x="5004048" y="3429000"/>
            <a:chExt cx="2782057" cy="2317824"/>
          </a:xfrm>
        </p:grpSpPr>
        <p:pic>
          <p:nvPicPr>
            <p:cNvPr id="225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29000"/>
              <a:ext cx="2782057" cy="23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D651FDA-6D4F-4880-B576-75324586D1F2}"/>
                </a:ext>
              </a:extLst>
            </p:cNvPr>
            <p:cNvSpPr txBox="1"/>
            <p:nvPr/>
          </p:nvSpPr>
          <p:spPr>
            <a:xfrm>
              <a:off x="5123496" y="4296122"/>
              <a:ext cx="2543159" cy="830997"/>
            </a:xfrm>
            <a:prstGeom prst="rect">
              <a:avLst/>
            </a:prstGeom>
            <a:noFill/>
          </p:spPr>
          <p:txBody>
            <a:bodyPr>
              <a:spAutoFit/>
            </a:bodyPr>
            <a:lstStyle/>
            <a:p>
              <a:pPr algn="ctr">
                <a:defRPr/>
              </a:pPr>
              <a:r>
                <a:rPr lang="en-GB" sz="4800" b="1" dirty="0">
                  <a:ln w="19050">
                    <a:solidFill>
                      <a:schemeClr val="tx1"/>
                    </a:solidFill>
                  </a:ln>
                  <a:solidFill>
                    <a:schemeClr val="bg1"/>
                  </a:solidFill>
                </a:rPr>
                <a:t>jogging</a:t>
              </a:r>
            </a:p>
          </p:txBody>
        </p:sp>
      </p:grpSp>
      <p:grpSp>
        <p:nvGrpSpPr>
          <p:cNvPr id="13" name="Group 12">
            <a:extLst>
              <a:ext uri="{FF2B5EF4-FFF2-40B4-BE49-F238E27FC236}">
                <a16:creationId xmlns:a16="http://schemas.microsoft.com/office/drawing/2014/main" id="{A394524A-239E-4A6A-82DD-5E10A232B849}"/>
              </a:ext>
            </a:extLst>
          </p:cNvPr>
          <p:cNvGrpSpPr/>
          <p:nvPr/>
        </p:nvGrpSpPr>
        <p:grpSpPr>
          <a:xfrm>
            <a:off x="7740352" y="227397"/>
            <a:ext cx="1403644" cy="504056"/>
            <a:chOff x="7732365" y="1700808"/>
            <a:chExt cx="1448147" cy="504056"/>
          </a:xfrm>
          <a:solidFill>
            <a:srgbClr val="009386"/>
          </a:solidFill>
        </p:grpSpPr>
        <p:sp>
          <p:nvSpPr>
            <p:cNvPr id="14" name="Oval 13">
              <a:extLst>
                <a:ext uri="{FF2B5EF4-FFF2-40B4-BE49-F238E27FC236}">
                  <a16:creationId xmlns:a16="http://schemas.microsoft.com/office/drawing/2014/main" id="{A8DA84FA-A528-4726-A63F-62971D840EF1}"/>
                </a:ext>
              </a:extLst>
            </p:cNvPr>
            <p:cNvSpPr/>
            <p:nvPr/>
          </p:nvSpPr>
          <p:spPr>
            <a:xfrm>
              <a:off x="7732365" y="1700808"/>
              <a:ext cx="519978"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a:extLst>
                <a:ext uri="{FF2B5EF4-FFF2-40B4-BE49-F238E27FC236}">
                  <a16:creationId xmlns:a16="http://schemas.microsoft.com/office/drawing/2014/main" id="{E88B9EC3-62A7-4C9C-8725-5E48A762887F}"/>
                </a:ext>
              </a:extLst>
            </p:cNvPr>
            <p:cNvSpPr/>
            <p:nvPr/>
          </p:nvSpPr>
          <p:spPr>
            <a:xfrm>
              <a:off x="8029470" y="1700808"/>
              <a:ext cx="115104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nextCondLst>
                <p:cond evt="onClick" delay="0">
                  <p:tgtEl>
                    <p:spTgt spid="18"/>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6EC86C3-1452-4422-9DB8-B1EEBE53ECA1}"/>
              </a:ext>
            </a:extLst>
          </p:cNvPr>
          <p:cNvSpPr/>
          <p:nvPr/>
        </p:nvSpPr>
        <p:spPr>
          <a:xfrm>
            <a:off x="809625" y="1196975"/>
            <a:ext cx="7515225" cy="9652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chemeClr val="tx1"/>
                </a:solidFill>
              </a:rPr>
              <a:t>Grandma was </a:t>
            </a:r>
            <a:r>
              <a:rPr lang="en-GB" sz="3200" dirty="0">
                <a:solidFill>
                  <a:schemeClr val="bg1"/>
                </a:solidFill>
              </a:rPr>
              <a:t>napping</a:t>
            </a:r>
            <a:r>
              <a:rPr lang="en-GB" sz="3200" dirty="0">
                <a:solidFill>
                  <a:schemeClr val="tx1"/>
                </a:solidFill>
              </a:rPr>
              <a:t> on the sofa. </a:t>
            </a:r>
          </a:p>
        </p:txBody>
      </p:sp>
      <p:sp>
        <p:nvSpPr>
          <p:cNvPr id="2" name="TextBox 1"/>
          <p:cNvSpPr txBox="1">
            <a:spLocks noChangeArrowheads="1"/>
          </p:cNvSpPr>
          <p:nvPr/>
        </p:nvSpPr>
        <p:spPr bwMode="auto">
          <a:xfrm>
            <a:off x="3957638" y="1398588"/>
            <a:ext cx="16557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a:t>napping</a:t>
            </a:r>
          </a:p>
        </p:txBody>
      </p:sp>
      <p:grpSp>
        <p:nvGrpSpPr>
          <p:cNvPr id="17" name="Group 16"/>
          <p:cNvGrpSpPr>
            <a:grpSpLocks/>
          </p:cNvGrpSpPr>
          <p:nvPr/>
        </p:nvGrpSpPr>
        <p:grpSpPr bwMode="auto">
          <a:xfrm>
            <a:off x="1284288" y="3141663"/>
            <a:ext cx="2740025" cy="2317750"/>
            <a:chOff x="1185668" y="3429000"/>
            <a:chExt cx="2740215" cy="2317824"/>
          </a:xfrm>
        </p:grpSpPr>
        <p:pic>
          <p:nvPicPr>
            <p:cNvPr id="235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668" y="3429000"/>
              <a:ext cx="2740215" cy="23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83A1280-6058-4E04-8736-B3D69F7901A7}"/>
                </a:ext>
              </a:extLst>
            </p:cNvPr>
            <p:cNvSpPr txBox="1"/>
            <p:nvPr/>
          </p:nvSpPr>
          <p:spPr>
            <a:xfrm>
              <a:off x="1319795" y="4283571"/>
              <a:ext cx="2477667" cy="830997"/>
            </a:xfrm>
            <a:prstGeom prst="rect">
              <a:avLst/>
            </a:prstGeom>
            <a:noFill/>
          </p:spPr>
          <p:txBody>
            <a:bodyPr>
              <a:spAutoFit/>
            </a:bodyPr>
            <a:lstStyle/>
            <a:p>
              <a:pPr algn="ctr">
                <a:defRPr/>
              </a:pPr>
              <a:r>
                <a:rPr lang="en-GB" sz="4800" b="1" dirty="0">
                  <a:ln w="19050">
                    <a:solidFill>
                      <a:schemeClr val="tx1"/>
                    </a:solidFill>
                  </a:ln>
                  <a:solidFill>
                    <a:schemeClr val="bg1"/>
                  </a:solidFill>
                </a:rPr>
                <a:t>napping</a:t>
              </a:r>
            </a:p>
          </p:txBody>
        </p:sp>
      </p:grpSp>
      <p:grpSp>
        <p:nvGrpSpPr>
          <p:cNvPr id="18" name="Group 17"/>
          <p:cNvGrpSpPr>
            <a:grpSpLocks/>
          </p:cNvGrpSpPr>
          <p:nvPr/>
        </p:nvGrpSpPr>
        <p:grpSpPr bwMode="auto">
          <a:xfrm>
            <a:off x="5102225" y="3141663"/>
            <a:ext cx="2782888" cy="2317750"/>
            <a:chOff x="5004048" y="3429000"/>
            <a:chExt cx="2782057" cy="2317824"/>
          </a:xfrm>
        </p:grpSpPr>
        <p:pic>
          <p:nvPicPr>
            <p:cNvPr id="235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29000"/>
              <a:ext cx="2782057" cy="23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D651FDA-6D4F-4880-B576-75324586D1F2}"/>
                </a:ext>
              </a:extLst>
            </p:cNvPr>
            <p:cNvSpPr txBox="1"/>
            <p:nvPr/>
          </p:nvSpPr>
          <p:spPr>
            <a:xfrm>
              <a:off x="5123496" y="4296122"/>
              <a:ext cx="2543159" cy="830997"/>
            </a:xfrm>
            <a:prstGeom prst="rect">
              <a:avLst/>
            </a:prstGeom>
            <a:noFill/>
          </p:spPr>
          <p:txBody>
            <a:bodyPr>
              <a:spAutoFit/>
            </a:bodyPr>
            <a:lstStyle/>
            <a:p>
              <a:pPr algn="ctr">
                <a:defRPr/>
              </a:pPr>
              <a:r>
                <a:rPr lang="en-GB" sz="4800" b="1" dirty="0">
                  <a:ln w="19050">
                    <a:solidFill>
                      <a:schemeClr val="tx1"/>
                    </a:solidFill>
                  </a:ln>
                  <a:solidFill>
                    <a:schemeClr val="bg1"/>
                  </a:solidFill>
                </a:rPr>
                <a:t>napped</a:t>
              </a:r>
            </a:p>
          </p:txBody>
        </p:sp>
      </p:grpSp>
      <p:grpSp>
        <p:nvGrpSpPr>
          <p:cNvPr id="13" name="Group 12">
            <a:extLst>
              <a:ext uri="{FF2B5EF4-FFF2-40B4-BE49-F238E27FC236}">
                <a16:creationId xmlns:a16="http://schemas.microsoft.com/office/drawing/2014/main" id="{848B2403-EAB2-4B37-884A-04D73DD58738}"/>
              </a:ext>
            </a:extLst>
          </p:cNvPr>
          <p:cNvGrpSpPr/>
          <p:nvPr/>
        </p:nvGrpSpPr>
        <p:grpSpPr>
          <a:xfrm>
            <a:off x="7740352" y="227397"/>
            <a:ext cx="1403644" cy="504056"/>
            <a:chOff x="7732365" y="1700808"/>
            <a:chExt cx="1448147" cy="504056"/>
          </a:xfrm>
          <a:solidFill>
            <a:srgbClr val="009386"/>
          </a:solidFill>
        </p:grpSpPr>
        <p:sp>
          <p:nvSpPr>
            <p:cNvPr id="14" name="Oval 13">
              <a:extLst>
                <a:ext uri="{FF2B5EF4-FFF2-40B4-BE49-F238E27FC236}">
                  <a16:creationId xmlns:a16="http://schemas.microsoft.com/office/drawing/2014/main" id="{31C7F9DC-5653-4DB9-A6E2-B85D66A72CF0}"/>
                </a:ext>
              </a:extLst>
            </p:cNvPr>
            <p:cNvSpPr/>
            <p:nvPr/>
          </p:nvSpPr>
          <p:spPr>
            <a:xfrm>
              <a:off x="7732365" y="1700808"/>
              <a:ext cx="519978"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a:extLst>
                <a:ext uri="{FF2B5EF4-FFF2-40B4-BE49-F238E27FC236}">
                  <a16:creationId xmlns:a16="http://schemas.microsoft.com/office/drawing/2014/main" id="{73AC0798-E699-4E41-B955-B65B21DA7FC7}"/>
                </a:ext>
              </a:extLst>
            </p:cNvPr>
            <p:cNvSpPr/>
            <p:nvPr/>
          </p:nvSpPr>
          <p:spPr>
            <a:xfrm>
              <a:off x="8029470" y="1700808"/>
              <a:ext cx="115104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6EC86C3-1452-4422-9DB8-B1EEBE53ECA1}"/>
              </a:ext>
            </a:extLst>
          </p:cNvPr>
          <p:cNvSpPr/>
          <p:nvPr/>
        </p:nvSpPr>
        <p:spPr>
          <a:xfrm>
            <a:off x="814387" y="1193038"/>
            <a:ext cx="7515225" cy="9652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chemeClr val="tx1"/>
                </a:solidFill>
              </a:rPr>
              <a:t>The new jumper </a:t>
            </a:r>
            <a:r>
              <a:rPr lang="en-GB" sz="3200" dirty="0">
                <a:solidFill>
                  <a:schemeClr val="bg1"/>
                </a:solidFill>
              </a:rPr>
              <a:t>fitted</a:t>
            </a:r>
            <a:r>
              <a:rPr lang="en-GB" sz="3200" dirty="0">
                <a:solidFill>
                  <a:schemeClr val="tx1"/>
                </a:solidFill>
              </a:rPr>
              <a:t> Kit well.</a:t>
            </a:r>
          </a:p>
        </p:txBody>
      </p:sp>
      <p:sp>
        <p:nvSpPr>
          <p:cNvPr id="2" name="TextBox 1"/>
          <p:cNvSpPr txBox="1">
            <a:spLocks noChangeArrowheads="1"/>
          </p:cNvSpPr>
          <p:nvPr/>
        </p:nvSpPr>
        <p:spPr bwMode="auto">
          <a:xfrm>
            <a:off x="4668548" y="1396599"/>
            <a:ext cx="12049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dirty="0"/>
              <a:t>fitted</a:t>
            </a:r>
          </a:p>
        </p:txBody>
      </p:sp>
      <p:grpSp>
        <p:nvGrpSpPr>
          <p:cNvPr id="17" name="Group 16"/>
          <p:cNvGrpSpPr>
            <a:grpSpLocks/>
          </p:cNvGrpSpPr>
          <p:nvPr/>
        </p:nvGrpSpPr>
        <p:grpSpPr bwMode="auto">
          <a:xfrm>
            <a:off x="1284288" y="3141663"/>
            <a:ext cx="2740025" cy="2317750"/>
            <a:chOff x="1185668" y="3429000"/>
            <a:chExt cx="2740215" cy="2317824"/>
          </a:xfrm>
        </p:grpSpPr>
        <p:pic>
          <p:nvPicPr>
            <p:cNvPr id="245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668" y="3429000"/>
              <a:ext cx="2740215" cy="23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83A1280-6058-4E04-8736-B3D69F7901A7}"/>
                </a:ext>
              </a:extLst>
            </p:cNvPr>
            <p:cNvSpPr txBox="1"/>
            <p:nvPr/>
          </p:nvSpPr>
          <p:spPr>
            <a:xfrm>
              <a:off x="1319795" y="4283571"/>
              <a:ext cx="2477667" cy="830997"/>
            </a:xfrm>
            <a:prstGeom prst="rect">
              <a:avLst/>
            </a:prstGeom>
            <a:noFill/>
          </p:spPr>
          <p:txBody>
            <a:bodyPr>
              <a:spAutoFit/>
            </a:bodyPr>
            <a:lstStyle/>
            <a:p>
              <a:pPr algn="ctr">
                <a:defRPr/>
              </a:pPr>
              <a:r>
                <a:rPr lang="en-GB" sz="4800" b="1" dirty="0">
                  <a:ln w="19050">
                    <a:solidFill>
                      <a:schemeClr val="tx1"/>
                    </a:solidFill>
                  </a:ln>
                  <a:solidFill>
                    <a:schemeClr val="bg1"/>
                  </a:solidFill>
                </a:rPr>
                <a:t>fitting</a:t>
              </a:r>
            </a:p>
          </p:txBody>
        </p:sp>
      </p:grpSp>
      <p:grpSp>
        <p:nvGrpSpPr>
          <p:cNvPr id="18" name="Group 17"/>
          <p:cNvGrpSpPr>
            <a:grpSpLocks/>
          </p:cNvGrpSpPr>
          <p:nvPr/>
        </p:nvGrpSpPr>
        <p:grpSpPr bwMode="auto">
          <a:xfrm>
            <a:off x="5102225" y="3141663"/>
            <a:ext cx="2782888" cy="2317750"/>
            <a:chOff x="5004048" y="3429000"/>
            <a:chExt cx="2782057" cy="2317824"/>
          </a:xfrm>
        </p:grpSpPr>
        <p:pic>
          <p:nvPicPr>
            <p:cNvPr id="245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29000"/>
              <a:ext cx="2782057" cy="23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D651FDA-6D4F-4880-B576-75324586D1F2}"/>
                </a:ext>
              </a:extLst>
            </p:cNvPr>
            <p:cNvSpPr txBox="1"/>
            <p:nvPr/>
          </p:nvSpPr>
          <p:spPr>
            <a:xfrm>
              <a:off x="5123496" y="4296122"/>
              <a:ext cx="2543159" cy="830997"/>
            </a:xfrm>
            <a:prstGeom prst="rect">
              <a:avLst/>
            </a:prstGeom>
            <a:noFill/>
          </p:spPr>
          <p:txBody>
            <a:bodyPr>
              <a:spAutoFit/>
            </a:bodyPr>
            <a:lstStyle/>
            <a:p>
              <a:pPr algn="ctr">
                <a:defRPr/>
              </a:pPr>
              <a:r>
                <a:rPr lang="en-GB" sz="4800" b="1" dirty="0">
                  <a:ln w="19050">
                    <a:solidFill>
                      <a:schemeClr val="tx1"/>
                    </a:solidFill>
                  </a:ln>
                  <a:solidFill>
                    <a:schemeClr val="bg1"/>
                  </a:solidFill>
                </a:rPr>
                <a:t>fitted</a:t>
              </a:r>
            </a:p>
          </p:txBody>
        </p:sp>
      </p:grpSp>
      <p:grpSp>
        <p:nvGrpSpPr>
          <p:cNvPr id="13" name="Group 12">
            <a:extLst>
              <a:ext uri="{FF2B5EF4-FFF2-40B4-BE49-F238E27FC236}">
                <a16:creationId xmlns:a16="http://schemas.microsoft.com/office/drawing/2014/main" id="{046FCABA-0308-4EF3-BC72-DF65E60354C8}"/>
              </a:ext>
            </a:extLst>
          </p:cNvPr>
          <p:cNvGrpSpPr/>
          <p:nvPr/>
        </p:nvGrpSpPr>
        <p:grpSpPr>
          <a:xfrm>
            <a:off x="7740352" y="227397"/>
            <a:ext cx="1403644" cy="504056"/>
            <a:chOff x="7732365" y="1700808"/>
            <a:chExt cx="1448147" cy="504056"/>
          </a:xfrm>
          <a:solidFill>
            <a:srgbClr val="009386"/>
          </a:solidFill>
        </p:grpSpPr>
        <p:sp>
          <p:nvSpPr>
            <p:cNvPr id="14" name="Oval 13">
              <a:extLst>
                <a:ext uri="{FF2B5EF4-FFF2-40B4-BE49-F238E27FC236}">
                  <a16:creationId xmlns:a16="http://schemas.microsoft.com/office/drawing/2014/main" id="{E1347273-6ADE-4D1C-B321-4AE9F1718570}"/>
                </a:ext>
              </a:extLst>
            </p:cNvPr>
            <p:cNvSpPr/>
            <p:nvPr/>
          </p:nvSpPr>
          <p:spPr>
            <a:xfrm>
              <a:off x="7732365" y="1700808"/>
              <a:ext cx="519978"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a:extLst>
                <a:ext uri="{FF2B5EF4-FFF2-40B4-BE49-F238E27FC236}">
                  <a16:creationId xmlns:a16="http://schemas.microsoft.com/office/drawing/2014/main" id="{4507E6D4-2676-45B3-BD4E-F6CB680767D6}"/>
                </a:ext>
              </a:extLst>
            </p:cNvPr>
            <p:cNvSpPr/>
            <p:nvPr/>
          </p:nvSpPr>
          <p:spPr>
            <a:xfrm>
              <a:off x="8029470" y="1700808"/>
              <a:ext cx="115104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17"/>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CA9D"/>
        </a:solidFill>
        <a:effectLst/>
      </p:bgPr>
    </p:bg>
    <p:spTree>
      <p:nvGrpSpPr>
        <p:cNvPr id="1" name=""/>
        <p:cNvGrpSpPr/>
        <p:nvPr/>
      </p:nvGrpSpPr>
      <p:grpSpPr>
        <a:xfrm>
          <a:off x="0" y="0"/>
          <a:ext cx="0" cy="0"/>
          <a:chOff x="0" y="0"/>
          <a:chExt cx="0" cy="0"/>
        </a:xfrm>
      </p:grpSpPr>
      <p:sp>
        <p:nvSpPr>
          <p:cNvPr id="10" name="Rounded Rectangle 2">
            <a:extLst>
              <a:ext uri="{FF2B5EF4-FFF2-40B4-BE49-F238E27FC236}">
                <a16:creationId xmlns:a16="http://schemas.microsoft.com/office/drawing/2014/main" id="{A2AEAFA7-5F28-4B50-BD61-20B5F3FCDC95}"/>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12" name="Group 11">
            <a:extLst>
              <a:ext uri="{FF2B5EF4-FFF2-40B4-BE49-F238E27FC236}">
                <a16:creationId xmlns:a16="http://schemas.microsoft.com/office/drawing/2014/main" id="{5B89CF4E-3674-40CE-A0D4-7423302C4E47}"/>
              </a:ext>
            </a:extLst>
          </p:cNvPr>
          <p:cNvGrpSpPr/>
          <p:nvPr/>
        </p:nvGrpSpPr>
        <p:grpSpPr>
          <a:xfrm>
            <a:off x="8045972" y="227397"/>
            <a:ext cx="1098028" cy="504056"/>
            <a:chOff x="8045972" y="1700808"/>
            <a:chExt cx="1098028" cy="504056"/>
          </a:xfrm>
          <a:solidFill>
            <a:srgbClr val="009386"/>
          </a:solidFill>
        </p:grpSpPr>
        <p:sp>
          <p:nvSpPr>
            <p:cNvPr id="13" name="Oval 12">
              <a:extLst>
                <a:ext uri="{FF2B5EF4-FFF2-40B4-BE49-F238E27FC236}">
                  <a16:creationId xmlns:a16="http://schemas.microsoft.com/office/drawing/2014/main" id="{425963B5-956F-4036-B15A-6C8E56EBA752}"/>
                </a:ext>
              </a:extLst>
            </p:cNvPr>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a:extLst>
                <a:ext uri="{FF2B5EF4-FFF2-40B4-BE49-F238E27FC236}">
                  <a16:creationId xmlns:a16="http://schemas.microsoft.com/office/drawing/2014/main" id="{03E4EA7B-84DA-4CA2-A4CF-03AEB0320799}"/>
                </a:ext>
              </a:extLst>
            </p:cNvPr>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25538"/>
            <a:ext cx="2114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1773238"/>
            <a:ext cx="1287463"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1050" y="1773238"/>
            <a:ext cx="1065213"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4437063"/>
            <a:ext cx="7775575" cy="1739900"/>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Kit and Sam looked at the display. “This is the story of how the Giant’s Causeway was made!” the guide said in a strong accent. “Would you like me to tell you the story?” she asked.</a:t>
            </a:r>
          </a:p>
          <a:p>
            <a:pPr>
              <a:defRPr/>
            </a:pPr>
            <a:r>
              <a:rPr lang="en-GB" sz="2000" dirty="0">
                <a:solidFill>
                  <a:schemeClr val="tx1"/>
                </a:solidFill>
              </a:rPr>
              <a:t>“Yes, please!” replied Sam and Kit excitedly.</a:t>
            </a:r>
          </a:p>
          <a:p>
            <a:pPr>
              <a:defRPr/>
            </a:pPr>
            <a:r>
              <a:rPr lang="en-GB" sz="2000" dirty="0">
                <a:solidFill>
                  <a:schemeClr val="tx1"/>
                </a:solidFill>
              </a:rPr>
              <a:t>“I am Eva and I am a guide here,” she replied.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DEF17E9-535E-452E-802F-2DEE4AEDF096}"/>
              </a:ext>
            </a:extLst>
          </p:cNvPr>
          <p:cNvGrpSpPr/>
          <p:nvPr/>
        </p:nvGrpSpPr>
        <p:grpSpPr>
          <a:xfrm>
            <a:off x="6696236" y="227397"/>
            <a:ext cx="2447764" cy="504056"/>
            <a:chOff x="6696236" y="1700808"/>
            <a:chExt cx="2447764" cy="504056"/>
          </a:xfrm>
          <a:solidFill>
            <a:srgbClr val="009386"/>
          </a:solidFill>
        </p:grpSpPr>
        <p:sp>
          <p:nvSpPr>
            <p:cNvPr id="5" name="Oval 4">
              <a:extLst>
                <a:ext uri="{FF2B5EF4-FFF2-40B4-BE49-F238E27FC236}">
                  <a16:creationId xmlns:a16="http://schemas.microsoft.com/office/drawing/2014/main" id="{2EFB642C-AC0C-4835-9486-AC78D00B4A16}"/>
                </a:ext>
              </a:extLst>
            </p:cNvPr>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719BC2E4-0463-48F6-9FC2-0345F739B740}"/>
                </a:ext>
              </a:extLst>
            </p:cNvPr>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Revisit and Review</a:t>
              </a:r>
            </a:p>
          </p:txBody>
        </p:sp>
      </p:gr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25538"/>
            <a:ext cx="21367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a:extLst>
              <a:ext uri="{FF2B5EF4-FFF2-40B4-BE49-F238E27FC236}">
                <a16:creationId xmlns:a16="http://schemas.microsoft.com/office/drawing/2014/main" id="{B0FD30A9-908E-473F-AF28-4DCBED034711}"/>
              </a:ext>
            </a:extLst>
          </p:cNvPr>
          <p:cNvSpPr/>
          <p:nvPr/>
        </p:nvSpPr>
        <p:spPr>
          <a:xfrm>
            <a:off x="2311400" y="1116013"/>
            <a:ext cx="5853113" cy="896937"/>
          </a:xfrm>
          <a:prstGeom prst="wedgeRoundRectCallout">
            <a:avLst>
              <a:gd name="adj1" fmla="val -58537"/>
              <a:gd name="adj2" fmla="val 5335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Let’s practise reading some of this week’s focus words. </a:t>
            </a:r>
          </a:p>
        </p:txBody>
      </p:sp>
      <p:sp>
        <p:nvSpPr>
          <p:cNvPr id="9" name="TextBox 8">
            <a:extLst>
              <a:ext uri="{FF2B5EF4-FFF2-40B4-BE49-F238E27FC236}">
                <a16:creationId xmlns:a16="http://schemas.microsoft.com/office/drawing/2014/main" id="{E6E4946D-B388-4962-B00F-65CBB3ED128F}"/>
              </a:ext>
            </a:extLst>
          </p:cNvPr>
          <p:cNvSpPr txBox="1"/>
          <p:nvPr/>
        </p:nvSpPr>
        <p:spPr>
          <a:xfrm>
            <a:off x="3890866" y="2420888"/>
            <a:ext cx="2672170" cy="923330"/>
          </a:xfrm>
          <a:prstGeom prst="rect">
            <a:avLst/>
          </a:prstGeom>
          <a:noFill/>
        </p:spPr>
        <p:txBody>
          <a:bodyPr>
            <a:spAutoFit/>
          </a:bodyPr>
          <a:lstStyle/>
          <a:p>
            <a:pPr algn="ctr">
              <a:defRPr/>
            </a:pPr>
            <a:r>
              <a:rPr lang="en-GB" sz="5400" b="1" dirty="0">
                <a:ln w="12700">
                  <a:noFill/>
                </a:ln>
                <a:solidFill>
                  <a:schemeClr val="accent6"/>
                </a:solidFill>
              </a:rPr>
              <a:t>jogged</a:t>
            </a:r>
            <a:endParaRPr lang="en-GB" sz="6000" b="1" dirty="0">
              <a:ln w="12700">
                <a:noFill/>
              </a:ln>
              <a:solidFill>
                <a:schemeClr val="accent6"/>
              </a:solidFill>
            </a:endParaRPr>
          </a:p>
        </p:txBody>
      </p:sp>
      <p:sp>
        <p:nvSpPr>
          <p:cNvPr id="10" name="TextBox 9">
            <a:extLst>
              <a:ext uri="{FF2B5EF4-FFF2-40B4-BE49-F238E27FC236}">
                <a16:creationId xmlns:a16="http://schemas.microsoft.com/office/drawing/2014/main" id="{B41E31AD-6329-4517-854F-DDED093AFE62}"/>
              </a:ext>
            </a:extLst>
          </p:cNvPr>
          <p:cNvSpPr txBox="1"/>
          <p:nvPr/>
        </p:nvSpPr>
        <p:spPr>
          <a:xfrm>
            <a:off x="3293376" y="4117173"/>
            <a:ext cx="3867150" cy="923330"/>
          </a:xfrm>
          <a:prstGeom prst="rect">
            <a:avLst/>
          </a:prstGeom>
          <a:noFill/>
        </p:spPr>
        <p:txBody>
          <a:bodyPr>
            <a:spAutoFit/>
          </a:bodyPr>
          <a:lstStyle/>
          <a:p>
            <a:pPr algn="ctr">
              <a:defRPr/>
            </a:pPr>
            <a:r>
              <a:rPr lang="en-GB" sz="5400" b="1" dirty="0">
                <a:ln w="12700">
                  <a:noFill/>
                </a:ln>
                <a:solidFill>
                  <a:schemeClr val="accent6"/>
                </a:solidFill>
              </a:rPr>
              <a:t>clapped</a:t>
            </a:r>
          </a:p>
        </p:txBody>
      </p:sp>
      <p:sp>
        <p:nvSpPr>
          <p:cNvPr id="11" name="TextBox 10">
            <a:extLst>
              <a:ext uri="{FF2B5EF4-FFF2-40B4-BE49-F238E27FC236}">
                <a16:creationId xmlns:a16="http://schemas.microsoft.com/office/drawing/2014/main" id="{3DF389E4-E881-4C78-8B73-6FF454EFAAC8}"/>
              </a:ext>
            </a:extLst>
          </p:cNvPr>
          <p:cNvSpPr txBox="1"/>
          <p:nvPr/>
        </p:nvSpPr>
        <p:spPr>
          <a:xfrm>
            <a:off x="3748480" y="3344218"/>
            <a:ext cx="2956942" cy="923330"/>
          </a:xfrm>
          <a:prstGeom prst="rect">
            <a:avLst/>
          </a:prstGeom>
          <a:noFill/>
        </p:spPr>
        <p:txBody>
          <a:bodyPr>
            <a:spAutoFit/>
          </a:bodyPr>
          <a:lstStyle/>
          <a:p>
            <a:pPr algn="ctr">
              <a:defRPr/>
            </a:pPr>
            <a:r>
              <a:rPr lang="en-GB" sz="5400" b="1" dirty="0">
                <a:ln w="12700">
                  <a:noFill/>
                </a:ln>
                <a:solidFill>
                  <a:schemeClr val="accent6"/>
                </a:solidFill>
              </a:rPr>
              <a:t>fitted</a:t>
            </a:r>
          </a:p>
        </p:txBody>
      </p:sp>
      <p:sp>
        <p:nvSpPr>
          <p:cNvPr id="12" name="TextBox 11">
            <a:extLst>
              <a:ext uri="{FF2B5EF4-FFF2-40B4-BE49-F238E27FC236}">
                <a16:creationId xmlns:a16="http://schemas.microsoft.com/office/drawing/2014/main" id="{192324E0-D2B2-4E30-90C9-AD641370E9D7}"/>
              </a:ext>
            </a:extLst>
          </p:cNvPr>
          <p:cNvSpPr txBox="1"/>
          <p:nvPr/>
        </p:nvSpPr>
        <p:spPr>
          <a:xfrm>
            <a:off x="3733087" y="4897217"/>
            <a:ext cx="2987729" cy="923330"/>
          </a:xfrm>
          <a:prstGeom prst="rect">
            <a:avLst/>
          </a:prstGeom>
          <a:noFill/>
        </p:spPr>
        <p:txBody>
          <a:bodyPr>
            <a:spAutoFit/>
          </a:bodyPr>
          <a:lstStyle/>
          <a:p>
            <a:pPr algn="ctr">
              <a:defRPr/>
            </a:pPr>
            <a:r>
              <a:rPr lang="en-GB" sz="5400" b="1" dirty="0">
                <a:ln w="12700">
                  <a:noFill/>
                </a:ln>
                <a:solidFill>
                  <a:schemeClr val="accent6"/>
                </a:solidFill>
              </a:rPr>
              <a:t>stopped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ppt_w</p:attrName>
                                        </p:attrNameLst>
                                      </p:cBhvr>
                                      <p:tavLst>
                                        <p:tav tm="0" fmla="#ppt_w*sin(2.5*pi*$)">
                                          <p:val>
                                            <p:fltVal val="0"/>
                                          </p:val>
                                        </p:tav>
                                        <p:tav tm="100000">
                                          <p:val>
                                            <p:fltVal val="1"/>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ppt_w</p:attrName>
                                        </p:attrNameLst>
                                      </p:cBhvr>
                                      <p:tavLst>
                                        <p:tav tm="0" fmla="#ppt_w*sin(2.5*pi*$)">
                                          <p:val>
                                            <p:fltVal val="0"/>
                                          </p:val>
                                        </p:tav>
                                        <p:tav tm="100000">
                                          <p:val>
                                            <p:fltVal val="1"/>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ppt_w</p:attrName>
                                        </p:attrNameLst>
                                      </p:cBhvr>
                                      <p:tavLst>
                                        <p:tav tm="0" fmla="#ppt_w*sin(2.5*pi*$)">
                                          <p:val>
                                            <p:fltVal val="0"/>
                                          </p:val>
                                        </p:tav>
                                        <p:tav tm="100000">
                                          <p:val>
                                            <p:fltVal val="1"/>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CA9D"/>
        </a:solidFill>
        <a:effectLst/>
      </p:bgPr>
    </p:bg>
    <p:spTree>
      <p:nvGrpSpPr>
        <p:cNvPr id="1" name=""/>
        <p:cNvGrpSpPr/>
        <p:nvPr/>
      </p:nvGrpSpPr>
      <p:grpSpPr>
        <a:xfrm>
          <a:off x="0" y="0"/>
          <a:ext cx="0" cy="0"/>
          <a:chOff x="0" y="0"/>
          <a:chExt cx="0" cy="0"/>
        </a:xfrm>
      </p:grpSpPr>
      <p:sp>
        <p:nvSpPr>
          <p:cNvPr id="11" name="Rounded Rectangle 2">
            <a:extLst>
              <a:ext uri="{FF2B5EF4-FFF2-40B4-BE49-F238E27FC236}">
                <a16:creationId xmlns:a16="http://schemas.microsoft.com/office/drawing/2014/main" id="{A2AEAFA7-5F28-4B50-BD61-20B5F3FCDC95}"/>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12" name="Group 11">
            <a:extLst>
              <a:ext uri="{FF2B5EF4-FFF2-40B4-BE49-F238E27FC236}">
                <a16:creationId xmlns:a16="http://schemas.microsoft.com/office/drawing/2014/main" id="{5B89CF4E-3674-40CE-A0D4-7423302C4E47}"/>
              </a:ext>
            </a:extLst>
          </p:cNvPr>
          <p:cNvGrpSpPr/>
          <p:nvPr/>
        </p:nvGrpSpPr>
        <p:grpSpPr>
          <a:xfrm>
            <a:off x="8045972" y="227397"/>
            <a:ext cx="1098028" cy="504056"/>
            <a:chOff x="8045972" y="1700808"/>
            <a:chExt cx="1098028" cy="504056"/>
          </a:xfrm>
          <a:solidFill>
            <a:srgbClr val="009386"/>
          </a:solidFill>
        </p:grpSpPr>
        <p:sp>
          <p:nvSpPr>
            <p:cNvPr id="13" name="Oval 12">
              <a:extLst>
                <a:ext uri="{FF2B5EF4-FFF2-40B4-BE49-F238E27FC236}">
                  <a16:creationId xmlns:a16="http://schemas.microsoft.com/office/drawing/2014/main" id="{425963B5-956F-4036-B15A-6C8E56EBA752}"/>
                </a:ext>
              </a:extLst>
            </p:cNvPr>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a:extLst>
                <a:ext uri="{FF2B5EF4-FFF2-40B4-BE49-F238E27FC236}">
                  <a16:creationId xmlns:a16="http://schemas.microsoft.com/office/drawing/2014/main" id="{03E4EA7B-84DA-4CA2-A4CF-03AEB0320799}"/>
                </a:ext>
              </a:extLst>
            </p:cNvPr>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2662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1784350"/>
            <a:ext cx="1036637"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731838"/>
            <a:ext cx="2189163"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975" y="1784350"/>
            <a:ext cx="1636713"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3860800"/>
            <a:ext cx="7775575" cy="2316163"/>
          </a:xfrm>
          <a:prstGeom prst="roundRect">
            <a:avLst>
              <a:gd name="adj" fmla="val 721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“Locals say that a giant, called Finn McCool, once lived here. He could see Scotland across the water, where another giant lived. The giant grabbed pieces of rock to make a path across the sea. As he got closer, he realised the Scottish giant was much bigger than himself and he didn’t want to fight him anymore! He stepped away and ran back home. He ran so fast that his boot came off!” said Eva enthusiastically, pointing to the pictures.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79425"/>
            <a:ext cx="8220075" cy="993775"/>
          </a:xfrm>
        </p:spPr>
        <p:txBody>
          <a:bodyPr/>
          <a:lstStyle/>
          <a:p>
            <a:pPr eaLnBrk="1" hangingPunct="1"/>
            <a:r>
              <a:rPr lang="en-GB" altLang="en-US"/>
              <a:t>Super Suffixes</a:t>
            </a:r>
          </a:p>
        </p:txBody>
      </p:sp>
      <p:grpSp>
        <p:nvGrpSpPr>
          <p:cNvPr id="6" name="Group 5">
            <a:extLst>
              <a:ext uri="{FF2B5EF4-FFF2-40B4-BE49-F238E27FC236}">
                <a16:creationId xmlns:a16="http://schemas.microsoft.com/office/drawing/2014/main" id="{4C608FF1-C1D6-4C99-8122-749D17E2D827}"/>
              </a:ext>
            </a:extLst>
          </p:cNvPr>
          <p:cNvGrpSpPr/>
          <p:nvPr/>
        </p:nvGrpSpPr>
        <p:grpSpPr>
          <a:xfrm>
            <a:off x="8045972" y="227397"/>
            <a:ext cx="1098028" cy="504056"/>
            <a:chOff x="8045972" y="1700808"/>
            <a:chExt cx="1098028" cy="504056"/>
          </a:xfrm>
          <a:solidFill>
            <a:srgbClr val="009386"/>
          </a:solidFill>
        </p:grpSpPr>
        <p:sp>
          <p:nvSpPr>
            <p:cNvPr id="5" name="Oval 4">
              <a:extLst>
                <a:ext uri="{FF2B5EF4-FFF2-40B4-BE49-F238E27FC236}">
                  <a16:creationId xmlns:a16="http://schemas.microsoft.com/office/drawing/2014/main" id="{9140225E-BDA0-4D81-8FF9-208504428AC6}"/>
                </a:ext>
              </a:extLst>
            </p:cNvPr>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F9AC674A-54D9-488E-9ABB-6F2DD77E4180}"/>
                </a:ext>
              </a:extLst>
            </p:cNvPr>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sp>
        <p:nvSpPr>
          <p:cNvPr id="7" name="Rectangle: Rounded Corners 6">
            <a:extLst>
              <a:ext uri="{FF2B5EF4-FFF2-40B4-BE49-F238E27FC236}">
                <a16:creationId xmlns:a16="http://schemas.microsoft.com/office/drawing/2014/main" id="{A1686066-D723-44E7-A96F-0141C27F064D}"/>
              </a:ext>
            </a:extLst>
          </p:cNvPr>
          <p:cNvSpPr/>
          <p:nvPr/>
        </p:nvSpPr>
        <p:spPr>
          <a:xfrm>
            <a:off x="809625" y="1473200"/>
            <a:ext cx="7515225" cy="8763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dirty="0">
                <a:solidFill>
                  <a:schemeClr val="tx1"/>
                </a:solidFill>
              </a:rPr>
              <a:t>Sam has found a model of Finn McCool</a:t>
            </a:r>
            <a:r>
              <a:rPr lang="en-GB" dirty="0">
                <a:solidFill>
                  <a:schemeClr val="tx1"/>
                </a:solidFill>
              </a:rPr>
              <a:t> that has some extra information. Can you choose the correct suffix for the root word?</a:t>
            </a:r>
          </a:p>
        </p:txBody>
      </p:sp>
      <p:pic>
        <p:nvPicPr>
          <p:cNvPr id="2765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463" y="2232025"/>
            <a:ext cx="174307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Kit's teachings"/>
          <p:cNvGrpSpPr>
            <a:grpSpLocks/>
          </p:cNvGrpSpPr>
          <p:nvPr/>
        </p:nvGrpSpPr>
        <p:grpSpPr bwMode="auto">
          <a:xfrm>
            <a:off x="539750" y="5300663"/>
            <a:ext cx="4464050" cy="1008062"/>
            <a:chOff x="683568" y="5157192"/>
            <a:chExt cx="4464496" cy="1008112"/>
          </a:xfrm>
        </p:grpSpPr>
        <p:sp>
          <p:nvSpPr>
            <p:cNvPr id="13" name="Rectangle: Rounded Corners 9">
              <a:extLst>
                <a:ext uri="{FF2B5EF4-FFF2-40B4-BE49-F238E27FC236}">
                  <a16:creationId xmlns:a16="http://schemas.microsoft.com/office/drawing/2014/main" id="{A8549D38-5BE0-46E5-9221-DC9EF55C0F3F}"/>
                </a:ext>
              </a:extLst>
            </p:cNvPr>
            <p:cNvSpPr/>
            <p:nvPr/>
          </p:nvSpPr>
          <p:spPr>
            <a:xfrm>
              <a:off x="1475810" y="5517572"/>
              <a:ext cx="3672254" cy="431821"/>
            </a:xfrm>
            <a:prstGeom prst="roundRect">
              <a:avLst>
                <a:gd name="adj" fmla="val 50000"/>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latin typeface="Twinkl SemiBold" pitchFamily="2" charset="0"/>
                </a:rPr>
                <a:t>  Click me for Kit’s teaching tips!</a:t>
              </a:r>
            </a:p>
          </p:txBody>
        </p:sp>
        <p:pic>
          <p:nvPicPr>
            <p:cNvPr id="14" name="Picture 13">
              <a:extLst>
                <a:ext uri="{FF2B5EF4-FFF2-40B4-BE49-F238E27FC236}">
                  <a16:creationId xmlns:a16="http://schemas.microsoft.com/office/drawing/2014/main" id="{27E11AB5-E3E3-4919-89BD-79914FC0CD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chemeClr val="accent6"/>
              </a:solidFill>
            </a:ln>
          </p:spPr>
        </p:pic>
      </p:grpSp>
      <p:sp>
        <p:nvSpPr>
          <p:cNvPr id="15" name="Kit's teaching bubble">
            <a:extLst>
              <a:ext uri="{FF2B5EF4-FFF2-40B4-BE49-F238E27FC236}">
                <a16:creationId xmlns:a16="http://schemas.microsoft.com/office/drawing/2014/main" id="{8E9D30EF-D19A-4A5D-9DC1-0E4243CA8B12}"/>
              </a:ext>
            </a:extLst>
          </p:cNvPr>
          <p:cNvSpPr/>
          <p:nvPr/>
        </p:nvSpPr>
        <p:spPr>
          <a:xfrm>
            <a:off x="1258888" y="3429000"/>
            <a:ext cx="3744912" cy="1787525"/>
          </a:xfrm>
          <a:prstGeom prst="wedgeRoundRectCallout">
            <a:avLst>
              <a:gd name="adj1" fmla="val -52296"/>
              <a:gd name="adj2" fmla="val 87307"/>
              <a:gd name="adj3" fmla="val 16667"/>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Remember, if the word has one syllable, ends in a single consonant and has a single vowel before the consonant, then we double the consonant before adding the suffix. </a:t>
            </a:r>
          </a:p>
        </p:txBody>
      </p:sp>
      <p:sp>
        <p:nvSpPr>
          <p:cNvPr id="16" name="Close bubble">
            <a:extLst>
              <a:ext uri="{FF2B5EF4-FFF2-40B4-BE49-F238E27FC236}">
                <a16:creationId xmlns:a16="http://schemas.microsoft.com/office/drawing/2014/main" id="{10A2B43B-5665-4B28-B416-52AC4E56C90B}"/>
              </a:ext>
            </a:extLst>
          </p:cNvPr>
          <p:cNvSpPr/>
          <p:nvPr/>
        </p:nvSpPr>
        <p:spPr>
          <a:xfrm>
            <a:off x="4719638" y="3384550"/>
            <a:ext cx="284162" cy="2841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5" grpId="1" animBg="1"/>
      <p:bldP spid="16" grpId="0" animBg="1"/>
      <p:bldP spid="1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1642B00-D7CA-4C40-B576-FAA34681177A}"/>
              </a:ext>
            </a:extLst>
          </p:cNvPr>
          <p:cNvSpPr/>
          <p:nvPr/>
        </p:nvSpPr>
        <p:spPr>
          <a:xfrm>
            <a:off x="827088" y="1376363"/>
            <a:ext cx="7218362" cy="4105275"/>
          </a:xfrm>
          <a:prstGeom prst="roundRect">
            <a:avLst>
              <a:gd name="adj" fmla="val 435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86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75"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4C608FF1-C1D6-4C99-8122-749D17E2D827}"/>
              </a:ext>
            </a:extLst>
          </p:cNvPr>
          <p:cNvGrpSpPr/>
          <p:nvPr/>
        </p:nvGrpSpPr>
        <p:grpSpPr>
          <a:xfrm>
            <a:off x="8045972" y="227397"/>
            <a:ext cx="1098028" cy="504056"/>
            <a:chOff x="8045972" y="1700808"/>
            <a:chExt cx="1098028" cy="504056"/>
          </a:xfrm>
          <a:solidFill>
            <a:srgbClr val="009386"/>
          </a:solidFill>
        </p:grpSpPr>
        <p:sp>
          <p:nvSpPr>
            <p:cNvPr id="5" name="Oval 4">
              <a:extLst>
                <a:ext uri="{FF2B5EF4-FFF2-40B4-BE49-F238E27FC236}">
                  <a16:creationId xmlns:a16="http://schemas.microsoft.com/office/drawing/2014/main" id="{9140225E-BDA0-4D81-8FF9-208504428AC6}"/>
                </a:ext>
              </a:extLst>
            </p:cNvPr>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F9AC674A-54D9-488E-9ABB-6F2DD77E4180}"/>
                </a:ext>
              </a:extLst>
            </p:cNvPr>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sp>
        <p:nvSpPr>
          <p:cNvPr id="20" name="Rectangle: Rounded Corners 19">
            <a:extLst>
              <a:ext uri="{FF2B5EF4-FFF2-40B4-BE49-F238E27FC236}">
                <a16:creationId xmlns:a16="http://schemas.microsoft.com/office/drawing/2014/main" id="{EF8E765B-8243-4350-902A-BD1D1BA136A5}"/>
              </a:ext>
            </a:extLst>
          </p:cNvPr>
          <p:cNvSpPr/>
          <p:nvPr/>
        </p:nvSpPr>
        <p:spPr>
          <a:xfrm>
            <a:off x="7162800" y="3856038"/>
            <a:ext cx="1152525" cy="646112"/>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rPr>
              <a:t>Check</a:t>
            </a:r>
          </a:p>
        </p:txBody>
      </p:sp>
      <p:sp>
        <p:nvSpPr>
          <p:cNvPr id="13" name="TextBox 12"/>
          <p:cNvSpPr txBox="1">
            <a:spLocks noChangeArrowheads="1"/>
          </p:cNvSpPr>
          <p:nvPr/>
        </p:nvSpPr>
        <p:spPr bwMode="auto">
          <a:xfrm>
            <a:off x="958850" y="1557338"/>
            <a:ext cx="539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I am Finn McCool. I </a:t>
            </a:r>
            <a:r>
              <a:rPr lang="en-GB" altLang="en-US" sz="2400">
                <a:solidFill>
                  <a:srgbClr val="009386"/>
                </a:solidFill>
              </a:rPr>
              <a:t>grab</a:t>
            </a:r>
            <a:r>
              <a:rPr lang="en-GB" altLang="en-US" sz="2400">
                <a:solidFill>
                  <a:schemeClr val="bg1"/>
                </a:solidFill>
              </a:rPr>
              <a:t>bed</a:t>
            </a:r>
            <a:r>
              <a:rPr lang="en-GB" altLang="en-US" sz="2400"/>
              <a:t> the rocks to make a path across the sea.</a:t>
            </a:r>
          </a:p>
        </p:txBody>
      </p:sp>
      <p:sp>
        <p:nvSpPr>
          <p:cNvPr id="25" name="TextBox 24"/>
          <p:cNvSpPr txBox="1">
            <a:spLocks noChangeArrowheads="1"/>
          </p:cNvSpPr>
          <p:nvPr/>
        </p:nvSpPr>
        <p:spPr bwMode="auto">
          <a:xfrm>
            <a:off x="958850" y="2420938"/>
            <a:ext cx="554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When I saw the other giant, I ran back </a:t>
            </a:r>
          </a:p>
        </p:txBody>
      </p:sp>
      <p:sp>
        <p:nvSpPr>
          <p:cNvPr id="26" name="TextBox 25"/>
          <p:cNvSpPr txBox="1">
            <a:spLocks noChangeArrowheads="1"/>
          </p:cNvSpPr>
          <p:nvPr/>
        </p:nvSpPr>
        <p:spPr bwMode="auto">
          <a:xfrm>
            <a:off x="958850" y="2817813"/>
            <a:ext cx="5916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to my wife and we </a:t>
            </a:r>
            <a:r>
              <a:rPr lang="en-GB" altLang="en-US" sz="2400">
                <a:solidFill>
                  <a:srgbClr val="009386"/>
                </a:solidFill>
              </a:rPr>
              <a:t>plan</a:t>
            </a:r>
            <a:r>
              <a:rPr lang="en-GB" altLang="en-US" sz="2400">
                <a:solidFill>
                  <a:schemeClr val="bg1"/>
                </a:solidFill>
              </a:rPr>
              <a:t>ned</a:t>
            </a:r>
            <a:r>
              <a:rPr lang="en-GB" altLang="en-US" sz="2400"/>
              <a:t> a trick. </a:t>
            </a:r>
          </a:p>
        </p:txBody>
      </p:sp>
      <p:sp>
        <p:nvSpPr>
          <p:cNvPr id="27" name="TextBox 26"/>
          <p:cNvSpPr txBox="1">
            <a:spLocks noChangeArrowheads="1"/>
          </p:cNvSpPr>
          <p:nvPr/>
        </p:nvSpPr>
        <p:spPr bwMode="auto">
          <a:xfrm>
            <a:off x="958850" y="3268663"/>
            <a:ext cx="59166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She dressed me up as a baby and I pretended to be </a:t>
            </a:r>
            <a:r>
              <a:rPr lang="en-GB" altLang="en-US" sz="2400">
                <a:solidFill>
                  <a:srgbClr val="009386"/>
                </a:solidFill>
              </a:rPr>
              <a:t>nap</a:t>
            </a:r>
            <a:r>
              <a:rPr lang="en-GB" altLang="en-US" sz="2400">
                <a:solidFill>
                  <a:schemeClr val="bg1"/>
                </a:solidFill>
              </a:rPr>
              <a:t>ping</a:t>
            </a:r>
            <a:r>
              <a:rPr lang="en-GB" altLang="en-US" sz="2400"/>
              <a:t> in a cot.</a:t>
            </a:r>
          </a:p>
        </p:txBody>
      </p:sp>
      <p:sp>
        <p:nvSpPr>
          <p:cNvPr id="28" name="TextBox 27"/>
          <p:cNvSpPr txBox="1">
            <a:spLocks noChangeArrowheads="1"/>
          </p:cNvSpPr>
          <p:nvPr/>
        </p:nvSpPr>
        <p:spPr bwMode="auto">
          <a:xfrm>
            <a:off x="968375" y="4143375"/>
            <a:ext cx="5916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Our </a:t>
            </a:r>
            <a:r>
              <a:rPr lang="en-GB" altLang="en-US" sz="2400">
                <a:solidFill>
                  <a:srgbClr val="009386"/>
                </a:solidFill>
              </a:rPr>
              <a:t>plan</a:t>
            </a:r>
            <a:r>
              <a:rPr lang="en-GB" altLang="en-US" sz="2400">
                <a:solidFill>
                  <a:schemeClr val="bg1"/>
                </a:solidFill>
              </a:rPr>
              <a:t>ning</a:t>
            </a:r>
            <a:r>
              <a:rPr lang="en-GB" altLang="en-US" sz="2400"/>
              <a:t> paid off and when the bigger giant saw a huge baby he </a:t>
            </a:r>
            <a:r>
              <a:rPr lang="en-GB" altLang="en-US" sz="2400">
                <a:solidFill>
                  <a:srgbClr val="009386"/>
                </a:solidFill>
              </a:rPr>
              <a:t>step</a:t>
            </a:r>
            <a:r>
              <a:rPr lang="en-GB" altLang="en-US" sz="2400">
                <a:solidFill>
                  <a:schemeClr val="bg1"/>
                </a:solidFill>
              </a:rPr>
              <a:t>ped</a:t>
            </a:r>
            <a:r>
              <a:rPr lang="en-GB" altLang="en-US" sz="2400"/>
              <a:t> back and ran away.</a:t>
            </a:r>
          </a:p>
        </p:txBody>
      </p:sp>
      <p:sp>
        <p:nvSpPr>
          <p:cNvPr id="36" name="TextBox 35"/>
          <p:cNvSpPr txBox="1">
            <a:spLocks noChangeArrowheads="1"/>
          </p:cNvSpPr>
          <p:nvPr/>
        </p:nvSpPr>
        <p:spPr bwMode="auto">
          <a:xfrm>
            <a:off x="955675" y="1552575"/>
            <a:ext cx="5392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I am Finn McCool. I grabbed the rocks to make a path across the sea.</a:t>
            </a:r>
          </a:p>
        </p:txBody>
      </p:sp>
      <p:sp>
        <p:nvSpPr>
          <p:cNvPr id="37" name="TextBox 36"/>
          <p:cNvSpPr txBox="1">
            <a:spLocks noChangeArrowheads="1"/>
          </p:cNvSpPr>
          <p:nvPr/>
        </p:nvSpPr>
        <p:spPr bwMode="auto">
          <a:xfrm>
            <a:off x="955675" y="2417763"/>
            <a:ext cx="5546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When I saw the other giant, I ran back </a:t>
            </a:r>
          </a:p>
        </p:txBody>
      </p:sp>
      <p:sp>
        <p:nvSpPr>
          <p:cNvPr id="38" name="TextBox 37"/>
          <p:cNvSpPr txBox="1">
            <a:spLocks noChangeArrowheads="1"/>
          </p:cNvSpPr>
          <p:nvPr/>
        </p:nvSpPr>
        <p:spPr bwMode="auto">
          <a:xfrm>
            <a:off x="958850" y="2817813"/>
            <a:ext cx="5916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to my wife and we planned a trick.</a:t>
            </a:r>
          </a:p>
        </p:txBody>
      </p:sp>
      <p:sp>
        <p:nvSpPr>
          <p:cNvPr id="39" name="TextBox 38"/>
          <p:cNvSpPr txBox="1">
            <a:spLocks noChangeArrowheads="1"/>
          </p:cNvSpPr>
          <p:nvPr/>
        </p:nvSpPr>
        <p:spPr bwMode="auto">
          <a:xfrm>
            <a:off x="958850" y="3268663"/>
            <a:ext cx="59166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She dressed me up as a baby and I pretended to be napping in a cot.</a:t>
            </a:r>
          </a:p>
        </p:txBody>
      </p:sp>
      <p:sp>
        <p:nvSpPr>
          <p:cNvPr id="40" name="TextBox 39"/>
          <p:cNvSpPr txBox="1">
            <a:spLocks noChangeArrowheads="1"/>
          </p:cNvSpPr>
          <p:nvPr/>
        </p:nvSpPr>
        <p:spPr bwMode="auto">
          <a:xfrm>
            <a:off x="968375" y="4143375"/>
            <a:ext cx="5916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2400"/>
              <a:t>Our planning paid off and when the bigger giant saw a huge baby he stepped back and ran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nextCondLst>
                <p:cond evt="onClick" delay="0">
                  <p:tgtEl>
                    <p:spTgt spid="20"/>
                  </p:tgtEl>
                </p:cond>
              </p:nextCondLst>
            </p:seq>
          </p:childTnLst>
        </p:cTn>
      </p:par>
    </p:tnLst>
    <p:bldLst>
      <p:bldP spid="20" grpId="0" animBg="1"/>
      <p:bldP spid="13" grpId="0"/>
      <p:bldP spid="13" grpId="1"/>
      <p:bldP spid="25" grpId="0"/>
      <p:bldP spid="25" grpId="1"/>
      <p:bldP spid="26" grpId="0"/>
      <p:bldP spid="26" grpId="1"/>
      <p:bldP spid="27" grpId="0"/>
      <p:bldP spid="27" grpId="1"/>
      <p:bldP spid="28" grpId="0"/>
      <p:bldP spid="28" grpId="1"/>
      <p:bldP spid="36"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ACA9D"/>
        </a:solidFill>
        <a:effectLst/>
      </p:bgPr>
    </p:bg>
    <p:spTree>
      <p:nvGrpSpPr>
        <p:cNvPr id="1" name=""/>
        <p:cNvGrpSpPr/>
        <p:nvPr/>
      </p:nvGrpSpPr>
      <p:grpSpPr>
        <a:xfrm>
          <a:off x="0" y="0"/>
          <a:ext cx="0" cy="0"/>
          <a:chOff x="0" y="0"/>
          <a:chExt cx="0" cy="0"/>
        </a:xfrm>
      </p:grpSpPr>
      <p:sp>
        <p:nvSpPr>
          <p:cNvPr id="18" name="Rounded Rectangle 2">
            <a:extLst>
              <a:ext uri="{FF2B5EF4-FFF2-40B4-BE49-F238E27FC236}">
                <a16:creationId xmlns:a16="http://schemas.microsoft.com/office/drawing/2014/main" id="{A2AEAFA7-5F28-4B50-BD61-20B5F3FCDC95}"/>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2969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1784350"/>
            <a:ext cx="1036637"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731838"/>
            <a:ext cx="2189163"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5B89CF4E-3674-40CE-A0D4-7423302C4E47}"/>
              </a:ext>
            </a:extLst>
          </p:cNvPr>
          <p:cNvGrpSpPr/>
          <p:nvPr/>
        </p:nvGrpSpPr>
        <p:grpSpPr>
          <a:xfrm>
            <a:off x="8045972" y="227397"/>
            <a:ext cx="1098028" cy="504056"/>
            <a:chOff x="8045972" y="1700808"/>
            <a:chExt cx="1098028" cy="504056"/>
          </a:xfrm>
          <a:solidFill>
            <a:srgbClr val="009386"/>
          </a:solidFill>
        </p:grpSpPr>
        <p:sp>
          <p:nvSpPr>
            <p:cNvPr id="13" name="Oval 12">
              <a:extLst>
                <a:ext uri="{FF2B5EF4-FFF2-40B4-BE49-F238E27FC236}">
                  <a16:creationId xmlns:a16="http://schemas.microsoft.com/office/drawing/2014/main" id="{425963B5-956F-4036-B15A-6C8E56EBA752}"/>
                </a:ext>
              </a:extLst>
            </p:cNvPr>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a:extLst>
                <a:ext uri="{FF2B5EF4-FFF2-40B4-BE49-F238E27FC236}">
                  <a16:creationId xmlns:a16="http://schemas.microsoft.com/office/drawing/2014/main" id="{03E4EA7B-84DA-4CA2-A4CF-03AEB0320799}"/>
                </a:ext>
              </a:extLst>
            </p:cNvPr>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2970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1797050"/>
            <a:ext cx="1287463"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4716463"/>
            <a:ext cx="7775575" cy="1460500"/>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“The trick worked and the Scottish giant was so worried about the size of the giant baby, he destroyed the path across the sea so that nobody could come to Scotland and fight him. That is the legend,” said Eva.</a:t>
            </a:r>
          </a:p>
        </p:txBody>
      </p:sp>
      <p:grpSp>
        <p:nvGrpSpPr>
          <p:cNvPr id="20" name="Question Button"/>
          <p:cNvGrpSpPr>
            <a:grpSpLocks/>
          </p:cNvGrpSpPr>
          <p:nvPr/>
        </p:nvGrpSpPr>
        <p:grpSpPr bwMode="auto">
          <a:xfrm>
            <a:off x="234774" y="-40677"/>
            <a:ext cx="992187" cy="1000125"/>
            <a:chOff x="6804248" y="5183475"/>
            <a:chExt cx="992572" cy="999757"/>
          </a:xfrm>
        </p:grpSpPr>
        <p:pic>
          <p:nvPicPr>
            <p:cNvPr id="21" name="Picture 20">
              <a:extLst>
                <a:ext uri="{FF2B5EF4-FFF2-40B4-BE49-F238E27FC236}">
                  <a16:creationId xmlns:a16="http://schemas.microsoft.com/office/drawing/2014/main" id="{5FD0BA67-C93C-40CD-8A38-FD74E94CCA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55" t="-1312" r="-2155" b="67812"/>
            <a:stretch/>
          </p:blipFill>
          <p:spPr>
            <a:xfrm>
              <a:off x="6804248" y="5517232"/>
              <a:ext cx="666000" cy="666000"/>
            </a:xfrm>
            <a:prstGeom prst="ellipse">
              <a:avLst/>
            </a:prstGeom>
            <a:solidFill>
              <a:schemeClr val="bg1"/>
            </a:solidFill>
            <a:ln w="57150">
              <a:solidFill>
                <a:srgbClr val="00938F"/>
              </a:solidFill>
            </a:ln>
          </p:spPr>
        </p:pic>
        <p:sp>
          <p:nvSpPr>
            <p:cNvPr id="29710" name="TextBox 14"/>
            <p:cNvSpPr txBox="1">
              <a:spLocks noChangeArrowheads="1"/>
            </p:cNvSpPr>
            <p:nvPr/>
          </p:nvSpPr>
          <p:spPr bwMode="auto">
            <a:xfrm rot="-574081">
              <a:off x="7277276" y="5183475"/>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2800" b="1">
                  <a:solidFill>
                    <a:srgbClr val="00938F"/>
                  </a:solidFill>
                </a:rPr>
                <a:t>?</a:t>
              </a:r>
            </a:p>
          </p:txBody>
        </p:sp>
        <p:sp>
          <p:nvSpPr>
            <p:cNvPr id="29711" name="TextBox 15"/>
            <p:cNvSpPr txBox="1">
              <a:spLocks noChangeArrowheads="1"/>
            </p:cNvSpPr>
            <p:nvPr/>
          </p:nvSpPr>
          <p:spPr bwMode="auto">
            <a:xfrm rot="815995">
              <a:off x="7436780" y="5327491"/>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2800" b="1">
                  <a:solidFill>
                    <a:srgbClr val="00938F"/>
                  </a:solidFill>
                </a:rPr>
                <a:t>?</a:t>
              </a:r>
            </a:p>
          </p:txBody>
        </p:sp>
      </p:grpSp>
      <p:sp>
        <p:nvSpPr>
          <p:cNvPr id="24" name="Kit's teaching bubble">
            <a:extLst>
              <a:ext uri="{FF2B5EF4-FFF2-40B4-BE49-F238E27FC236}">
                <a16:creationId xmlns:a16="http://schemas.microsoft.com/office/drawing/2014/main" id="{AEC501E5-0592-4F04-8C3F-10C9653DD774}"/>
              </a:ext>
            </a:extLst>
          </p:cNvPr>
          <p:cNvSpPr/>
          <p:nvPr/>
        </p:nvSpPr>
        <p:spPr>
          <a:xfrm>
            <a:off x="1219023" y="426049"/>
            <a:ext cx="3230563" cy="666750"/>
          </a:xfrm>
          <a:prstGeom prst="wedgeRoundRectCallout">
            <a:avLst>
              <a:gd name="adj1" fmla="val -64823"/>
              <a:gd name="adj2" fmla="val -18100"/>
              <a:gd name="adj3" fmla="val 16667"/>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sym typeface="Wingdings" panose="05000000000000000000" pitchFamily="2" charset="2"/>
              </a:rPr>
              <a:t>What did Finn and his wife do to trick the other giant?</a:t>
            </a:r>
          </a:p>
        </p:txBody>
      </p:sp>
      <p:sp>
        <p:nvSpPr>
          <p:cNvPr id="25" name="Close bubble">
            <a:extLst>
              <a:ext uri="{FF2B5EF4-FFF2-40B4-BE49-F238E27FC236}">
                <a16:creationId xmlns:a16="http://schemas.microsoft.com/office/drawing/2014/main" id="{5DED40F8-36A2-419C-BB45-71044AE34E3A}"/>
              </a:ext>
            </a:extLst>
          </p:cNvPr>
          <p:cNvSpPr/>
          <p:nvPr/>
        </p:nvSpPr>
        <p:spPr>
          <a:xfrm>
            <a:off x="4255911" y="345087"/>
            <a:ext cx="284162" cy="2841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
        <p:nvSpPr>
          <p:cNvPr id="2" name="Thought Bubble: Cloud 1">
            <a:extLst>
              <a:ext uri="{FF2B5EF4-FFF2-40B4-BE49-F238E27FC236}">
                <a16:creationId xmlns:a16="http://schemas.microsoft.com/office/drawing/2014/main" id="{5CA7DF6E-79AE-42F4-9C96-5A18269705A8}"/>
              </a:ext>
            </a:extLst>
          </p:cNvPr>
          <p:cNvSpPr/>
          <p:nvPr/>
        </p:nvSpPr>
        <p:spPr>
          <a:xfrm>
            <a:off x="6372225" y="908050"/>
            <a:ext cx="2087563" cy="1584325"/>
          </a:xfrm>
          <a:prstGeom prst="cloudCallout">
            <a:avLst>
              <a:gd name="adj1" fmla="val -76738"/>
              <a:gd name="adj2" fmla="val 154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7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1181100"/>
            <a:ext cx="1317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nextCondLst>
                <p:cond evt="onClick" delay="0">
                  <p:tgtEl>
                    <p:spTgt spid="20"/>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4" grpId="0" animBg="1"/>
      <p:bldP spid="24" grpId="1" animBg="1"/>
      <p:bldP spid="25" grpId="0" animBg="1"/>
      <p:bldP spid="2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75" y="1304925"/>
            <a:ext cx="18716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1" y="1420813"/>
            <a:ext cx="1481137"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022475" y="1689587"/>
            <a:ext cx="48339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buFont typeface="Arial" panose="020B0604020202020204" pitchFamily="34" charset="0"/>
              <a:buNone/>
            </a:pPr>
            <a:r>
              <a:rPr lang="en-GB" altLang="en-US" sz="4400" dirty="0"/>
              <a:t>Today, we have learnt to add –</a:t>
            </a:r>
            <a:r>
              <a:rPr lang="en-GB" altLang="en-US" sz="4400" b="1" dirty="0" err="1"/>
              <a:t>ing</a:t>
            </a:r>
            <a:r>
              <a:rPr lang="en-GB" altLang="en-US" sz="4400" dirty="0"/>
              <a:t> and –</a:t>
            </a:r>
            <a:r>
              <a:rPr lang="en-GB" altLang="en-US" sz="4400" b="1" dirty="0" err="1"/>
              <a:t>ed</a:t>
            </a:r>
            <a:r>
              <a:rPr lang="en-GB" altLang="en-US" sz="4400" dirty="0"/>
              <a:t> to CVC and CCVC words.</a:t>
            </a:r>
          </a:p>
        </p:txBody>
      </p:sp>
      <p:sp>
        <p:nvSpPr>
          <p:cNvPr id="8" name="TextBox 7"/>
          <p:cNvSpPr txBox="1">
            <a:spLocks noChangeArrowheads="1"/>
          </p:cNvSpPr>
          <p:nvPr/>
        </p:nvSpPr>
        <p:spPr bwMode="auto">
          <a:xfrm>
            <a:off x="1079500" y="5622865"/>
            <a:ext cx="6667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2000" dirty="0">
                <a:solidFill>
                  <a:schemeClr val="tx1"/>
                </a:solidFill>
              </a:rPr>
              <a:t>The adventure continues next lesson!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nodeType="afterGroup">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3" name="Speech Bubble">
            <a:extLst>
              <a:ext uri="{FF2B5EF4-FFF2-40B4-BE49-F238E27FC236}">
                <a16:creationId xmlns:a16="http://schemas.microsoft.com/office/drawing/2014/main" id="{804AF614-BC1A-44BE-80B7-2D6BCA7839DB}"/>
              </a:ext>
            </a:extLst>
          </p:cNvPr>
          <p:cNvSpPr/>
          <p:nvPr/>
        </p:nvSpPr>
        <p:spPr>
          <a:xfrm>
            <a:off x="827088" y="944563"/>
            <a:ext cx="5221287" cy="1008062"/>
          </a:xfrm>
          <a:prstGeom prst="wedgeRoundRectCallout">
            <a:avLst>
              <a:gd name="adj1" fmla="val 57171"/>
              <a:gd name="adj2" fmla="val 1000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Now, let’s write them with the magic pencil…</a:t>
            </a:r>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381250"/>
            <a:ext cx="43957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38" y="1052513"/>
            <a:ext cx="284162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8BCA3EC-4559-43E6-B635-C341DA2B2120}"/>
              </a:ext>
            </a:extLst>
          </p:cNvPr>
          <p:cNvSpPr/>
          <p:nvPr/>
        </p:nvSpPr>
        <p:spPr>
          <a:xfrm>
            <a:off x="6113737" y="1853139"/>
            <a:ext cx="1377300"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d</a:t>
            </a:r>
            <a:endParaRPr lang="en-GB" sz="16600" dirty="0"/>
          </a:p>
        </p:txBody>
      </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4340" name="Write Action"/>
          <p:cNvGrpSpPr>
            <a:grpSpLocks/>
          </p:cNvGrpSpPr>
          <p:nvPr/>
        </p:nvGrpSpPr>
        <p:grpSpPr bwMode="auto">
          <a:xfrm>
            <a:off x="6915150" y="5516563"/>
            <a:ext cx="1544638" cy="720725"/>
            <a:chOff x="6914614" y="5517232"/>
            <a:chExt cx="1545818" cy="720080"/>
          </a:xfrm>
        </p:grpSpPr>
        <p:grpSp>
          <p:nvGrpSpPr>
            <p:cNvPr id="10257" name="Write action"/>
            <p:cNvGrpSpPr>
              <a:grpSpLocks/>
            </p:cNvGrpSpPr>
            <p:nvPr/>
          </p:nvGrpSpPr>
          <p:grpSpPr bwMode="auto">
            <a:xfrm>
              <a:off x="6914614" y="5517232"/>
              <a:ext cx="1545818" cy="720080"/>
              <a:chOff x="6914614" y="5517232"/>
              <a:chExt cx="1545818" cy="720080"/>
            </a:xfrm>
          </p:grpSpPr>
          <p:sp>
            <p:nvSpPr>
              <p:cNvPr id="17" name="Rectangle: Rounded Corners 16">
                <a:extLst>
                  <a:ext uri="{FF2B5EF4-FFF2-40B4-BE49-F238E27FC236}">
                    <a16:creationId xmlns:a16="http://schemas.microsoft.com/office/drawing/2014/main" id="{BD398B2E-9BCD-4449-94D9-0817456AF2B9}"/>
                  </a:ext>
                </a:extLst>
              </p:cNvPr>
              <p:cNvSpPr/>
              <p:nvPr/>
            </p:nvSpPr>
            <p:spPr>
              <a:xfrm>
                <a:off x="6914614" y="5650463"/>
                <a:ext cx="1099389" cy="432999"/>
              </a:xfrm>
              <a:prstGeom prst="roundRect">
                <a:avLst>
                  <a:gd name="adj" fmla="val 50000"/>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8" name="Oval 17">
                <a:extLst>
                  <a:ext uri="{FF2B5EF4-FFF2-40B4-BE49-F238E27FC236}">
                    <a16:creationId xmlns:a16="http://schemas.microsoft.com/office/drawing/2014/main" id="{FA708E22-1F29-4779-99E6-7731F1FFBBB2}"/>
                  </a:ext>
                </a:extLst>
              </p:cNvPr>
              <p:cNvSpPr/>
              <p:nvPr/>
            </p:nvSpPr>
            <p:spPr>
              <a:xfrm>
                <a:off x="7740745" y="5517232"/>
                <a:ext cx="719687" cy="720080"/>
              </a:xfrm>
              <a:prstGeom prst="ellipse">
                <a:avLst/>
              </a:prstGeom>
              <a:solidFill>
                <a:schemeClr val="bg1"/>
              </a:solidFill>
              <a:ln w="571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025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388" y="2354263"/>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123E1558-4DBD-48B5-A862-84B38454AD27}"/>
              </a:ext>
            </a:extLst>
          </p:cNvPr>
          <p:cNvSpPr/>
          <p:nvPr/>
        </p:nvSpPr>
        <p:spPr>
          <a:xfrm>
            <a:off x="5159521" y="1844824"/>
            <a:ext cx="1165704"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e</a:t>
            </a:r>
            <a:endParaRPr lang="en-GB" sz="16600" dirty="0"/>
          </a:p>
        </p:txBody>
      </p:sp>
      <p:pic>
        <p:nvPicPr>
          <p:cNvPr id="2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413" y="2754313"/>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1EB6819D-39F4-F445-8FA8-51B314142AF5}"/>
              </a:ext>
            </a:extLst>
          </p:cNvPr>
          <p:cNvSpPr/>
          <p:nvPr/>
        </p:nvSpPr>
        <p:spPr>
          <a:xfrm>
            <a:off x="4133813" y="1850295"/>
            <a:ext cx="1327608"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g</a:t>
            </a:r>
            <a:endParaRPr lang="en-GB" sz="16600" dirty="0"/>
          </a:p>
        </p:txBody>
      </p:sp>
      <p:pic>
        <p:nvPicPr>
          <p:cNvPr id="33" name="Picture 32">
            <a:extLst>
              <a:ext uri="{FF2B5EF4-FFF2-40B4-BE49-F238E27FC236}">
                <a16:creationId xmlns:a16="http://schemas.microsoft.com/office/drawing/2014/main" id="{39017E3C-ED04-7345-9644-67A96EAC63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901" y="2354351"/>
            <a:ext cx="710150" cy="707937"/>
          </a:xfrm>
          <a:prstGeom prst="rect">
            <a:avLst/>
          </a:prstGeom>
        </p:spPr>
      </p:pic>
      <p:sp>
        <p:nvSpPr>
          <p:cNvPr id="30" name="Rectangle 29">
            <a:extLst>
              <a:ext uri="{FF2B5EF4-FFF2-40B4-BE49-F238E27FC236}">
                <a16:creationId xmlns:a16="http://schemas.microsoft.com/office/drawing/2014/main" id="{121C8C0D-15E0-EF48-8198-F61B94B3D0B3}"/>
              </a:ext>
            </a:extLst>
          </p:cNvPr>
          <p:cNvSpPr/>
          <p:nvPr/>
        </p:nvSpPr>
        <p:spPr>
          <a:xfrm>
            <a:off x="3107205" y="1833367"/>
            <a:ext cx="1327608"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g</a:t>
            </a:r>
            <a:endParaRPr lang="en-GB" sz="16600" dirty="0"/>
          </a:p>
        </p:txBody>
      </p:sp>
      <p:pic>
        <p:nvPicPr>
          <p:cNvPr id="31" name="Picture 30">
            <a:extLst>
              <a:ext uri="{FF2B5EF4-FFF2-40B4-BE49-F238E27FC236}">
                <a16:creationId xmlns:a16="http://schemas.microsoft.com/office/drawing/2014/main" id="{EB40D6F5-CC79-344A-A001-6E8F8A152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9293" y="2337423"/>
            <a:ext cx="710150" cy="707937"/>
          </a:xfrm>
          <a:prstGeom prst="rect">
            <a:avLst/>
          </a:prstGeom>
        </p:spPr>
      </p:pic>
      <p:sp>
        <p:nvSpPr>
          <p:cNvPr id="22" name="Rectangle 21">
            <a:extLst>
              <a:ext uri="{FF2B5EF4-FFF2-40B4-BE49-F238E27FC236}">
                <a16:creationId xmlns:a16="http://schemas.microsoft.com/office/drawing/2014/main" id="{0BEE5946-6ABC-484C-9778-D6BFE31C51D3}"/>
              </a:ext>
            </a:extLst>
          </p:cNvPr>
          <p:cNvSpPr/>
          <p:nvPr/>
        </p:nvSpPr>
        <p:spPr>
          <a:xfrm>
            <a:off x="2056197" y="1844824"/>
            <a:ext cx="1293944"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o</a:t>
            </a:r>
            <a:endParaRPr lang="en-GB" sz="16600" dirty="0"/>
          </a:p>
        </p:txBody>
      </p:sp>
      <p:pic>
        <p:nvPicPr>
          <p:cNvPr id="2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2239963"/>
            <a:ext cx="71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888DED4E-81E3-4F60-A6E9-3DBF7FC3EACD}"/>
              </a:ext>
            </a:extLst>
          </p:cNvPr>
          <p:cNvSpPr/>
          <p:nvPr/>
        </p:nvSpPr>
        <p:spPr>
          <a:xfrm>
            <a:off x="1547664" y="1844824"/>
            <a:ext cx="763351"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j</a:t>
            </a:r>
            <a:endParaRPr lang="en-GB" sz="16600" dirty="0"/>
          </a:p>
        </p:txBody>
      </p:sp>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25" y="1909763"/>
            <a:ext cx="7096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3" y="2305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nodeType="afterGroup">
                            <p:stCondLst>
                              <p:cond delay="500"/>
                            </p:stCondLst>
                            <p:childTnLst>
                              <p:par>
                                <p:cTn id="9" presetID="0" presetClass="path" presetSubtype="0" accel="50000" decel="50000" fill="hold" nodeType="afterEffect">
                                  <p:stCondLst>
                                    <p:cond delay="0"/>
                                  </p:stCondLst>
                                  <p:childTnLst>
                                    <p:animMotion origin="layout" path="M -8.33333E-7 1.85185E-6 C -0.00034 0.03657 -0.00069 0.07315 -0.00104 0.10972 L -0.00381 0.17384 L -0.01111 0.1912 L -0.02135 0.19375 L -0.03697 0.1912 " pathEditMode="relative" ptsTypes="AAAAAA">
                                      <p:cBhvr>
                                        <p:cTn id="10" dur="2000" fill="hold"/>
                                        <p:tgtEl>
                                          <p:spTgt spid="21"/>
                                        </p:tgtEl>
                                        <p:attrNameLst>
                                          <p:attrName>ppt_x</p:attrName>
                                          <p:attrName>ppt_y</p:attrName>
                                        </p:attrNameLst>
                                      </p:cBhvr>
                                    </p:animMotion>
                                  </p:childTnLst>
                                </p:cTn>
                              </p:par>
                            </p:childTnLst>
                          </p:cTn>
                        </p:par>
                        <p:par>
                          <p:cTn id="11" fill="hold" nodeType="afterGroup">
                            <p:stCondLst>
                              <p:cond delay="2500"/>
                            </p:stCondLst>
                            <p:childTnLst>
                              <p:par>
                                <p:cTn id="12" presetID="10" presetClass="exit" presetSubtype="0" fill="hold" nodeType="after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3500"/>
                            </p:stCondLst>
                            <p:childTnLst>
                              <p:par>
                                <p:cTn id="20" presetID="0" presetClass="path" presetSubtype="0" accel="50000" decel="50000" fill="hold" nodeType="afterEffect">
                                  <p:stCondLst>
                                    <p:cond delay="0"/>
                                  </p:stCondLst>
                                  <p:childTnLst>
                                    <p:animMotion origin="layout" path="M 3.33333E-6 2.96296E-6 L 3.33333E-6 0.00023 C -0.00504 2.96296E-6 -0.01007 0.00023 -0.01511 0.00046 C -0.01563 0.00046 -0.01615 0.00092 -0.01667 0.00115 C -0.01719 0.00139 -0.01754 0.00208 -0.01806 0.00231 C -0.01893 0.00301 -0.01997 0.00301 -0.02084 0.0037 C -0.02986 0.01157 -0.02014 0.00347 -0.02518 0.00694 C -0.0257 0.00717 -0.02604 0.00787 -0.02657 0.0081 C -0.02709 0.00833 -0.02761 0.00833 -0.02795 0.00879 C -0.029 0.00949 -0.03091 0.01134 -0.03091 0.01157 C -0.03108 0.0118 -0.03143 0.0125 -0.03177 0.01319 C -0.03299 0.01504 -0.03316 0.01504 -0.03455 0.0162 C -0.0349 0.0169 -0.03525 0.01759 -0.03559 0.01828 C -0.03594 0.01875 -0.03664 0.01875 -0.03698 0.01944 C -0.03733 0.02014 -0.03716 0.02129 -0.0375 0.02199 C -0.03802 0.02338 -0.03907 0.0243 -0.03941 0.02569 L -0.0408 0.03148 C -0.04098 0.03217 -0.04115 0.03264 -0.04132 0.03333 C -0.04236 0.03935 -0.04167 0.0368 -0.04323 0.04097 C -0.04323 0.04467 -0.04358 0.04861 -0.04358 0.05231 C -0.04393 0.05926 -0.04375 0.06527 -0.04462 0.07199 C -0.04462 0.07268 -0.04497 0.07361 -0.04497 0.07453 C -0.04497 0.08055 -0.04479 0.08657 -0.04462 0.09282 C -0.04445 0.09375 -0.04445 0.0949 -0.0441 0.09583 C -0.04393 0.09652 -0.04341 0.09722 -0.04323 0.09768 C -0.04306 0.09884 -0.04289 0.1 -0.04271 0.10092 C -0.04236 0.10231 -0.04202 0.10347 -0.04167 0.10486 C -0.04063 0.11111 -0.04115 0.1081 -0.03976 0.11365 C -0.03976 0.11412 -0.03959 0.11504 -0.03941 0.11551 C -0.03907 0.1162 -0.03872 0.11666 -0.03837 0.11736 C -0.03698 0.12106 -0.03924 0.11759 -0.03646 0.12106 C -0.03559 0.12523 -0.03698 0.12129 -0.0342 0.12361 C -0.03368 0.12407 -0.03368 0.125 -0.03316 0.12569 C -0.03125 0.12777 -0.0316 0.12615 -0.02986 0.12754 C -0.02882 0.12824 -0.02813 0.12963 -0.02709 0.13009 C -0.02466 0.13078 -0.0257 0.13032 -0.02379 0.13125 C -0.02205 0.13356 -0.02344 0.13194 -0.02032 0.1331 C -0.01459 0.13541 -0.02101 0.13402 -0.01285 0.13518 L 0.00764 0.13449 C 0.00885 0.13426 0.01024 0.13426 0.01146 0.13379 C 0.0118 0.13356 0.01198 0.13287 0.01232 0.13264 C 0.01354 0.13194 0.01493 0.13171 0.01614 0.13125 C 0.01857 0.13055 0.01736 0.13102 0.01944 0.13009 L 0.02222 0.12754 C 0.02274 0.12708 0.02326 0.12685 0.02378 0.12615 C 0.02604 0.12315 0.02482 0.1243 0.02708 0.12245 C 0.02916 0.11805 0.02812 0.11967 0.02986 0.11736 C 0.03003 0.11643 0.03003 0.11574 0.03038 0.11481 C 0.03055 0.11435 0.03107 0.11412 0.03125 0.11365 C 0.03472 0.10764 0.03177 0.1118 0.03455 0.10787 C 0.03628 0.10092 0.03368 0.11157 0.03611 0.10416 C 0.03646 0.10301 0.03663 0.10162 0.03698 0.10023 L 0.0375 0.09838 C 0.03767 0.09768 0.03784 0.09722 0.03802 0.09652 C 0.03802 0.0956 0.03819 0.0949 0.03836 0.09398 C 0.03871 0.09282 0.03941 0.09027 0.03941 0.09051 C 0.03958 0.08889 0.03993 0.08773 0.03993 0.08634 C 0.03993 0.07592 0.03958 0.06527 0.03941 0.05486 C 0.03941 0.0537 0.03802 0.04884 0.03802 0.04861 C 0.03784 0.04791 0.03767 0.04722 0.0375 0.04652 C 0.03715 0.04606 0.0368 0.04537 0.03646 0.04467 C 0.03611 0.04352 0.03593 0.04213 0.03559 0.04097 L 0.03507 0.03912 C 0.03489 0.03842 0.03472 0.03773 0.03455 0.03727 C 0.03455 0.03634 0.03437 0.03541 0.0342 0.03472 C 0.03368 0.03333 0.03298 0.0324 0.03229 0.03148 L 0.03125 0.02777 C 0.03107 0.02708 0.03107 0.02639 0.0309 0.02569 L 0.02986 0.02384 C 0.02968 0.02315 0.02968 0.02222 0.02934 0.02129 C 0.02899 0.0206 0.02847 0.02014 0.02795 0.01944 C 0.0276 0.01898 0.02743 0.01805 0.02708 0.01759 C 0.02621 0.0162 0.02569 0.01597 0.02465 0.01504 C 0.0243 0.01435 0.02413 0.01365 0.02378 0.01319 C 0.01979 0.00856 0.02222 0.0118 0.01944 0.00995 C 0.0158 0.00764 0.02014 0.00972 0.01666 0.0081 C 0.01632 0.00787 0.01389 0.00532 0.01336 0.00486 C 0.01232 0.0044 0.01146 0.00416 0.01041 0.0037 C 0.00989 0.00347 0.00955 0.00324 0.00902 0.00301 C 0.00833 0.00254 0.00781 0.00208 0.00711 0.00185 C 0.00625 0.00139 0.00521 0.00092 0.00434 0.00046 L 3.33333E-6 2.96296E-6 Z " pathEditMode="relative" rAng="0" ptsTypes="AAAAAAAAAAAAAAAAAAAAAAAAAAAAAAAAAAAAAAAAAAAAAAAAAAAAAAAAAAAAAAAAAAAAAAAAAAAAAAAAAA">
                                      <p:cBhvr>
                                        <p:cTn id="21" dur="3000" fill="hold"/>
                                        <p:tgtEl>
                                          <p:spTgt spid="23"/>
                                        </p:tgtEl>
                                        <p:attrNameLst>
                                          <p:attrName>ppt_x</p:attrName>
                                          <p:attrName>ppt_y</p:attrName>
                                        </p:attrNameLst>
                                      </p:cBhvr>
                                      <p:rCtr x="-260" y="6759"/>
                                    </p:animMotion>
                                  </p:childTnLst>
                                </p:cTn>
                              </p:par>
                            </p:childTnLst>
                          </p:cTn>
                        </p:par>
                        <p:par>
                          <p:cTn id="22" fill="hold">
                            <p:stCondLst>
                              <p:cond delay="6500"/>
                            </p:stCondLst>
                            <p:childTnLst>
                              <p:par>
                                <p:cTn id="23" presetID="10" presetClass="exit" presetSubtype="0" fill="hold" nodeType="after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nodeType="afterGroup">
                            <p:stCondLst>
                              <p:cond delay="7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nodeType="afterGroup">
                            <p:stCondLst>
                              <p:cond delay="7500"/>
                            </p:stCondLst>
                            <p:childTnLst>
                              <p:par>
                                <p:cTn id="31" presetID="10" presetClass="exit" presetSubtype="0" fill="hold" nodeType="afterEffect">
                                  <p:stCondLst>
                                    <p:cond delay="60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par>
                          <p:cTn id="34" fill="hold">
                            <p:stCondLst>
                              <p:cond delay="8600"/>
                            </p:stCondLst>
                            <p:childTnLst>
                              <p:par>
                                <p:cTn id="35" presetID="10"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par>
                          <p:cTn id="38" fill="hold">
                            <p:stCondLst>
                              <p:cond delay="9100"/>
                            </p:stCondLst>
                            <p:childTnLst>
                              <p:par>
                                <p:cTn id="39" presetID="0" presetClass="path" presetSubtype="0" accel="50000" decel="50000" fill="hold" nodeType="afterEffect">
                                  <p:stCondLst>
                                    <p:cond delay="0"/>
                                  </p:stCondLst>
                                  <p:childTnLst>
                                    <p:animMotion origin="layout" path="M -8.33333E-7 3.7037E-7 L -0.01841 -0.00973 L -0.03229 -0.00857 L -0.04341 3.7037E-7 L -0.05174 0.01967 L -0.05625 0.0493 L -0.05365 0.08773 L -0.04705 0.10856 L -0.03594 0.11736 L -0.02118 0.11597 L -0.00365 0.1037 L 0.00746 0.08148 L 0.01302 0.05925 L 0.01302 0.02476 L 0.01493 -0.00973 L 0.01302 0.11226 L 0.01111 0.15185 L 0.00555 0.17152 L -0.00452 0.18402 L -0.01841 0.18773 L -0.0342 0.18773 L -0.04809 0.18518 L -0.05625 0.17777 " pathEditMode="relative" ptsTypes="AAAAAAAAAAAAAAAAAAAAAAA">
                                      <p:cBhvr>
                                        <p:cTn id="40" dur="5000" fill="hold"/>
                                        <p:tgtEl>
                                          <p:spTgt spid="31"/>
                                        </p:tgtEl>
                                        <p:attrNameLst>
                                          <p:attrName>ppt_x</p:attrName>
                                          <p:attrName>ppt_y</p:attrName>
                                        </p:attrNameLst>
                                      </p:cBhvr>
                                    </p:animMotion>
                                  </p:childTnLst>
                                </p:cTn>
                              </p:par>
                            </p:childTnLst>
                          </p:cTn>
                        </p:par>
                        <p:par>
                          <p:cTn id="41" fill="hold">
                            <p:stCondLst>
                              <p:cond delay="14100"/>
                            </p:stCondLst>
                            <p:childTnLst>
                              <p:par>
                                <p:cTn id="42" presetID="10" presetClass="exit" presetSubtype="0" fill="hold" nodeType="afterEffect">
                                  <p:stCondLst>
                                    <p:cond delay="0"/>
                                  </p:stCondLst>
                                  <p:childTnLst>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childTnLst>
                          </p:cTn>
                        </p:par>
                        <p:par>
                          <p:cTn id="45" fill="hold">
                            <p:stCondLst>
                              <p:cond delay="14600"/>
                            </p:stCondLst>
                            <p:childTnLst>
                              <p:par>
                                <p:cTn id="46" presetID="10"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par>
                          <p:cTn id="49" fill="hold">
                            <p:stCondLst>
                              <p:cond delay="15100"/>
                            </p:stCondLst>
                            <p:childTnLst>
                              <p:par>
                                <p:cTn id="50" presetID="0" presetClass="path" presetSubtype="0" accel="50000" decel="50000" fill="hold" nodeType="afterEffect">
                                  <p:stCondLst>
                                    <p:cond delay="0"/>
                                  </p:stCondLst>
                                  <p:childTnLst>
                                    <p:animMotion origin="layout" path="M -8.33333E-7 3.7037E-7 L -0.01841 -0.00973 L -0.03229 -0.00857 L -0.04341 3.7037E-7 L -0.05174 0.01967 L -0.05625 0.0493 L -0.05365 0.08773 L -0.04705 0.10856 L -0.03594 0.11736 L -0.02118 0.11597 L -0.00365 0.1037 L 0.00746 0.08148 L 0.01302 0.05925 L 0.01302 0.02476 L 0.01493 -0.00973 L 0.01302 0.11226 L 0.01111 0.15185 L 0.00555 0.17152 L -0.00452 0.18402 L -0.01841 0.18773 L -0.0342 0.18773 L -0.04809 0.18518 L -0.05625 0.17777 " pathEditMode="relative" ptsTypes="AAAAAAAAAAAAAAAAAAAAAAA">
                                      <p:cBhvr>
                                        <p:cTn id="51" dur="5000" fill="hold"/>
                                        <p:tgtEl>
                                          <p:spTgt spid="33"/>
                                        </p:tgtEl>
                                        <p:attrNameLst>
                                          <p:attrName>ppt_x</p:attrName>
                                          <p:attrName>ppt_y</p:attrName>
                                        </p:attrNameLst>
                                      </p:cBhvr>
                                    </p:animMotion>
                                  </p:childTnLst>
                                </p:cTn>
                              </p:par>
                            </p:childTnLst>
                          </p:cTn>
                        </p:par>
                        <p:par>
                          <p:cTn id="52" fill="hold">
                            <p:stCondLst>
                              <p:cond delay="20100"/>
                            </p:stCondLst>
                            <p:childTnLst>
                              <p:par>
                                <p:cTn id="53" presetID="10" presetClass="exit" presetSubtype="0" fill="hold" nodeType="afterEffect">
                                  <p:stCondLst>
                                    <p:cond delay="0"/>
                                  </p:stCondLst>
                                  <p:childTnLst>
                                    <p:animEffect transition="out" filter="fad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childTnLst>
                          </p:cTn>
                        </p:par>
                        <p:par>
                          <p:cTn id="56" fill="hold" nodeType="afterGroup">
                            <p:stCondLst>
                              <p:cond delay="20600"/>
                            </p:stCondLst>
                            <p:childTnLst>
                              <p:par>
                                <p:cTn id="57" presetID="10"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nodeType="afterGroup">
                            <p:stCondLst>
                              <p:cond delay="21100"/>
                            </p:stCondLst>
                            <p:childTnLst>
                              <p:par>
                                <p:cTn id="61" presetID="0" presetClass="path" presetSubtype="0" accel="50000" decel="50000" fill="hold" nodeType="afterEffect">
                                  <p:stCondLst>
                                    <p:cond delay="0"/>
                                  </p:stCondLst>
                                  <p:childTnLst>
                                    <p:animMotion origin="layout" path="M -2.77778E-6 -7.40741E-7 L -2.77778E-6 0.00023 C 0.00712 -0.00116 0.00157 -0.00023 0.00712 -0.00139 C 0.00816 -0.00162 0.0092 -0.00162 0.01042 -0.00208 C 0.01198 -0.00231 0.01354 -0.00255 0.01511 -0.00324 C 0.01598 -0.0037 0.01702 -0.0044 0.01788 -0.0044 L 0.0217 -0.00509 L 0.02604 -0.00694 C 0.02639 -0.00718 0.02691 -0.00764 0.02743 -0.00764 C 0.0283 -0.00787 0.03021 -0.00833 0.03125 -0.00903 C 0.0316 -0.00926 0.03212 -0.00995 0.03264 -0.01018 C 0.03316 -0.01065 0.03386 -0.01065 0.03455 -0.01088 C 0.0349 -0.01111 0.03542 -0.01134 0.03594 -0.01157 C 0.03681 -0.01227 0.03768 -0.01343 0.03872 -0.01389 C 0.03924 -0.01412 0.03976 -0.01435 0.04011 -0.01458 C 0.04445 -0.01782 0.04167 -0.01597 0.04445 -0.01898 C 0.04479 -0.01944 0.04549 -0.01991 0.04584 -0.02037 C 0.04653 -0.02106 0.04775 -0.02292 0.04775 -0.02268 C 0.04792 -0.02361 0.04792 -0.02454 0.04827 -0.02546 C 0.04983 -0.03032 0.04861 -0.0243 0.04966 -0.02917 C 0.05 -0.03079 0.05035 -0.03241 0.05052 -0.03426 C 0.05087 -0.0368 0.05104 -0.03935 0.05157 -0.0419 C 0.05157 -0.04236 0.05191 -0.04305 0.05209 -0.04375 C 0.05191 -0.04884 0.05191 -0.0537 0.05157 -0.0588 C 0.05139 -0.06018 0.05052 -0.06319 0.04966 -0.06458 C 0.04931 -0.06505 0.04861 -0.06528 0.04827 -0.06574 C 0.04775 -0.06643 0.0474 -0.06736 0.04688 -0.06759 C 0.04584 -0.06829 0.04497 -0.06852 0.04393 -0.06898 L 0.04115 -0.07014 C 0.04063 -0.07037 0.04011 -0.07083 0.03976 -0.07083 C 0.03438 -0.07176 0.03716 -0.0713 0.03125 -0.07199 C 0.02743 -0.07176 0.02396 -0.07199 0.02032 -0.07083 C 0.01979 -0.0706 0.01927 -0.07037 0.01893 -0.07014 C 0.01806 -0.06991 0.01736 -0.06991 0.0165 -0.06968 C 0.01528 -0.06921 0.01268 -0.06829 0.01268 -0.06805 C 0.01233 -0.06782 0.01216 -0.06736 0.01181 -0.06713 C 0.01094 -0.06643 0.00816 -0.06597 0.00747 -0.06574 C 0.00348 -0.06389 0.00834 -0.06643 0.00521 -0.06389 C 0.00469 -0.06366 0.00417 -0.06343 0.00365 -0.06319 C 0.0033 -0.06273 0.00278 -0.06227 0.00226 -0.06204 C 0.00174 -0.06157 0.00104 -0.06134 0.00035 -0.06065 C -0.00034 -0.05995 -0.00069 -0.0588 -0.00156 -0.0581 L -0.00295 -0.05694 C -0.00538 -0.05185 -0.00208 -0.0581 -0.00521 -0.0537 C -0.00607 -0.05278 -0.00659 -0.05069 -0.00712 -0.0493 C -0.00868 -0.04583 -0.0085 -0.0463 -0.01007 -0.04421 C -0.01024 -0.04259 -0.01076 -0.04097 -0.01093 -0.03935 C -0.01163 -0.0338 -0.01128 -0.0368 -0.0118 -0.03032 C -0.0118 -0.0169 -0.0118 -0.00347 -0.01146 0.00995 C -0.01128 0.01412 -0.01146 0.01829 -0.01041 0.02199 C -0.00989 0.02407 -0.00989 0.02431 -0.00955 0.02639 C -0.00937 0.02755 -0.0092 0.02847 -0.00902 0.02963 C -0.00885 0.03079 -0.00833 0.03218 -0.00816 0.03333 C -0.00798 0.03403 -0.00746 0.0382 -0.00712 0.03912 C -0.00694 0.03982 -0.00659 0.04028 -0.00625 0.04097 C -0.00607 0.04167 -0.0059 0.04236 -0.00573 0.04282 C -0.00521 0.04468 -0.00434 0.04653 -0.0033 0.04792 C -0.00295 0.04838 -0.00243 0.04861 -0.00191 0.04907 C -0.00156 0.04954 -0.00139 0.05023 -0.00104 0.05046 C 0.00052 0.05139 0.00209 0.05185 0.00365 0.05232 C 0.00504 0.05278 0.00573 0.05347 0.00712 0.0537 C 0.00868 0.05394 0.01059 0.05394 0.01233 0.05417 C 0.01268 0.0544 0.0132 0.05463 0.01372 0.05486 C 0.01493 0.05532 0.01754 0.05579 0.01893 0.05625 C 0.02153 0.05579 0.0224 0.05579 0.02448 0.05486 C 0.02552 0.0544 0.02639 0.0537 0.02743 0.0537 L 0.0316 0.05301 C 0.03386 0.05255 0.0382 0.05162 0.0382 0.05185 C 0.03907 0.05139 0.03976 0.0507 0.04063 0.05046 C 0.04167 0.05 0.04375 0.05 0.04497 0.04907 C 0.04618 0.04838 0.04948 0.04537 0.05018 0.04352 L 0.05052 0.04213 " pathEditMode="relative" rAng="0" ptsTypes="AAAAAAAAAAAAAAAAAAAAAAAAAAAAAAAAAAAAAAAAAAAAAAAAAAAAAAAAAAAAAAAAAAAAAAAA">
                                      <p:cBhvr>
                                        <p:cTn id="62" dur="2750" fill="hold"/>
                                        <p:tgtEl>
                                          <p:spTgt spid="29"/>
                                        </p:tgtEl>
                                        <p:attrNameLst>
                                          <p:attrName>ppt_x</p:attrName>
                                          <p:attrName>ppt_y</p:attrName>
                                        </p:attrNameLst>
                                      </p:cBhvr>
                                      <p:rCtr x="2014" y="-787"/>
                                    </p:animMotion>
                                  </p:childTnLst>
                                </p:cTn>
                              </p:par>
                            </p:childTnLst>
                          </p:cTn>
                        </p:par>
                        <p:par>
                          <p:cTn id="63" fill="hold" nodeType="afterGroup">
                            <p:stCondLst>
                              <p:cond delay="23850"/>
                            </p:stCondLst>
                            <p:childTnLst>
                              <p:par>
                                <p:cTn id="64" presetID="10" presetClass="exit" presetSubtype="0" fill="hold" nodeType="after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childTnLst>
                          </p:cTn>
                        </p:par>
                        <p:par>
                          <p:cTn id="67" fill="hold" nodeType="afterGroup">
                            <p:stCondLst>
                              <p:cond delay="24350"/>
                            </p:stCondLst>
                            <p:childTnLst>
                              <p:par>
                                <p:cTn id="68" presetID="10" presetClass="entr" presetSubtype="0" fill="hold"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par>
                          <p:cTn id="71" fill="hold" nodeType="afterGroup">
                            <p:stCondLst>
                              <p:cond delay="24850"/>
                            </p:stCondLst>
                            <p:childTnLst>
                              <p:par>
                                <p:cTn id="72" presetID="0" presetClass="path" presetSubtype="0" accel="50000" decel="50000" fill="hold" nodeType="afterEffect">
                                  <p:stCondLst>
                                    <p:cond delay="0"/>
                                  </p:stCondLst>
                                  <p:childTnLst>
                                    <p:animMotion origin="layout" path="M 0 -1.11111E-6 L -0.01944 -0.00856 C -0.02222 -0.0081 -0.025 -0.00833 -0.02778 -0.00741 C -0.02882 -0.00694 -0.02951 -0.00555 -0.03056 -0.00486 C -0.03142 -0.00417 -0.03247 -0.00417 -0.03333 -0.0037 C -0.03524 -0.00208 -0.03698 -0.00023 -0.03889 0.00139 L -0.04167 0.0037 L -0.04444 0.00625 C -0.04497 0.00741 -0.04549 0.0088 -0.04618 0.00995 C -0.05156 0.01875 -0.04427 0.00463 -0.05 0.0162 C -0.05226 0.025 -0.05069 0.0213 -0.05365 0.02732 C -0.05399 0.03102 -0.05469 0.03796 -0.05556 0.04213 C -0.05556 0.04236 -0.05781 0.05139 -0.05833 0.05324 C -0.05868 0.0544 -0.05903 0.05556 -0.0592 0.05695 L -0.06007 0.06181 C -0.0599 0.06667 -0.05972 0.07176 -0.0592 0.07662 C -0.05903 0.07778 -0.05851 0.07894 -0.05833 0.08033 C -0.05573 0.09421 -0.05955 0.07801 -0.05556 0.09398 L -0.05451 0.09769 C -0.05434 0.09884 -0.05451 0.10046 -0.05365 0.10139 L -0.05087 0.1037 C -0.05052 0.10509 -0.05069 0.10671 -0.05 0.10741 C -0.04844 0.10903 -0.04618 0.10903 -0.04444 0.10995 L -0.04167 0.11111 C -0.04062 0.11158 -0.03976 0.11204 -0.03889 0.1125 C -0.03767 0.11273 -0.03628 0.1132 -0.03507 0.11366 C -0.0342 0.11389 -0.03333 0.11482 -0.03229 0.11482 C -0.03021 0.11505 -0.02812 0.11482 -0.02587 0.11482 L -0.00729 0.1088 C 0.00278 0.09931 -0.00174 0.10162 0.00469 0.09884 C 0.00556 0.09769 0.00642 0.0963 0.00747 0.09514 C 0.00833 0.09421 0.00955 0.09375 0.01024 0.09259 C 0.01337 0.08866 0.01076 0.08889 0.01302 0.08889 L 0.0158 0.07408 L 0.01944 -0.07755 L 0.01667 0.1037 C 0.01979 0.10949 0.02014 0.11204 0.02413 0.11482 C 0.025 0.11551 0.02604 0.11574 0.02691 0.1162 C 0.02951 0.11574 0.0349 0.11574 0.03802 0.11366 C 0.03837 0.11343 0.03872 0.11273 0.03906 0.1125 " pathEditMode="relative" rAng="0" ptsTypes="AAAAAAAAAAAAAAAAAAAAAAAAAAAAAAAAAAAAAAAA">
                                      <p:cBhvr>
                                        <p:cTn id="73" dur="2000" fill="hold"/>
                                        <p:tgtEl>
                                          <p:spTgt spid="37"/>
                                        </p:tgtEl>
                                        <p:attrNameLst>
                                          <p:attrName>ppt_x</p:attrName>
                                          <p:attrName>ppt_y</p:attrName>
                                        </p:attrNameLst>
                                      </p:cBhvr>
                                      <p:rCtr x="-1059" y="1921"/>
                                    </p:animMotion>
                                  </p:childTnLst>
                                </p:cTn>
                              </p:par>
                            </p:childTnLst>
                          </p:cTn>
                        </p:par>
                        <p:par>
                          <p:cTn id="74" fill="hold" nodeType="afterGroup">
                            <p:stCondLst>
                              <p:cond delay="26850"/>
                            </p:stCondLst>
                            <p:childTnLst>
                              <p:par>
                                <p:cTn id="75" presetID="10" presetClass="exit" presetSubtype="0" fill="hold" nodeType="afterEffect">
                                  <p:stCondLst>
                                    <p:cond delay="0"/>
                                  </p:stCondLst>
                                  <p:childTnLst>
                                    <p:animEffect transition="out" filter="fade">
                                      <p:cBhvr>
                                        <p:cTn id="76" dur="500"/>
                                        <p:tgtEl>
                                          <p:spTgt spid="37"/>
                                        </p:tgtEl>
                                      </p:cBhvr>
                                    </p:animEffect>
                                    <p:set>
                                      <p:cBhvr>
                                        <p:cTn id="7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434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9B21035-DDB4-4B66-B906-EE29B947F161}"/>
              </a:ext>
            </a:extLst>
          </p:cNvPr>
          <p:cNvSpPr/>
          <p:nvPr/>
        </p:nvSpPr>
        <p:spPr>
          <a:xfrm>
            <a:off x="2584583" y="1844824"/>
            <a:ext cx="827471" cy="2646878"/>
          </a:xfrm>
          <a:prstGeom prst="rect">
            <a:avLst/>
          </a:prstGeom>
        </p:spPr>
        <p:txBody>
          <a:bodyPr wrap="none">
            <a:spAutoFit/>
          </a:bodyPr>
          <a:lstStyle/>
          <a:p>
            <a:pPr>
              <a:defRPr/>
            </a:pPr>
            <a:r>
              <a:rPr lang="en-GB" sz="16600" dirty="0" err="1">
                <a:ln w="28575">
                  <a:solidFill>
                    <a:schemeClr val="tx1"/>
                  </a:solidFill>
                </a:ln>
                <a:solidFill>
                  <a:schemeClr val="bg1"/>
                </a:solidFill>
                <a:latin typeface="Twinkl SemiBold" pitchFamily="2" charset="0"/>
              </a:rPr>
              <a:t>i</a:t>
            </a:r>
            <a:endParaRPr lang="en-GB" sz="16600" dirty="0"/>
          </a:p>
        </p:txBody>
      </p:sp>
      <p:sp>
        <p:nvSpPr>
          <p:cNvPr id="38" name="Rectangle 37">
            <a:extLst>
              <a:ext uri="{FF2B5EF4-FFF2-40B4-BE49-F238E27FC236}">
                <a16:creationId xmlns:a16="http://schemas.microsoft.com/office/drawing/2014/main" id="{20063490-F2FF-4F19-B91B-21FC3B6AD848}"/>
              </a:ext>
            </a:extLst>
          </p:cNvPr>
          <p:cNvSpPr/>
          <p:nvPr/>
        </p:nvSpPr>
        <p:spPr>
          <a:xfrm>
            <a:off x="3125213" y="1844824"/>
            <a:ext cx="981359"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t</a:t>
            </a:r>
            <a:endParaRPr lang="en-GB" sz="16600" dirty="0"/>
          </a:p>
        </p:txBody>
      </p:sp>
      <p:sp>
        <p:nvSpPr>
          <p:cNvPr id="41" name="Rectangle 40">
            <a:extLst>
              <a:ext uri="{FF2B5EF4-FFF2-40B4-BE49-F238E27FC236}">
                <a16:creationId xmlns:a16="http://schemas.microsoft.com/office/drawing/2014/main" id="{44628889-0F47-4AAA-B267-26A7470432FC}"/>
              </a:ext>
            </a:extLst>
          </p:cNvPr>
          <p:cNvSpPr/>
          <p:nvPr/>
        </p:nvSpPr>
        <p:spPr>
          <a:xfrm>
            <a:off x="3962616" y="1844824"/>
            <a:ext cx="981359"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t</a:t>
            </a:r>
            <a:endParaRPr lang="en-GB" sz="16600" dirty="0"/>
          </a:p>
        </p:txBody>
      </p:sp>
      <p:sp>
        <p:nvSpPr>
          <p:cNvPr id="44" name="Rectangle 43">
            <a:extLst>
              <a:ext uri="{FF2B5EF4-FFF2-40B4-BE49-F238E27FC236}">
                <a16:creationId xmlns:a16="http://schemas.microsoft.com/office/drawing/2014/main" id="{1F6508B1-748F-4CC9-9E32-CFED41E411AD}"/>
              </a:ext>
            </a:extLst>
          </p:cNvPr>
          <p:cNvSpPr/>
          <p:nvPr/>
        </p:nvSpPr>
        <p:spPr>
          <a:xfrm>
            <a:off x="4703951" y="1844824"/>
            <a:ext cx="1165704"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e</a:t>
            </a:r>
            <a:endParaRPr lang="en-GB" sz="16600" dirty="0"/>
          </a:p>
        </p:txBody>
      </p:sp>
      <p:sp>
        <p:nvSpPr>
          <p:cNvPr id="45" name="Rectangle 44">
            <a:extLst>
              <a:ext uri="{FF2B5EF4-FFF2-40B4-BE49-F238E27FC236}">
                <a16:creationId xmlns:a16="http://schemas.microsoft.com/office/drawing/2014/main" id="{36ED6604-D516-4036-97B3-F2B01B8F2C4C}"/>
              </a:ext>
            </a:extLst>
          </p:cNvPr>
          <p:cNvSpPr/>
          <p:nvPr/>
        </p:nvSpPr>
        <p:spPr>
          <a:xfrm>
            <a:off x="5658167" y="1853139"/>
            <a:ext cx="1377300"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d</a:t>
            </a:r>
            <a:endParaRPr lang="en-GB" sz="16600" dirty="0"/>
          </a:p>
        </p:txBody>
      </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4340" name="Write Action"/>
          <p:cNvGrpSpPr>
            <a:grpSpLocks/>
          </p:cNvGrpSpPr>
          <p:nvPr/>
        </p:nvGrpSpPr>
        <p:grpSpPr bwMode="auto">
          <a:xfrm>
            <a:off x="6915150" y="5516563"/>
            <a:ext cx="1544638" cy="720725"/>
            <a:chOff x="6914614" y="5517232"/>
            <a:chExt cx="1545818" cy="720080"/>
          </a:xfrm>
        </p:grpSpPr>
        <p:grpSp>
          <p:nvGrpSpPr>
            <p:cNvPr id="11284" name="Write action"/>
            <p:cNvGrpSpPr>
              <a:grpSpLocks/>
            </p:cNvGrpSpPr>
            <p:nvPr/>
          </p:nvGrpSpPr>
          <p:grpSpPr bwMode="auto">
            <a:xfrm>
              <a:off x="6914614" y="5517232"/>
              <a:ext cx="1545818" cy="720080"/>
              <a:chOff x="6914614" y="5517232"/>
              <a:chExt cx="1545818" cy="720080"/>
            </a:xfrm>
          </p:grpSpPr>
          <p:sp>
            <p:nvSpPr>
              <p:cNvPr id="17" name="Rectangle: Rounded Corners 16">
                <a:extLst>
                  <a:ext uri="{FF2B5EF4-FFF2-40B4-BE49-F238E27FC236}">
                    <a16:creationId xmlns:a16="http://schemas.microsoft.com/office/drawing/2014/main" id="{BD398B2E-9BCD-4449-94D9-0817456AF2B9}"/>
                  </a:ext>
                </a:extLst>
              </p:cNvPr>
              <p:cNvSpPr/>
              <p:nvPr/>
            </p:nvSpPr>
            <p:spPr>
              <a:xfrm>
                <a:off x="6914614" y="5650463"/>
                <a:ext cx="1099389" cy="432999"/>
              </a:xfrm>
              <a:prstGeom prst="roundRect">
                <a:avLst>
                  <a:gd name="adj" fmla="val 50000"/>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8" name="Oval 17">
                <a:extLst>
                  <a:ext uri="{FF2B5EF4-FFF2-40B4-BE49-F238E27FC236}">
                    <a16:creationId xmlns:a16="http://schemas.microsoft.com/office/drawing/2014/main" id="{FA708E22-1F29-4779-99E6-7731F1FFBBB2}"/>
                  </a:ext>
                </a:extLst>
              </p:cNvPr>
              <p:cNvSpPr/>
              <p:nvPr/>
            </p:nvSpPr>
            <p:spPr>
              <a:xfrm>
                <a:off x="7740745" y="5517232"/>
                <a:ext cx="719687" cy="720080"/>
              </a:xfrm>
              <a:prstGeom prst="ellipse">
                <a:avLst/>
              </a:prstGeom>
              <a:solidFill>
                <a:schemeClr val="bg1"/>
              </a:solidFill>
              <a:ln w="571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128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887538"/>
            <a:ext cx="71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63" y="2282825"/>
            <a:ext cx="71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313" y="20193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825" y="23272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513" y="20193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8" y="2327275"/>
            <a:ext cx="71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2754313"/>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2354263"/>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7846389A-1144-FB48-99C0-DD35EB593318}"/>
              </a:ext>
            </a:extLst>
          </p:cNvPr>
          <p:cNvSpPr/>
          <p:nvPr/>
        </p:nvSpPr>
        <p:spPr>
          <a:xfrm>
            <a:off x="1913402" y="1853139"/>
            <a:ext cx="893193"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f</a:t>
            </a:r>
            <a:endParaRPr lang="en-GB" sz="16600" dirty="0"/>
          </a:p>
        </p:txBody>
      </p:sp>
      <p:pic>
        <p:nvPicPr>
          <p:cNvPr id="29" name="Picture 28">
            <a:extLst>
              <a:ext uri="{FF2B5EF4-FFF2-40B4-BE49-F238E27FC236}">
                <a16:creationId xmlns:a16="http://schemas.microsoft.com/office/drawing/2014/main" id="{1223C724-0E73-EB41-809C-7C34B917A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007" y="1777421"/>
            <a:ext cx="710150" cy="707937"/>
          </a:xfrm>
          <a:prstGeom prst="rect">
            <a:avLst/>
          </a:prstGeom>
        </p:spPr>
      </p:pic>
      <p:pic>
        <p:nvPicPr>
          <p:cNvPr id="36" name="Picture 35">
            <a:extLst>
              <a:ext uri="{FF2B5EF4-FFF2-40B4-BE49-F238E27FC236}">
                <a16:creationId xmlns:a16="http://schemas.microsoft.com/office/drawing/2014/main" id="{BD12FD18-9D63-F640-BB77-79EFEBA6E3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1147" y="2291250"/>
            <a:ext cx="710150" cy="7079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40"/>
                    </p:tgtEl>
                  </p:cond>
                </p:stCondLst>
                <p:endSync evt="end" delay="0">
                  <p:rtn val="all"/>
                </p:endSync>
                <p:childTnLst>
                  <p:par>
                    <p:cTn id="3" fill="hold" nodeType="clickPar">
                      <p:stCondLst>
                        <p:cond delay="0"/>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4.72222E-6 3.7037E-7 L -0.0151 -0.00602 C -0.01684 -0.00602 -0.02534 -0.00648 -0.02916 -0.0037 C -0.03003 -0.00301 -0.0309 -0.00208 -0.03159 -0.00116 C -0.03229 3.7037E-7 -0.03263 0.00139 -0.03333 0.00255 C -0.03385 0.00347 -0.03472 0.00393 -0.03506 0.00486 C -0.03576 0.00741 -0.03611 0.00995 -0.03663 0.01227 C -0.03767 0.0169 -0.0375 0.01481 -0.0375 0.01852 L -0.04322 0.24699 C -0.04687 0.26296 -0.04322 0.25995 -0.04913 0.26296 C -0.04965 0.26366 -0.05017 0.26481 -0.05069 0.26551 C -0.05277 0.2669 -0.05659 0.26829 -0.0592 0.26921 C -0.06371 0.26875 -0.06857 0.26898 -0.07309 0.26782 C -0.07395 0.26759 -0.07413 0.26597 -0.07482 0.26551 C -0.07517 0.26528 -0.07552 0.26551 -0.07552 0.26574 " pathEditMode="relative" rAng="0" ptsTypes="AAAAAAAAAAAAAAA">
                                      <p:cBhvr>
                                        <p:cTn id="10" dur="3750" fill="hold"/>
                                        <p:tgtEl>
                                          <p:spTgt spid="29"/>
                                        </p:tgtEl>
                                        <p:attrNameLst>
                                          <p:attrName>ppt_x</p:attrName>
                                          <p:attrName>ppt_y</p:attrName>
                                        </p:attrNameLst>
                                      </p:cBhvr>
                                      <p:rCtr x="-3785" y="13148"/>
                                    </p:animMotion>
                                  </p:childTnLst>
                                </p:cTn>
                              </p:par>
                            </p:childTnLst>
                          </p:cTn>
                        </p:par>
                        <p:par>
                          <p:cTn id="11" fill="hold">
                            <p:stCondLst>
                              <p:cond delay="4250"/>
                            </p:stCondLst>
                            <p:childTnLst>
                              <p:par>
                                <p:cTn id="12" presetID="10" presetClass="exit" presetSubtype="0" fill="hold" nodeType="afterEffect">
                                  <p:stCondLst>
                                    <p:cond delay="0"/>
                                  </p:stCondLst>
                                  <p:childTnLst>
                                    <p:animEffect transition="out" filter="fade">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childTnLst>
                          </p:cTn>
                        </p:par>
                        <p:par>
                          <p:cTn id="15" fill="hold">
                            <p:stCondLst>
                              <p:cond delay="475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par>
                          <p:cTn id="19" fill="hold">
                            <p:stCondLst>
                              <p:cond delay="5250"/>
                            </p:stCondLst>
                            <p:childTnLst>
                              <p:par>
                                <p:cTn id="20" presetID="0" presetClass="path" presetSubtype="0" accel="50000" decel="50000" fill="hold" nodeType="afterEffect">
                                  <p:stCondLst>
                                    <p:cond delay="0"/>
                                  </p:stCondLst>
                                  <p:childTnLst>
                                    <p:animMotion origin="layout" path="M 2.77778E-7 1.85185E-6 L 0.05087 1.85185E-6 " pathEditMode="relative" rAng="0" ptsTypes="AA">
                                      <p:cBhvr>
                                        <p:cTn id="21" dur="2500" fill="hold"/>
                                        <p:tgtEl>
                                          <p:spTgt spid="36"/>
                                        </p:tgtEl>
                                        <p:attrNameLst>
                                          <p:attrName>ppt_x</p:attrName>
                                          <p:attrName>ppt_y</p:attrName>
                                        </p:attrNameLst>
                                      </p:cBhvr>
                                      <p:rCtr x="2535" y="0"/>
                                    </p:animMotion>
                                  </p:childTnLst>
                                </p:cTn>
                              </p:par>
                            </p:childTnLst>
                          </p:cTn>
                        </p:par>
                        <p:par>
                          <p:cTn id="22" fill="hold">
                            <p:stCondLst>
                              <p:cond delay="7750"/>
                            </p:stCondLst>
                            <p:childTnLst>
                              <p:par>
                                <p:cTn id="23" presetID="10" presetClass="exit" presetSubtype="0" fill="hold" nodeType="after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par>
                          <p:cTn id="26" fill="hold">
                            <p:stCondLst>
                              <p:cond delay="8250"/>
                            </p:stCondLst>
                            <p:childTnLst>
                              <p:par>
                                <p:cTn id="27" presetID="10" presetClass="entr" presetSubtype="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nodeType="afterGroup">
                            <p:stCondLst>
                              <p:cond delay="8750"/>
                            </p:stCondLst>
                            <p:childTnLst>
                              <p:par>
                                <p:cTn id="31" presetID="0" presetClass="path" presetSubtype="0" accel="50000" decel="50000" fill="hold" nodeType="afterEffect">
                                  <p:stCondLst>
                                    <p:cond delay="0"/>
                                  </p:stCondLst>
                                  <p:childTnLst>
                                    <p:animMotion origin="layout" path="M -8.33333E-7 -7.40741E-7 L -0.0026 0.10116 C -0.00174 0.10486 -0.00121 0.1088 -8.33333E-7 0.11227 C 0.00052 0.11343 0.00156 0.11389 0.00191 0.11482 C 0.00243 0.11597 0.00208 0.11759 0.00278 0.11852 C 0.00347 0.11945 0.00469 0.11945 0.00556 0.11991 C 0.00712 0.11968 0.01736 0.11875 0.01945 0.11597 L 0.02049 0.11482 " pathEditMode="relative" rAng="0" ptsTypes="AAAAAAAA">
                                      <p:cBhvr>
                                        <p:cTn id="32" dur="1000" fill="hold"/>
                                        <p:tgtEl>
                                          <p:spTgt spid="35"/>
                                        </p:tgtEl>
                                        <p:attrNameLst>
                                          <p:attrName>ppt_x</p:attrName>
                                          <p:attrName>ppt_y</p:attrName>
                                        </p:attrNameLst>
                                      </p:cBhvr>
                                      <p:rCtr x="885" y="5995"/>
                                    </p:animMotion>
                                  </p:childTnLst>
                                </p:cTn>
                              </p:par>
                            </p:childTnLst>
                          </p:cTn>
                        </p:par>
                        <p:par>
                          <p:cTn id="33" fill="hold" nodeType="afterGroup">
                            <p:stCondLst>
                              <p:cond delay="9750"/>
                            </p:stCondLst>
                            <p:childTnLst>
                              <p:par>
                                <p:cTn id="34" presetID="10" presetClass="exit" presetSubtype="0" fill="hold" nodeType="after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childTnLst>
                          </p:cTn>
                        </p:par>
                        <p:par>
                          <p:cTn id="37" fill="hold" nodeType="afterGroup">
                            <p:stCondLst>
                              <p:cond delay="1025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par>
                          <p:cTn id="41" fill="hold" nodeType="afterGroup">
                            <p:stCondLst>
                              <p:cond delay="10750"/>
                            </p:stCondLst>
                            <p:childTnLst>
                              <p:par>
                                <p:cTn id="42" presetID="10" presetClass="exit" presetSubtype="0" fill="hold" nodeType="afterEffect">
                                  <p:stCondLst>
                                    <p:cond delay="60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par>
                          <p:cTn id="45" fill="hold" nodeType="afterGroup">
                            <p:stCondLst>
                              <p:cond delay="11850"/>
                            </p:stCondLst>
                            <p:childTnLst>
                              <p:par>
                                <p:cTn id="46" presetID="10" presetClass="entr" presetSubtype="0"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nodeType="afterGroup">
                            <p:stCondLst>
                              <p:cond delay="12350"/>
                            </p:stCondLst>
                            <p:childTnLst>
                              <p:par>
                                <p:cTn id="50" presetID="0" presetClass="path" presetSubtype="0" accel="50000" decel="50000" fill="hold" nodeType="afterEffect">
                                  <p:stCondLst>
                                    <p:cond delay="0"/>
                                  </p:stCondLst>
                                  <p:childTnLst>
                                    <p:animMotion origin="layout" path="M -3.88889E-6 -4.81481E-6 L -0.00191 0.15209 C -0.00191 0.15463 -0.00191 0.15718 -0.00156 0.15973 C -0.00138 0.16065 -0.00104 0.16135 -0.00052 0.16181 C 0.00035 0.1625 0.00313 0.16343 0.00434 0.16366 C 0.00504 0.16413 0.00556 0.16482 0.00625 0.16505 C 0.00764 0.16551 0.01025 0.16644 0.01025 0.16667 C 0.01389 0.16621 0.01771 0.16598 0.02153 0.16575 C 0.02205 0.16551 0.02275 0.16528 0.02344 0.16505 C 0.02431 0.16482 0.025 0.16459 0.02587 0.16436 C 0.03004 0.16065 0.02466 0.16505 0.02882 0.1625 C 0.02934 0.16204 0.02969 0.16158 0.03021 0.16112 C 0.0323 0.15973 0.03143 0.16158 0.0323 0.15926 " pathEditMode="relative" rAng="0" ptsTypes="AAAAAAAAAAAAA">
                                      <p:cBhvr>
                                        <p:cTn id="51" dur="2000" fill="hold"/>
                                        <p:tgtEl>
                                          <p:spTgt spid="39"/>
                                        </p:tgtEl>
                                        <p:attrNameLst>
                                          <p:attrName>ppt_x</p:attrName>
                                          <p:attrName>ppt_y</p:attrName>
                                        </p:attrNameLst>
                                      </p:cBhvr>
                                      <p:rCtr x="1510" y="8333"/>
                                    </p:animMotion>
                                  </p:childTnLst>
                                </p:cTn>
                              </p:par>
                            </p:childTnLst>
                          </p:cTn>
                        </p:par>
                        <p:par>
                          <p:cTn id="52" fill="hold" nodeType="afterGroup">
                            <p:stCondLst>
                              <p:cond delay="14350"/>
                            </p:stCondLst>
                            <p:childTnLst>
                              <p:par>
                                <p:cTn id="53" presetID="10" presetClass="exit" presetSubtype="0" fill="hold" nodeType="after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par>
                          <p:cTn id="56" fill="hold" nodeType="afterGroup">
                            <p:stCondLst>
                              <p:cond delay="14850"/>
                            </p:stCondLst>
                            <p:childTnLst>
                              <p:par>
                                <p:cTn id="57" presetID="10"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par>
                          <p:cTn id="60" fill="hold" nodeType="afterGroup">
                            <p:stCondLst>
                              <p:cond delay="15350"/>
                            </p:stCondLst>
                            <p:childTnLst>
                              <p:par>
                                <p:cTn id="61" presetID="42" presetClass="path" presetSubtype="0" accel="50000" decel="50000" fill="hold" nodeType="afterEffect">
                                  <p:stCondLst>
                                    <p:cond delay="0"/>
                                  </p:stCondLst>
                                  <p:childTnLst>
                                    <p:animMotion origin="layout" path="M 8.33333E-7 -2.22222E-6 L 0.05746 -0.00116 " pathEditMode="relative" rAng="0" ptsTypes="AA">
                                      <p:cBhvr>
                                        <p:cTn id="62" dur="1000" fill="hold"/>
                                        <p:tgtEl>
                                          <p:spTgt spid="40"/>
                                        </p:tgtEl>
                                        <p:attrNameLst>
                                          <p:attrName>ppt_x</p:attrName>
                                          <p:attrName>ppt_y</p:attrName>
                                        </p:attrNameLst>
                                      </p:cBhvr>
                                      <p:rCtr x="2865" y="-69"/>
                                    </p:animMotion>
                                  </p:childTnLst>
                                </p:cTn>
                              </p:par>
                            </p:childTnLst>
                          </p:cTn>
                        </p:par>
                        <p:par>
                          <p:cTn id="63" fill="hold" nodeType="afterGroup">
                            <p:stCondLst>
                              <p:cond delay="16350"/>
                            </p:stCondLst>
                            <p:childTnLst>
                              <p:par>
                                <p:cTn id="64" presetID="10" presetClass="exit" presetSubtype="0" fill="hold" nodeType="afterEffect">
                                  <p:stCondLst>
                                    <p:cond delay="0"/>
                                  </p:stCondLst>
                                  <p:childTnLst>
                                    <p:animEffect transition="out" filter="fade">
                                      <p:cBhvr>
                                        <p:cTn id="65" dur="500"/>
                                        <p:tgtEl>
                                          <p:spTgt spid="40"/>
                                        </p:tgtEl>
                                      </p:cBhvr>
                                    </p:animEffect>
                                    <p:set>
                                      <p:cBhvr>
                                        <p:cTn id="66" dur="1" fill="hold">
                                          <p:stCondLst>
                                            <p:cond delay="499"/>
                                          </p:stCondLst>
                                        </p:cTn>
                                        <p:tgtEl>
                                          <p:spTgt spid="40"/>
                                        </p:tgtEl>
                                        <p:attrNameLst>
                                          <p:attrName>style.visibility</p:attrName>
                                        </p:attrNameLst>
                                      </p:cBhvr>
                                      <p:to>
                                        <p:strVal val="hidden"/>
                                      </p:to>
                                    </p:set>
                                  </p:childTnLst>
                                </p:cTn>
                              </p:par>
                            </p:childTnLst>
                          </p:cTn>
                        </p:par>
                        <p:par>
                          <p:cTn id="67" fill="hold" nodeType="afterGroup">
                            <p:stCondLst>
                              <p:cond delay="16850"/>
                            </p:stCondLst>
                            <p:childTnLst>
                              <p:par>
                                <p:cTn id="68" presetID="10" presetClass="entr" presetSubtype="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nodeType="afterGroup">
                            <p:stCondLst>
                              <p:cond delay="17350"/>
                            </p:stCondLst>
                            <p:childTnLst>
                              <p:par>
                                <p:cTn id="72" presetID="0" presetClass="path" presetSubtype="0" accel="50000" decel="50000" fill="hold" nodeType="afterEffect">
                                  <p:stCondLst>
                                    <p:cond delay="0"/>
                                  </p:stCondLst>
                                  <p:childTnLst>
                                    <p:animMotion origin="layout" path="M -5.55556E-7 -4.81481E-6 L -0.00191 0.15209 C -0.00191 0.15463 -0.00191 0.15718 -0.00156 0.15973 C -0.00139 0.16065 -0.00104 0.16135 -0.00052 0.16181 C 0.00035 0.1625 0.00313 0.16343 0.00434 0.16366 C 0.00504 0.16413 0.00556 0.16482 0.00625 0.16505 C 0.00764 0.16551 0.01024 0.16644 0.01024 0.16667 C 0.01389 0.16621 0.01771 0.16598 0.02153 0.16575 C 0.02205 0.16551 0.02274 0.16528 0.02344 0.16505 C 0.02431 0.16482 0.025 0.16459 0.02587 0.16436 C 0.03004 0.16065 0.02465 0.16505 0.02882 0.1625 C 0.02934 0.16204 0.02969 0.16158 0.03021 0.16112 C 0.03229 0.15973 0.03142 0.16158 0.03229 0.15926 " pathEditMode="relative" rAng="0" ptsTypes="AAAAAAAAAAAAA">
                                      <p:cBhvr>
                                        <p:cTn id="73" dur="2000" fill="hold"/>
                                        <p:tgtEl>
                                          <p:spTgt spid="42"/>
                                        </p:tgtEl>
                                        <p:attrNameLst>
                                          <p:attrName>ppt_x</p:attrName>
                                          <p:attrName>ppt_y</p:attrName>
                                        </p:attrNameLst>
                                      </p:cBhvr>
                                      <p:rCtr x="1510" y="8333"/>
                                    </p:animMotion>
                                  </p:childTnLst>
                                </p:cTn>
                              </p:par>
                            </p:childTnLst>
                          </p:cTn>
                        </p:par>
                        <p:par>
                          <p:cTn id="74" fill="hold" nodeType="afterGroup">
                            <p:stCondLst>
                              <p:cond delay="19350"/>
                            </p:stCondLst>
                            <p:childTnLst>
                              <p:par>
                                <p:cTn id="75" presetID="10" presetClass="exit" presetSubtype="0" fill="hold" nodeType="afterEffect">
                                  <p:stCondLst>
                                    <p:cond delay="0"/>
                                  </p:stCondLst>
                                  <p:childTnLst>
                                    <p:animEffect transition="out" filter="fade">
                                      <p:cBhvr>
                                        <p:cTn id="76" dur="500"/>
                                        <p:tgtEl>
                                          <p:spTgt spid="42"/>
                                        </p:tgtEl>
                                      </p:cBhvr>
                                    </p:animEffect>
                                    <p:set>
                                      <p:cBhvr>
                                        <p:cTn id="77" dur="1" fill="hold">
                                          <p:stCondLst>
                                            <p:cond delay="499"/>
                                          </p:stCondLst>
                                        </p:cTn>
                                        <p:tgtEl>
                                          <p:spTgt spid="42"/>
                                        </p:tgtEl>
                                        <p:attrNameLst>
                                          <p:attrName>style.visibility</p:attrName>
                                        </p:attrNameLst>
                                      </p:cBhvr>
                                      <p:to>
                                        <p:strVal val="hidden"/>
                                      </p:to>
                                    </p:set>
                                  </p:childTnLst>
                                </p:cTn>
                              </p:par>
                            </p:childTnLst>
                          </p:cTn>
                        </p:par>
                        <p:par>
                          <p:cTn id="78" fill="hold" nodeType="afterGroup">
                            <p:stCondLst>
                              <p:cond delay="19850"/>
                            </p:stCondLst>
                            <p:childTnLst>
                              <p:par>
                                <p:cTn id="79" presetID="10" presetClass="entr" presetSubtype="0" fill="hold"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childTnLst>
                          </p:cTn>
                        </p:par>
                        <p:par>
                          <p:cTn id="82" fill="hold" nodeType="afterGroup">
                            <p:stCondLst>
                              <p:cond delay="20350"/>
                            </p:stCondLst>
                            <p:childTnLst>
                              <p:par>
                                <p:cTn id="83" presetID="42" presetClass="path" presetSubtype="0" accel="50000" decel="50000" fill="hold" nodeType="afterEffect">
                                  <p:stCondLst>
                                    <p:cond delay="0"/>
                                  </p:stCondLst>
                                  <p:childTnLst>
                                    <p:animMotion origin="layout" path="M 4.16667E-6 -2.22222E-6 L 0.05746 -0.00116 " pathEditMode="relative" rAng="0" ptsTypes="AA">
                                      <p:cBhvr>
                                        <p:cTn id="84" dur="1000" fill="hold"/>
                                        <p:tgtEl>
                                          <p:spTgt spid="43"/>
                                        </p:tgtEl>
                                        <p:attrNameLst>
                                          <p:attrName>ppt_x</p:attrName>
                                          <p:attrName>ppt_y</p:attrName>
                                        </p:attrNameLst>
                                      </p:cBhvr>
                                      <p:rCtr x="2865" y="-69"/>
                                    </p:animMotion>
                                  </p:childTnLst>
                                </p:cTn>
                              </p:par>
                            </p:childTnLst>
                          </p:cTn>
                        </p:par>
                        <p:par>
                          <p:cTn id="85" fill="hold" nodeType="afterGroup">
                            <p:stCondLst>
                              <p:cond delay="21350"/>
                            </p:stCondLst>
                            <p:childTnLst>
                              <p:par>
                                <p:cTn id="86" presetID="10" presetClass="exit" presetSubtype="0" fill="hold" nodeType="afterEffect">
                                  <p:stCondLst>
                                    <p:cond delay="0"/>
                                  </p:stCondLst>
                                  <p:childTnLst>
                                    <p:animEffect transition="out" filter="fade">
                                      <p:cBhvr>
                                        <p:cTn id="87" dur="500"/>
                                        <p:tgtEl>
                                          <p:spTgt spid="43"/>
                                        </p:tgtEl>
                                      </p:cBhvr>
                                    </p:animEffect>
                                    <p:set>
                                      <p:cBhvr>
                                        <p:cTn id="88" dur="1" fill="hold">
                                          <p:stCondLst>
                                            <p:cond delay="499"/>
                                          </p:stCondLst>
                                        </p:cTn>
                                        <p:tgtEl>
                                          <p:spTgt spid="43"/>
                                        </p:tgtEl>
                                        <p:attrNameLst>
                                          <p:attrName>style.visibility</p:attrName>
                                        </p:attrNameLst>
                                      </p:cBhvr>
                                      <p:to>
                                        <p:strVal val="hidden"/>
                                      </p:to>
                                    </p:set>
                                  </p:childTnLst>
                                </p:cTn>
                              </p:par>
                            </p:childTnLst>
                          </p:cTn>
                        </p:par>
                        <p:par>
                          <p:cTn id="89" fill="hold" nodeType="afterGroup">
                            <p:stCondLst>
                              <p:cond delay="21850"/>
                            </p:stCondLst>
                            <p:childTnLst>
                              <p:par>
                                <p:cTn id="90" presetID="10"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par>
                          <p:cTn id="93" fill="hold" nodeType="afterGroup">
                            <p:stCondLst>
                              <p:cond delay="22350"/>
                            </p:stCondLst>
                            <p:childTnLst>
                              <p:par>
                                <p:cTn id="94" presetID="0" presetClass="path" presetSubtype="0" accel="50000" decel="50000" fill="hold" nodeType="afterEffect">
                                  <p:stCondLst>
                                    <p:cond delay="0"/>
                                  </p:stCondLst>
                                  <p:childTnLst>
                                    <p:animMotion origin="layout" path="M 3.61111E-6 -7.40741E-7 L 3.61111E-6 0.00023 C 0.00711 -0.00116 0.00156 -0.00023 0.00711 -0.00139 C 0.00816 -0.00162 0.0092 -0.00162 0.01041 -0.00208 C 0.01198 -0.00231 0.01354 -0.00255 0.0151 -0.00324 C 0.01597 -0.0037 0.01701 -0.0044 0.01788 -0.0044 L 0.0217 -0.00509 L 0.02604 -0.00694 C 0.02639 -0.00718 0.02691 -0.00764 0.02743 -0.00764 C 0.0283 -0.00787 0.0302 -0.00833 0.03125 -0.00903 C 0.03159 -0.00926 0.03211 -0.00995 0.03264 -0.01018 C 0.03316 -0.01065 0.03385 -0.01065 0.03455 -0.01088 C 0.03489 -0.01111 0.03541 -0.01134 0.03593 -0.01157 C 0.0368 -0.01227 0.03767 -0.01343 0.03871 -0.01389 C 0.03923 -0.01412 0.03975 -0.01435 0.0401 -0.01458 C 0.04444 -0.01782 0.04166 -0.01597 0.04444 -0.01898 C 0.04479 -0.01944 0.04548 -0.01991 0.04583 -0.02037 C 0.04652 -0.02106 0.04774 -0.02292 0.04774 -0.02268 C 0.04791 -0.02361 0.04791 -0.02454 0.04826 -0.02546 C 0.04982 -0.03032 0.04861 -0.0243 0.04965 -0.02917 C 0.05 -0.03079 0.05034 -0.03241 0.05052 -0.03426 C 0.05086 -0.0368 0.05104 -0.03935 0.05156 -0.0419 C 0.05156 -0.04236 0.05191 -0.04305 0.05208 -0.04375 C 0.05191 -0.04884 0.05191 -0.0537 0.05156 -0.0588 C 0.05139 -0.06018 0.05052 -0.06319 0.04965 -0.06458 C 0.0493 -0.06505 0.04861 -0.06528 0.04826 -0.06574 C 0.04774 -0.06643 0.04739 -0.06736 0.04687 -0.06759 C 0.04583 -0.06829 0.04496 -0.06852 0.04392 -0.06898 L 0.04114 -0.07014 C 0.04062 -0.07037 0.0401 -0.07083 0.03975 -0.07083 C 0.03437 -0.07176 0.03715 -0.0713 0.03125 -0.07199 C 0.02743 -0.07176 0.02395 -0.07199 0.02031 -0.07083 C 0.01979 -0.0706 0.01927 -0.07037 0.01892 -0.07014 C 0.01805 -0.06991 0.01736 -0.06991 0.01649 -0.06968 C 0.01527 -0.06921 0.01267 -0.06829 0.01267 -0.06805 C 0.01232 -0.06782 0.01215 -0.06736 0.0118 -0.06713 C 0.01093 -0.06643 0.00816 -0.06597 0.00746 -0.06574 C 0.00347 -0.06389 0.00833 -0.06643 0.0052 -0.06389 C 0.00468 -0.06366 0.00416 -0.06343 0.00364 -0.06319 C 0.0033 -0.06273 0.00277 -0.06227 0.00225 -0.06204 C 0.00173 -0.06157 0.00104 -0.06134 0.00034 -0.06065 C -0.00035 -0.05995 -0.0007 -0.0588 -0.00157 -0.0581 L -0.00295 -0.05694 C -0.00539 -0.05185 -0.00209 -0.0581 -0.00521 -0.0537 C -0.00608 -0.05278 -0.0066 -0.05069 -0.00712 -0.0493 C -0.00868 -0.04583 -0.00851 -0.0463 -0.01007 -0.04421 C -0.01025 -0.04259 -0.01077 -0.04097 -0.01094 -0.03935 C -0.01164 -0.0338 -0.01129 -0.0368 -0.01181 -0.03032 C -0.01181 -0.0169 -0.01181 -0.00347 -0.01146 0.00995 C -0.01129 0.01412 -0.01146 0.01829 -0.01042 0.02199 C -0.0099 0.02407 -0.0099 0.02431 -0.00955 0.02639 C -0.00938 0.02755 -0.0092 0.02847 -0.00903 0.02963 C -0.00886 0.03079 -0.00834 0.03218 -0.00816 0.03333 C -0.00799 0.03403 -0.00747 0.0382 -0.00712 0.03912 C -0.00695 0.03982 -0.0066 0.04028 -0.00625 0.04097 C -0.00608 0.04167 -0.00591 0.04236 -0.00573 0.04282 C -0.00521 0.04468 -0.00434 0.04653 -0.0033 0.04792 C -0.00295 0.04838 -0.00243 0.04861 -0.00191 0.04907 C -0.00157 0.04954 -0.00139 0.05023 -0.00105 0.05046 C 0.00052 0.05139 0.00208 0.05185 0.00364 0.05232 C 0.00503 0.05278 0.00573 0.05347 0.00711 0.0537 C 0.00868 0.05394 0.01059 0.05394 0.01232 0.05417 C 0.01267 0.0544 0.01319 0.05463 0.01371 0.05486 C 0.01493 0.05532 0.01753 0.05579 0.01892 0.05625 C 0.02152 0.05579 0.02239 0.05579 0.02448 0.05486 C 0.02552 0.0544 0.02639 0.0537 0.02743 0.0537 L 0.03159 0.05301 C 0.03385 0.05255 0.03819 0.05162 0.03819 0.05185 C 0.03906 0.05139 0.03975 0.0507 0.04062 0.05046 C 0.04166 0.05 0.04375 0.05 0.04496 0.04907 C 0.04618 0.04838 0.04948 0.04537 0.05017 0.04352 L 0.05052 0.04213 " pathEditMode="relative" rAng="0" ptsTypes="AAAAAAAAAAAAAAAAAAAAAAAAAAAAAAAAAAAAAAAAAAAAAAAAAAAAAAAAAAAAAAAAAAAAAAAA">
                                      <p:cBhvr>
                                        <p:cTn id="95" dur="2750" fill="hold"/>
                                        <p:tgtEl>
                                          <p:spTgt spid="46"/>
                                        </p:tgtEl>
                                        <p:attrNameLst>
                                          <p:attrName>ppt_x</p:attrName>
                                          <p:attrName>ppt_y</p:attrName>
                                        </p:attrNameLst>
                                      </p:cBhvr>
                                      <p:rCtr x="2014" y="-787"/>
                                    </p:animMotion>
                                  </p:childTnLst>
                                </p:cTn>
                              </p:par>
                            </p:childTnLst>
                          </p:cTn>
                        </p:par>
                        <p:par>
                          <p:cTn id="96" fill="hold" nodeType="afterGroup">
                            <p:stCondLst>
                              <p:cond delay="25100"/>
                            </p:stCondLst>
                            <p:childTnLst>
                              <p:par>
                                <p:cTn id="97" presetID="10" presetClass="exit" presetSubtype="0" fill="hold" nodeType="afterEffect">
                                  <p:stCondLst>
                                    <p:cond delay="0"/>
                                  </p:stCondLst>
                                  <p:childTnLst>
                                    <p:animEffect transition="out" filter="fade">
                                      <p:cBhvr>
                                        <p:cTn id="98" dur="500"/>
                                        <p:tgtEl>
                                          <p:spTgt spid="46"/>
                                        </p:tgtEl>
                                      </p:cBhvr>
                                    </p:animEffect>
                                    <p:set>
                                      <p:cBhvr>
                                        <p:cTn id="99" dur="1" fill="hold">
                                          <p:stCondLst>
                                            <p:cond delay="499"/>
                                          </p:stCondLst>
                                        </p:cTn>
                                        <p:tgtEl>
                                          <p:spTgt spid="46"/>
                                        </p:tgtEl>
                                        <p:attrNameLst>
                                          <p:attrName>style.visibility</p:attrName>
                                        </p:attrNameLst>
                                      </p:cBhvr>
                                      <p:to>
                                        <p:strVal val="hidden"/>
                                      </p:to>
                                    </p:set>
                                  </p:childTnLst>
                                </p:cTn>
                              </p:par>
                            </p:childTnLst>
                          </p:cTn>
                        </p:par>
                        <p:par>
                          <p:cTn id="100" fill="hold" nodeType="afterGroup">
                            <p:stCondLst>
                              <p:cond delay="25600"/>
                            </p:stCondLst>
                            <p:childTnLst>
                              <p:par>
                                <p:cTn id="101" presetID="10" presetClass="entr" presetSubtype="0"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childTnLst>
                          </p:cTn>
                        </p:par>
                        <p:par>
                          <p:cTn id="104" fill="hold" nodeType="afterGroup">
                            <p:stCondLst>
                              <p:cond delay="26100"/>
                            </p:stCondLst>
                            <p:childTnLst>
                              <p:par>
                                <p:cTn id="105" presetID="0" presetClass="path" presetSubtype="0" accel="50000" decel="50000" fill="hold" nodeType="afterEffect">
                                  <p:stCondLst>
                                    <p:cond delay="0"/>
                                  </p:stCondLst>
                                  <p:childTnLst>
                                    <p:animMotion origin="layout" path="M 1.94444E-6 2.59259E-6 L -0.01945 -0.00857 C -0.02222 -0.0081 -0.025 -0.00834 -0.02778 -0.00741 C -0.02882 -0.00695 -0.02952 -0.00556 -0.03056 -0.00486 C -0.03143 -0.00417 -0.03247 -0.00417 -0.03334 -0.00371 C -0.03524 -0.00209 -0.03698 -0.00023 -0.03889 0.00139 L -0.04167 0.0037 L -0.04445 0.00625 C -0.04497 0.0074 -0.04549 0.00879 -0.04618 0.00995 C -0.05156 0.01875 -0.04427 0.00463 -0.05 0.0162 C -0.05226 0.025 -0.0507 0.02129 -0.05365 0.02731 C -0.05399 0.03102 -0.05469 0.03796 -0.05556 0.04213 C -0.05556 0.04236 -0.05781 0.05139 -0.05834 0.05324 C -0.05868 0.0544 -0.05903 0.05555 -0.0592 0.05694 L -0.06007 0.0618 C -0.0599 0.06666 -0.05972 0.07176 -0.0592 0.07662 C -0.05903 0.07778 -0.05851 0.07893 -0.05834 0.08032 C -0.05573 0.09421 -0.05955 0.07801 -0.05556 0.09398 L -0.05452 0.09768 C -0.05434 0.09884 -0.05452 0.10046 -0.05365 0.10139 L -0.05087 0.1037 C -0.05052 0.10509 -0.0507 0.10671 -0.05 0.1074 C -0.04844 0.10903 -0.04618 0.10903 -0.04445 0.10995 L -0.04167 0.11111 C -0.04063 0.11157 -0.03976 0.11203 -0.03889 0.1125 C -0.03768 0.11273 -0.03629 0.11319 -0.03507 0.11365 C -0.0342 0.11389 -0.03334 0.11481 -0.03229 0.11481 C -0.03021 0.11504 -0.02813 0.11481 -0.02587 0.11481 L -0.00729 0.10879 C 0.00278 0.0993 -0.00174 0.10162 0.00469 0.09884 C 0.00555 0.09768 0.00642 0.09629 0.00746 0.09514 C 0.00833 0.09421 0.00955 0.09375 0.01024 0.09259 C 0.01337 0.08865 0.01076 0.08889 0.01302 0.08889 L 0.0158 0.07407 L 0.01944 -0.07755 L 0.01666 0.1037 C 0.01979 0.10949 0.02014 0.11203 0.02413 0.11481 C 0.025 0.11551 0.02604 0.11574 0.02691 0.1162 C 0.02951 0.11574 0.03489 0.11574 0.03802 0.11365 C 0.03837 0.11342 0.03871 0.11273 0.03906 0.1125 " pathEditMode="relative" rAng="0" ptsTypes="AAAAAAAAAAAAAAAAAAAAAAAAAAAAAAAAAAAAAAAA">
                                      <p:cBhvr>
                                        <p:cTn id="106" dur="2000" fill="hold"/>
                                        <p:tgtEl>
                                          <p:spTgt spid="47"/>
                                        </p:tgtEl>
                                        <p:attrNameLst>
                                          <p:attrName>ppt_x</p:attrName>
                                          <p:attrName>ppt_y</p:attrName>
                                        </p:attrNameLst>
                                      </p:cBhvr>
                                      <p:rCtr x="-1059" y="1921"/>
                                    </p:animMotion>
                                  </p:childTnLst>
                                </p:cTn>
                              </p:par>
                            </p:childTnLst>
                          </p:cTn>
                        </p:par>
                        <p:par>
                          <p:cTn id="107" fill="hold" nodeType="afterGroup">
                            <p:stCondLst>
                              <p:cond delay="28100"/>
                            </p:stCondLst>
                            <p:childTnLst>
                              <p:par>
                                <p:cTn id="108" presetID="10" presetClass="exit" presetSubtype="0" fill="hold" nodeType="afterEffect">
                                  <p:stCondLst>
                                    <p:cond delay="0"/>
                                  </p:stCondLst>
                                  <p:childTnLst>
                                    <p:animEffect transition="out" filter="fade">
                                      <p:cBhvr>
                                        <p:cTn id="109" dur="500"/>
                                        <p:tgtEl>
                                          <p:spTgt spid="47"/>
                                        </p:tgtEl>
                                      </p:cBhvr>
                                    </p:animEffect>
                                    <p:set>
                                      <p:cBhvr>
                                        <p:cTn id="11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1434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F6508B1-748F-4CC9-9E32-CFED41E411AD}"/>
              </a:ext>
            </a:extLst>
          </p:cNvPr>
          <p:cNvSpPr/>
          <p:nvPr/>
        </p:nvSpPr>
        <p:spPr>
          <a:xfrm>
            <a:off x="5640055" y="1844824"/>
            <a:ext cx="1165704"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e</a:t>
            </a:r>
            <a:endParaRPr lang="en-GB" sz="16600" dirty="0"/>
          </a:p>
        </p:txBody>
      </p:sp>
      <p:sp>
        <p:nvSpPr>
          <p:cNvPr id="45" name="Rectangle 44">
            <a:extLst>
              <a:ext uri="{FF2B5EF4-FFF2-40B4-BE49-F238E27FC236}">
                <a16:creationId xmlns:a16="http://schemas.microsoft.com/office/drawing/2014/main" id="{36ED6604-D516-4036-97B3-F2B01B8F2C4C}"/>
              </a:ext>
            </a:extLst>
          </p:cNvPr>
          <p:cNvSpPr/>
          <p:nvPr/>
        </p:nvSpPr>
        <p:spPr>
          <a:xfrm>
            <a:off x="6594271" y="1853139"/>
            <a:ext cx="1377300"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d</a:t>
            </a:r>
            <a:endParaRPr lang="en-GB" sz="16600" dirty="0"/>
          </a:p>
        </p:txBody>
      </p:sp>
      <p:sp>
        <p:nvSpPr>
          <p:cNvPr id="27" name="Rectangle 26">
            <a:extLst>
              <a:ext uri="{FF2B5EF4-FFF2-40B4-BE49-F238E27FC236}">
                <a16:creationId xmlns:a16="http://schemas.microsoft.com/office/drawing/2014/main" id="{B7794305-6187-4BF8-95DB-5C1E69C5249C}"/>
              </a:ext>
            </a:extLst>
          </p:cNvPr>
          <p:cNvSpPr/>
          <p:nvPr/>
        </p:nvSpPr>
        <p:spPr>
          <a:xfrm>
            <a:off x="899592" y="1848365"/>
            <a:ext cx="1152880"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c</a:t>
            </a:r>
            <a:endParaRPr lang="en-GB" sz="16600" dirty="0"/>
          </a:p>
        </p:txBody>
      </p:sp>
      <p:sp>
        <p:nvSpPr>
          <p:cNvPr id="29" name="Rectangle 28">
            <a:extLst>
              <a:ext uri="{FF2B5EF4-FFF2-40B4-BE49-F238E27FC236}">
                <a16:creationId xmlns:a16="http://schemas.microsoft.com/office/drawing/2014/main" id="{BCE122BF-F2D0-418E-BF42-C57630B9E0BF}"/>
              </a:ext>
            </a:extLst>
          </p:cNvPr>
          <p:cNvSpPr/>
          <p:nvPr/>
        </p:nvSpPr>
        <p:spPr>
          <a:xfrm>
            <a:off x="1789559" y="1853139"/>
            <a:ext cx="827471"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l</a:t>
            </a:r>
            <a:endParaRPr lang="en-GB" sz="16600" dirty="0"/>
          </a:p>
        </p:txBody>
      </p:sp>
      <p:sp>
        <p:nvSpPr>
          <p:cNvPr id="37" name="Rectangle 36">
            <a:extLst>
              <a:ext uri="{FF2B5EF4-FFF2-40B4-BE49-F238E27FC236}">
                <a16:creationId xmlns:a16="http://schemas.microsoft.com/office/drawing/2014/main" id="{5A21FA09-B2EA-4CFF-8534-075302D12591}"/>
              </a:ext>
            </a:extLst>
          </p:cNvPr>
          <p:cNvSpPr/>
          <p:nvPr/>
        </p:nvSpPr>
        <p:spPr>
          <a:xfrm>
            <a:off x="2375340" y="1853139"/>
            <a:ext cx="1372492"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a</a:t>
            </a:r>
            <a:endParaRPr lang="en-GB" sz="16600" dirty="0"/>
          </a:p>
        </p:txBody>
      </p:sp>
      <p:sp>
        <p:nvSpPr>
          <p:cNvPr id="49" name="Rectangle 48">
            <a:extLst>
              <a:ext uri="{FF2B5EF4-FFF2-40B4-BE49-F238E27FC236}">
                <a16:creationId xmlns:a16="http://schemas.microsoft.com/office/drawing/2014/main" id="{12536A0A-9B24-4F26-96D8-AD3FDD6973DE}"/>
              </a:ext>
            </a:extLst>
          </p:cNvPr>
          <p:cNvSpPr/>
          <p:nvPr/>
        </p:nvSpPr>
        <p:spPr>
          <a:xfrm>
            <a:off x="3498673" y="1844824"/>
            <a:ext cx="1345240"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p</a:t>
            </a:r>
            <a:endParaRPr lang="en-GB" sz="16600" dirty="0"/>
          </a:p>
        </p:txBody>
      </p:sp>
      <p:sp>
        <p:nvSpPr>
          <p:cNvPr id="51" name="Rectangle 50">
            <a:extLst>
              <a:ext uri="{FF2B5EF4-FFF2-40B4-BE49-F238E27FC236}">
                <a16:creationId xmlns:a16="http://schemas.microsoft.com/office/drawing/2014/main" id="{3A0D6991-1BFD-43BE-A722-49DD7A1663A3}"/>
              </a:ext>
            </a:extLst>
          </p:cNvPr>
          <p:cNvSpPr/>
          <p:nvPr/>
        </p:nvSpPr>
        <p:spPr>
          <a:xfrm>
            <a:off x="4522904" y="1853139"/>
            <a:ext cx="1345240"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p</a:t>
            </a:r>
            <a:endParaRPr lang="en-GB" sz="16600" dirty="0"/>
          </a:p>
        </p:txBody>
      </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4340" name="Write Action"/>
          <p:cNvGrpSpPr>
            <a:grpSpLocks/>
          </p:cNvGrpSpPr>
          <p:nvPr/>
        </p:nvGrpSpPr>
        <p:grpSpPr bwMode="auto">
          <a:xfrm>
            <a:off x="6915150" y="5516563"/>
            <a:ext cx="1544638" cy="720725"/>
            <a:chOff x="6914614" y="5517232"/>
            <a:chExt cx="1545818" cy="720080"/>
          </a:xfrm>
        </p:grpSpPr>
        <p:grpSp>
          <p:nvGrpSpPr>
            <p:cNvPr id="12306" name="Write action"/>
            <p:cNvGrpSpPr>
              <a:grpSpLocks/>
            </p:cNvGrpSpPr>
            <p:nvPr/>
          </p:nvGrpSpPr>
          <p:grpSpPr bwMode="auto">
            <a:xfrm>
              <a:off x="6914614" y="5517232"/>
              <a:ext cx="1545818" cy="720080"/>
              <a:chOff x="6914614" y="5517232"/>
              <a:chExt cx="1545818" cy="720080"/>
            </a:xfrm>
          </p:grpSpPr>
          <p:sp>
            <p:nvSpPr>
              <p:cNvPr id="17" name="Rectangle: Rounded Corners 16">
                <a:extLst>
                  <a:ext uri="{FF2B5EF4-FFF2-40B4-BE49-F238E27FC236}">
                    <a16:creationId xmlns:a16="http://schemas.microsoft.com/office/drawing/2014/main" id="{BD398B2E-9BCD-4449-94D9-0817456AF2B9}"/>
                  </a:ext>
                </a:extLst>
              </p:cNvPr>
              <p:cNvSpPr/>
              <p:nvPr/>
            </p:nvSpPr>
            <p:spPr>
              <a:xfrm>
                <a:off x="6914614" y="5650463"/>
                <a:ext cx="1099389" cy="432999"/>
              </a:xfrm>
              <a:prstGeom prst="roundRect">
                <a:avLst>
                  <a:gd name="adj" fmla="val 50000"/>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8" name="Oval 17">
                <a:extLst>
                  <a:ext uri="{FF2B5EF4-FFF2-40B4-BE49-F238E27FC236}">
                    <a16:creationId xmlns:a16="http://schemas.microsoft.com/office/drawing/2014/main" id="{FA708E22-1F29-4779-99E6-7731F1FFBBB2}"/>
                  </a:ext>
                </a:extLst>
              </p:cNvPr>
              <p:cNvSpPr/>
              <p:nvPr/>
            </p:nvSpPr>
            <p:spPr>
              <a:xfrm>
                <a:off x="7740745" y="5517232"/>
                <a:ext cx="719687" cy="720080"/>
              </a:xfrm>
              <a:prstGeom prst="ellipse">
                <a:avLst/>
              </a:prstGeom>
              <a:solidFill>
                <a:schemeClr val="bg1"/>
              </a:solidFill>
              <a:ln w="571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23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2754313"/>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2354263"/>
            <a:ext cx="71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36378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1797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2332038"/>
            <a:ext cx="71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450" y="22304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22383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nodeType="afterGroup">
                            <p:stCondLst>
                              <p:cond delay="500"/>
                            </p:stCondLst>
                            <p:childTnLst>
                              <p:par>
                                <p:cTn id="9" presetID="0" presetClass="path" presetSubtype="0" accel="50000" decel="50000" fill="hold" nodeType="afterEffect">
                                  <p:stCondLst>
                                    <p:cond delay="0"/>
                                  </p:stCondLst>
                                  <p:childTnLst>
                                    <p:animMotion origin="layout" path="M -4.44444E-6 3.7037E-6 L -4.44444E-6 0.00023 L -0.00729 -0.00371 C -0.00816 -0.00417 -0.0092 -0.00463 -0.01006 -0.00486 C -0.01215 -0.00533 -0.02204 -0.00695 -0.02378 -0.00718 C -0.0309 -0.00695 -0.03802 -0.00672 -0.04496 -0.00602 C -0.04618 -0.00602 -0.04739 -0.00533 -0.04861 -0.00486 C -0.05052 -0.00417 -0.05416 -0.00232 -0.05416 -0.00209 C -0.05538 -0.00116 -0.05659 3.7037E-6 -0.05781 0.00139 C -0.05885 0.00208 -0.05989 0.00277 -0.06059 0.0037 C -0.06475 0.00926 -0.05989 0.00625 -0.06527 0.00856 C -0.06579 0.01111 -0.06597 0.01389 -0.06701 0.01597 C -0.07066 0.02314 -0.06753 0.0162 -0.06979 0.02338 C -0.07031 0.025 -0.07118 0.02662 -0.0717 0.02824 C -0.07256 0.03125 -0.07274 0.03379 -0.07343 0.0368 C -0.07621 0.04907 -0.07239 0.03009 -0.07534 0.04537 C -0.07569 0.04953 -0.07708 0.06921 -0.07708 0.07222 C -0.07708 0.07592 -0.07673 0.07963 -0.07621 0.08333 C -0.07604 0.08449 -0.075 0.09051 -0.07447 0.09189 C -0.07395 0.09328 -0.07309 0.09421 -0.07256 0.0956 C -0.07222 0.09676 -0.07222 0.09814 -0.0717 0.0993 C -0.07048 0.10115 -0.06614 0.1074 -0.06336 0.10902 C -0.06163 0.11018 -0.05972 0.11064 -0.05781 0.11157 L -0.05503 0.11273 C -0.05416 0.11319 -0.05329 0.11365 -0.05243 0.11389 L -0.04861 0.11527 C -0.04496 0.11481 -0.04131 0.11458 -0.03767 0.11389 C -0.03611 0.11365 -0.03454 0.11296 -0.03298 0.11273 C -0.02743 0.11157 -0.02447 0.1118 -0.01927 0.11018 C -0.0184 0.10995 -0.01736 0.10949 -0.01649 0.10902 C -0.01545 0.10856 -0.01128 0.1074 -0.01006 0.10648 C -0.00816 0.10509 -0.00642 0.10324 -0.00451 0.10162 L 0.00087 0.09676 L 0.00365 0.09444 C 0.00678 0.09166 0.00573 0.09282 0.00747 0.09074 " pathEditMode="relative" rAng="0" ptsTypes="AAAAAAAAAAAAAAAAAAAAAAAAAAAAAAAAAAA">
                                      <p:cBhvr>
                                        <p:cTn id="10" dur="2000" fill="hold"/>
                                        <p:tgtEl>
                                          <p:spTgt spid="28"/>
                                        </p:tgtEl>
                                        <p:attrNameLst>
                                          <p:attrName>ppt_x</p:attrName>
                                          <p:attrName>ppt_y</p:attrName>
                                        </p:attrNameLst>
                                      </p:cBhvr>
                                      <p:rCtr x="-3490" y="5394"/>
                                    </p:animMotion>
                                  </p:childTnLst>
                                </p:cTn>
                              </p:par>
                            </p:childTnLst>
                          </p:cTn>
                        </p:par>
                        <p:par>
                          <p:cTn id="11" fill="hold" nodeType="afterGroup">
                            <p:stCondLst>
                              <p:cond delay="2500"/>
                            </p:stCondLst>
                            <p:childTnLst>
                              <p:par>
                                <p:cTn id="12" presetID="10" presetClass="exit" presetSubtype="0" fill="hold" nodeType="afterEffect">
                                  <p:stCondLst>
                                    <p:cond delay="0"/>
                                  </p:stCondLst>
                                  <p:childTnLst>
                                    <p:animEffect transition="out" filter="fade">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childTnLst>
                          </p:cTn>
                        </p:par>
                        <p:par>
                          <p:cTn id="15" fill="hold" nodeType="afterGroup">
                            <p:stCondLst>
                              <p:cond delay="300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par>
                          <p:cTn id="19" fill="hold" nodeType="afterGroup">
                            <p:stCondLst>
                              <p:cond delay="3500"/>
                            </p:stCondLst>
                            <p:childTnLst>
                              <p:par>
                                <p:cTn id="20" presetID="0" presetClass="path" presetSubtype="0" accel="50000" decel="50000" fill="hold" nodeType="afterEffect">
                                  <p:stCondLst>
                                    <p:cond delay="0"/>
                                  </p:stCondLst>
                                  <p:childTnLst>
                                    <p:animMotion origin="layout" path="M -5.55556E-7 2.59259E-6 L -0.0033 0.17615 C -0.0033 0.17662 -0.00035 0.19213 0.00347 0.19305 C 0.00729 0.19375 0.01111 0.1919 0.01493 0.19143 C 0.01945 0.18935 0.01754 0.19097 0.02083 0.1868 " pathEditMode="relative" rAng="0" ptsTypes="AAAAA">
                                      <p:cBhvr>
                                        <p:cTn id="21" dur="1500" fill="hold"/>
                                        <p:tgtEl>
                                          <p:spTgt spid="36"/>
                                        </p:tgtEl>
                                        <p:attrNameLst>
                                          <p:attrName>ppt_x</p:attrName>
                                          <p:attrName>ppt_y</p:attrName>
                                        </p:attrNameLst>
                                      </p:cBhvr>
                                      <p:rCtr x="868" y="9653"/>
                                    </p:animMotion>
                                  </p:childTnLst>
                                </p:cTn>
                              </p:par>
                            </p:childTnLst>
                          </p:cTn>
                        </p:par>
                        <p:par>
                          <p:cTn id="22" fill="hold" nodeType="afterGroup">
                            <p:stCondLst>
                              <p:cond delay="5000"/>
                            </p:stCondLst>
                            <p:childTnLst>
                              <p:par>
                                <p:cTn id="23" presetID="10" presetClass="exit" presetSubtype="0" fill="hold" nodeType="after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par>
                          <p:cTn id="26" fill="hold" nodeType="afterGroup">
                            <p:stCondLst>
                              <p:cond delay="55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nodeType="afterGroup">
                            <p:stCondLst>
                              <p:cond delay="6000"/>
                            </p:stCondLst>
                            <p:childTnLst>
                              <p:par>
                                <p:cTn id="31" presetID="0" presetClass="path" presetSubtype="0" accel="50000" decel="50000" fill="hold" nodeType="afterEffect">
                                  <p:stCondLst>
                                    <p:cond delay="0"/>
                                  </p:stCondLst>
                                  <p:childTnLst>
                                    <p:animMotion origin="layout" path="M -3.05556E-6 3.33333E-6 L -3.05556E-6 0.00023 C -0.00139 -0.00023 -0.00277 -0.00047 -0.00416 -0.0007 C -0.00503 -0.00093 -0.0059 -0.00186 -0.00694 -0.00186 L -0.01562 -0.00324 C -0.01614 -0.00348 -0.01666 -0.00371 -0.01701 -0.00371 C -0.02413 -0.0051 -0.02656 -0.00417 -0.03472 -0.00371 C -0.03524 -0.00348 -0.03593 -0.00301 -0.03646 -0.00255 C -0.03715 -0.00232 -0.03784 -0.00209 -0.03836 -0.00186 C -0.03889 -0.00186 -0.03923 -0.00162 -0.03975 -0.00139 C -0.04027 -0.00093 -0.04062 -0.00047 -0.04114 3.33333E-6 C -0.04357 0.00139 -0.04236 -0.00093 -0.04531 0.00301 L -0.04809 0.00671 L -0.04948 0.00856 C -0.05104 0.01458 -0.04861 0.00532 -0.05086 0.01296 C -0.0526 0.01828 -0.05104 0.01481 -0.05277 0.01852 C -0.05295 0.01921 -0.05295 0.02014 -0.05312 0.02083 C -0.0533 0.02152 -0.05347 0.02222 -0.05364 0.02268 L -0.05451 0.02777 C -0.05468 0.03356 -0.05486 0.03958 -0.05503 0.0456 C -0.05503 0.04652 -0.05538 0.04722 -0.05555 0.04814 C -0.05573 0.05 -0.0559 0.05185 -0.0559 0.0537 C -0.0559 0.06828 -0.0559 0.08287 -0.05555 0.09745 C -0.05555 0.09814 -0.05521 0.09861 -0.05503 0.0993 C -0.05225 0.11435 -0.05625 0.09444 -0.05416 0.10416 C -0.05347 0.10717 -0.05382 0.10764 -0.05173 0.11041 C -0.05139 0.11111 -0.05086 0.1118 -0.05034 0.11227 C -0.04948 0.11319 -0.04757 0.11481 -0.04757 0.11504 L -0.03975 0.11967 C -0.03836 0.1199 -0.03698 0.12014 -0.03559 0.12037 C -0.03472 0.1206 -0.03385 0.12106 -0.03281 0.12106 C -0.0309 0.12106 -0.02882 0.1206 -0.02673 0.12037 C -0.02639 0.1199 -0.02586 0.11944 -0.02534 0.11898 C -0.02482 0.11875 -0.02413 0.11875 -0.02361 0.11852 C -0.02309 0.11828 -0.02257 0.11805 -0.02222 0.11782 C -0.01996 0.11597 -0.02135 0.11689 -0.01805 0.11527 L -0.01666 0.11481 C -0.01441 0.11273 -0.0158 0.11365 -0.0125 0.11227 C -0.01198 0.11203 -0.01146 0.11203 -0.01111 0.11157 C -0.00972 0.11041 -0.00937 0.11041 -0.00833 0.10856 C -0.00642 0.10555 -0.0085 0.10787 -0.0059 0.10555 C -0.00451 0.10231 -0.00555 0.10416 -0.00225 0.10115 L -0.00086 0.1 C -0.00052 0.0993 -0.00017 0.09884 -3.05556E-6 0.09814 C 0.00035 0.09722 0.00052 0.09629 0.00104 0.0956 C 0.00139 0.0949 0.00191 0.09444 0.00243 0.09375 C 0.00278 0.09328 0.0033 0.09189 0.0033 0.09213 L 0.01111 0.08194 C 0.01129 0.08009 0.01146 0.07824 0.01164 0.07639 C 0.01164 0.07592 0.01198 0.07523 0.01216 0.07453 C 0.01233 0.07291 0.01268 0.07129 0.01302 0.06967 C 0.0132 0.06875 0.0132 0.06805 0.01354 0.06713 L 0.01441 0.06342 L 0.01493 0.06157 C 0.01493 0.06018 0.01511 0.05879 0.01528 0.0574 C 0.01545 0.05671 0.01563 0.05602 0.0158 0.05555 C 0.01615 0.05301 0.01667 0.04814 0.01667 0.04838 C 0.0165 0.04213 0.0165 0.03611 0.01632 0.03009 C 0.01615 0.02939 0.01598 0.02893 0.0158 0.02824 C 0.01545 0.02662 0.01493 0.02338 0.01493 0.02361 C 0.01389 0.01157 0.01407 0.01574 0.01493 -0.00324 C 0.01493 -0.00394 0.01528 -0.00556 0.01528 -0.00533 L 0.01216 0.0993 C 0.01216 0.10231 0.01216 0.10509 0.0125 0.10787 C 0.01302 0.11227 0.0132 0.11088 0.01493 0.11342 C 0.01528 0.11412 0.01545 0.11481 0.0158 0.11527 C 0.01615 0.1162 0.01615 0.11713 0.01667 0.11782 C 0.01823 0.1199 0.0191 0.12014 0.02084 0.12106 C 0.02361 0.12083 0.02639 0.1206 0.02917 0.12037 C 0.02986 0.12014 0.03039 0.12014 0.03108 0.11967 C 0.03177 0.11921 0.03386 0.11689 0.03438 0.11666 C 0.03473 0.1162 0.03577 0.11597 0.03577 0.1162 " pathEditMode="relative" rAng="0" ptsTypes="AAAAAAAAAAAAAAAAAAAAAAAAAAAAAAAAAAAAAAAAAAAAAAAAAAAAAAAAAAAAAAAAAAAAAAAA">
                                      <p:cBhvr>
                                        <p:cTn id="32" dur="3000" fill="hold"/>
                                        <p:tgtEl>
                                          <p:spTgt spid="48"/>
                                        </p:tgtEl>
                                        <p:attrNameLst>
                                          <p:attrName>ppt_x</p:attrName>
                                          <p:attrName>ppt_y</p:attrName>
                                        </p:attrNameLst>
                                      </p:cBhvr>
                                      <p:rCtr x="-1007" y="5764"/>
                                    </p:animMotion>
                                  </p:childTnLst>
                                </p:cTn>
                              </p:par>
                            </p:childTnLst>
                          </p:cTn>
                        </p:par>
                        <p:par>
                          <p:cTn id="33" fill="hold" nodeType="afterGroup">
                            <p:stCondLst>
                              <p:cond delay="9000"/>
                            </p:stCondLst>
                            <p:childTnLst>
                              <p:par>
                                <p:cTn id="34" presetID="10" presetClass="exit" presetSubtype="0" fill="hold" nodeType="afterEffect">
                                  <p:stCondLst>
                                    <p:cond delay="0"/>
                                  </p:stCondLst>
                                  <p:childTnLst>
                                    <p:animEffect transition="out" filter="fade">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childTnLst>
                          </p:cTn>
                        </p:par>
                        <p:par>
                          <p:cTn id="37" fill="hold" nodeType="afterGroup">
                            <p:stCondLst>
                              <p:cond delay="9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nodeType="afterGroup">
                            <p:stCondLst>
                              <p:cond delay="10000"/>
                            </p:stCondLst>
                            <p:childTnLst>
                              <p:par>
                                <p:cTn id="42" presetID="0" presetClass="path" presetSubtype="0" accel="36364" decel="36364" fill="hold" nodeType="afterEffect">
                                  <p:stCondLst>
                                    <p:cond delay="0"/>
                                  </p:stCondLst>
                                  <p:childTnLst>
                                    <p:animMotion origin="layout" path="M -3.05556E-6 -1.85185E-6 C -0.00034 0.0706 -0.00069 0.14121 -0.00086 0.21204 L -0.00086 0.05972 C -0.00086 0.05996 0.00295 0.04838 0.00469 0.04607 C 0.00539 0.04491 0.0066 0.04445 0.00747 0.04352 C 0.0092 0.03634 0.00695 0.04306 0.01111 0.03727 C 0.01545 0.03171 0.01042 0.03472 0.0158 0.03241 C 0.01684 0.03102 0.01754 0.02963 0.01875 0.02847 C 0.01945 0.02778 0.02066 0.02801 0.02153 0.02732 C 0.0224 0.02662 0.02327 0.02546 0.02431 0.02477 C 0.02865 0.02222 0.03021 0.02246 0.03455 0.02107 C 0.03577 0.0206 0.03698 0.02037 0.0382 0.01991 C 0.04584 0.02037 0.0533 0.02037 0.06077 0.02107 C 0.06164 0.0213 0.06268 0.02153 0.06354 0.02222 C 0.06441 0.02338 0.06459 0.025 0.06545 0.02616 C 0.06789 0.03033 0.06823 0.02894 0.06997 0.03357 C 0.07049 0.03472 0.07049 0.03611 0.07101 0.03727 C 0.07205 0.03982 0.07396 0.0419 0.07466 0.04468 L 0.07657 0.05232 L 0.07761 0.05602 C 0.07726 0.06389 0.07709 0.07176 0.07657 0.07963 C 0.07639 0.0831 0.07622 0.08634 0.0757 0.08959 C 0.07518 0.09236 0.07431 0.09468 0.07379 0.09722 C 0.07084 0.11273 0.07466 0.09329 0.07188 0.10602 C 0.07153 0.10764 0.07136 0.10926 0.07101 0.11088 C 0.07066 0.11227 0.07032 0.11343 0.06997 0.11459 C 0.06945 0.11806 0.06893 0.12709 0.06545 0.12824 C 0.05539 0.13171 0.06042 0.13033 0.05035 0.13218 C 0.04167 0.13171 0.03299 0.13148 0.02431 0.13079 C 0.02257 0.13079 0.0158 0.12755 0.01493 0.12709 L 0.01216 0.12593 L 0.00938 0.12454 " pathEditMode="relative" rAng="0" ptsTypes="AAAAAAAAAAAAAAAAAAAAAAAAAAAAAAAA">
                                      <p:cBhvr>
                                        <p:cTn id="43" dur="2750" fill="hold"/>
                                        <p:tgtEl>
                                          <p:spTgt spid="50"/>
                                        </p:tgtEl>
                                        <p:attrNameLst>
                                          <p:attrName>ppt_x</p:attrName>
                                          <p:attrName>ppt_y</p:attrName>
                                        </p:attrNameLst>
                                      </p:cBhvr>
                                      <p:rCtr x="3837" y="10602"/>
                                    </p:animMotion>
                                  </p:childTnLst>
                                </p:cTn>
                              </p:par>
                            </p:childTnLst>
                          </p:cTn>
                        </p:par>
                        <p:par>
                          <p:cTn id="44" fill="hold" nodeType="afterGroup">
                            <p:stCondLst>
                              <p:cond delay="12750"/>
                            </p:stCondLst>
                            <p:childTnLst>
                              <p:par>
                                <p:cTn id="45" presetID="10" presetClass="exit" presetSubtype="0" fill="hold" nodeType="afterEffect">
                                  <p:stCondLst>
                                    <p:cond delay="0"/>
                                  </p:stCondLst>
                                  <p:childTnLst>
                                    <p:animEffect transition="out" filter="fade">
                                      <p:cBhvr>
                                        <p:cTn id="46" dur="500"/>
                                        <p:tgtEl>
                                          <p:spTgt spid="50"/>
                                        </p:tgtEl>
                                      </p:cBhvr>
                                    </p:animEffect>
                                    <p:set>
                                      <p:cBhvr>
                                        <p:cTn id="47" dur="1" fill="hold">
                                          <p:stCondLst>
                                            <p:cond delay="499"/>
                                          </p:stCondLst>
                                        </p:cTn>
                                        <p:tgtEl>
                                          <p:spTgt spid="50"/>
                                        </p:tgtEl>
                                        <p:attrNameLst>
                                          <p:attrName>style.visibility</p:attrName>
                                        </p:attrNameLst>
                                      </p:cBhvr>
                                      <p:to>
                                        <p:strVal val="hidden"/>
                                      </p:to>
                                    </p:set>
                                  </p:childTnLst>
                                </p:cTn>
                              </p:par>
                            </p:childTnLst>
                          </p:cTn>
                        </p:par>
                        <p:par>
                          <p:cTn id="48" fill="hold" nodeType="afterGroup">
                            <p:stCondLst>
                              <p:cond delay="13250"/>
                            </p:stCondLst>
                            <p:childTnLst>
                              <p:par>
                                <p:cTn id="49" presetID="10" presetClass="entr" presetSubtype="0"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nodeType="afterGroup">
                            <p:stCondLst>
                              <p:cond delay="13750"/>
                            </p:stCondLst>
                            <p:childTnLst>
                              <p:par>
                                <p:cTn id="53" presetID="0" presetClass="path" presetSubtype="0" accel="36364" decel="36364" fill="hold" nodeType="afterEffect">
                                  <p:stCondLst>
                                    <p:cond delay="0"/>
                                  </p:stCondLst>
                                  <p:childTnLst>
                                    <p:animMotion origin="layout" path="M -2.22222E-6 7.40741E-7 C -0.00034 0.0706 -0.00069 0.1412 -0.00087 0.21204 L -0.00087 0.05972 C -0.00087 0.05995 0.00295 0.04838 0.00469 0.04606 C 0.00538 0.04491 0.0066 0.04444 0.00747 0.04352 C 0.0092 0.03634 0.00695 0.04305 0.01111 0.03727 C 0.01545 0.03171 0.01042 0.03472 0.0158 0.03241 C 0.01684 0.03102 0.01754 0.02963 0.01875 0.02847 C 0.01945 0.02778 0.02066 0.02801 0.02153 0.02731 C 0.0224 0.02662 0.02327 0.02546 0.02431 0.02477 C 0.02865 0.02222 0.03021 0.02245 0.03455 0.02106 C 0.03577 0.0206 0.03698 0.02037 0.0382 0.01991 C 0.04584 0.02037 0.0533 0.02037 0.06077 0.02106 C 0.06163 0.0213 0.06268 0.02153 0.06354 0.02222 C 0.06441 0.02338 0.06459 0.025 0.06545 0.02616 C 0.06788 0.03032 0.06823 0.02893 0.06997 0.03356 C 0.07049 0.03472 0.07049 0.03611 0.07101 0.03727 C 0.07205 0.03981 0.07396 0.0419 0.07466 0.04468 L 0.07656 0.05231 L 0.07761 0.05602 C 0.07726 0.06389 0.07709 0.07176 0.07656 0.07963 C 0.07639 0.0831 0.07622 0.08634 0.0757 0.08958 C 0.07518 0.09236 0.07431 0.09468 0.07379 0.09722 C 0.07084 0.11273 0.07466 0.09329 0.07188 0.10602 C 0.07153 0.10764 0.07136 0.10926 0.07101 0.11088 C 0.07066 0.11227 0.07031 0.11343 0.06997 0.11458 C 0.06945 0.11805 0.06893 0.12708 0.06545 0.12824 C 0.05538 0.13171 0.06042 0.13032 0.05035 0.13218 C 0.04167 0.13171 0.03299 0.13148 0.02431 0.13079 C 0.02257 0.13079 0.0158 0.12755 0.01493 0.12708 L 0.01216 0.12593 L 0.00938 0.12454 " pathEditMode="relative" rAng="0" ptsTypes="AAAAAAAAAAAAAAAAAAAAAAAAAAAAAAAA">
                                      <p:cBhvr>
                                        <p:cTn id="54" dur="2750" fill="hold"/>
                                        <p:tgtEl>
                                          <p:spTgt spid="52"/>
                                        </p:tgtEl>
                                        <p:attrNameLst>
                                          <p:attrName>ppt_x</p:attrName>
                                          <p:attrName>ppt_y</p:attrName>
                                        </p:attrNameLst>
                                      </p:cBhvr>
                                      <p:rCtr x="3837" y="10602"/>
                                    </p:animMotion>
                                  </p:childTnLst>
                                </p:cTn>
                              </p:par>
                            </p:childTnLst>
                          </p:cTn>
                        </p:par>
                        <p:par>
                          <p:cTn id="55" fill="hold" nodeType="afterGroup">
                            <p:stCondLst>
                              <p:cond delay="16500"/>
                            </p:stCondLst>
                            <p:childTnLst>
                              <p:par>
                                <p:cTn id="56" presetID="10" presetClass="exit" presetSubtype="0" fill="hold" nodeType="afterEffect">
                                  <p:stCondLst>
                                    <p:cond delay="0"/>
                                  </p:stCondLst>
                                  <p:childTnLst>
                                    <p:animEffect transition="out" filter="fade">
                                      <p:cBhvr>
                                        <p:cTn id="57" dur="500"/>
                                        <p:tgtEl>
                                          <p:spTgt spid="52"/>
                                        </p:tgtEl>
                                      </p:cBhvr>
                                    </p:animEffect>
                                    <p:set>
                                      <p:cBhvr>
                                        <p:cTn id="58" dur="1" fill="hold">
                                          <p:stCondLst>
                                            <p:cond delay="499"/>
                                          </p:stCondLst>
                                        </p:cTn>
                                        <p:tgtEl>
                                          <p:spTgt spid="52"/>
                                        </p:tgtEl>
                                        <p:attrNameLst>
                                          <p:attrName>style.visibility</p:attrName>
                                        </p:attrNameLst>
                                      </p:cBhvr>
                                      <p:to>
                                        <p:strVal val="hidden"/>
                                      </p:to>
                                    </p:set>
                                  </p:childTnLst>
                                </p:cTn>
                              </p:par>
                            </p:childTnLst>
                          </p:cTn>
                        </p:par>
                        <p:par>
                          <p:cTn id="59" fill="hold" nodeType="afterGroup">
                            <p:stCondLst>
                              <p:cond delay="17000"/>
                            </p:stCondLst>
                            <p:childTnLst>
                              <p:par>
                                <p:cTn id="60" presetID="10" presetClass="entr" presetSubtype="0"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childTnLst>
                          </p:cTn>
                        </p:par>
                        <p:par>
                          <p:cTn id="63" fill="hold" nodeType="afterGroup">
                            <p:stCondLst>
                              <p:cond delay="17500"/>
                            </p:stCondLst>
                            <p:childTnLst>
                              <p:par>
                                <p:cTn id="64" presetID="0" presetClass="path" presetSubtype="0" accel="50000" decel="50000" fill="hold" nodeType="afterEffect">
                                  <p:stCondLst>
                                    <p:cond delay="0"/>
                                  </p:stCondLst>
                                  <p:childTnLst>
                                    <p:animMotion origin="layout" path="M 3.05556E-6 -7.40741E-7 L 3.05556E-6 0.00023 C 0.00712 -0.00116 0.00156 -0.00023 0.00712 -0.00139 C 0.00816 -0.00162 0.0092 -0.00162 0.01041 -0.00208 C 0.01198 -0.00231 0.01354 -0.00255 0.0151 -0.00324 C 0.01597 -0.0037 0.01701 -0.0044 0.01788 -0.0044 L 0.0217 -0.00509 L 0.02604 -0.00694 C 0.02639 -0.00718 0.02691 -0.00764 0.02743 -0.00764 C 0.0283 -0.00787 0.03021 -0.00833 0.03125 -0.00903 C 0.03159 -0.00926 0.03212 -0.00995 0.03264 -0.01018 C 0.03316 -0.01065 0.03385 -0.01065 0.03455 -0.01088 C 0.03489 -0.01111 0.03541 -0.01134 0.03593 -0.01157 C 0.0368 -0.01227 0.03767 -0.01343 0.03871 -0.01389 C 0.03923 -0.01412 0.03975 -0.01435 0.0401 -0.01458 C 0.04444 -0.01782 0.04166 -0.01597 0.04444 -0.01898 C 0.04479 -0.01944 0.04548 -0.01991 0.04583 -0.02037 C 0.04652 -0.02106 0.04774 -0.02292 0.04774 -0.02268 C 0.04791 -0.02361 0.04791 -0.02454 0.04826 -0.02546 C 0.04982 -0.03032 0.04861 -0.0243 0.04965 -0.02917 C 0.05 -0.03079 0.05034 -0.03241 0.05052 -0.03426 C 0.05087 -0.0368 0.05104 -0.03935 0.05156 -0.0419 C 0.05156 -0.04236 0.05191 -0.04305 0.05208 -0.04375 C 0.05191 -0.04884 0.05191 -0.0537 0.05156 -0.0588 C 0.05139 -0.06018 0.05052 -0.06319 0.04965 -0.06458 C 0.0493 -0.06505 0.04861 -0.06528 0.04826 -0.06574 C 0.04774 -0.06643 0.04739 -0.06736 0.04687 -0.06759 C 0.04583 -0.06829 0.04496 -0.06852 0.04392 -0.06898 L 0.04114 -0.07014 C 0.04062 -0.07037 0.0401 -0.07083 0.03975 -0.07083 C 0.03437 -0.07176 0.03715 -0.0713 0.03125 -0.07199 C 0.02743 -0.07176 0.02396 -0.07199 0.02031 -0.07083 C 0.01979 -0.0706 0.01927 -0.07037 0.01892 -0.07014 C 0.01805 -0.06991 0.01736 -0.06991 0.01649 -0.06968 C 0.01527 -0.06921 0.01267 -0.06829 0.01267 -0.06805 C 0.01232 -0.06782 0.01215 -0.06736 0.0118 -0.06713 C 0.01093 -0.06643 0.00816 -0.06597 0.00746 -0.06574 C 0.00347 -0.06389 0.00833 -0.06643 0.00521 -0.06389 C 0.00468 -0.06366 0.00416 -0.06343 0.00364 -0.06319 C 0.0033 -0.06273 0.00277 -0.06227 0.00225 -0.06204 C 0.00173 -0.06157 0.00104 -0.06134 0.00034 -0.06065 C -0.00035 -0.05995 -0.0007 -0.0588 -0.00157 -0.0581 L -0.00295 -0.05694 C -0.00538 -0.05185 -0.00209 -0.0581 -0.00521 -0.0537 C -0.00608 -0.05278 -0.0066 -0.05069 -0.00712 -0.0493 C -0.00868 -0.04583 -0.00851 -0.0463 -0.01007 -0.04421 C -0.01025 -0.04259 -0.01077 -0.04097 -0.01094 -0.03935 C -0.01163 -0.0338 -0.01129 -0.0368 -0.01181 -0.03032 C -0.01181 -0.0169 -0.01181 -0.00347 -0.01146 0.00995 C -0.01129 0.01412 -0.01146 0.01829 -0.01042 0.02199 C -0.0099 0.02407 -0.0099 0.02431 -0.00955 0.02639 C -0.00938 0.02755 -0.0092 0.02847 -0.00903 0.02963 C -0.00886 0.03079 -0.00834 0.03218 -0.00816 0.03333 C -0.00799 0.03403 -0.00747 0.0382 -0.00712 0.03912 C -0.00695 0.03982 -0.0066 0.04028 -0.00625 0.04097 C -0.00608 0.04167 -0.00591 0.04236 -0.00573 0.04282 C -0.00521 0.04468 -0.00434 0.04653 -0.0033 0.04792 C -0.00295 0.04838 -0.00243 0.04861 -0.00191 0.04907 C -0.00157 0.04954 -0.00139 0.05023 -0.00104 0.05046 C 0.00052 0.05139 0.00208 0.05185 0.00364 0.05232 C 0.00503 0.05278 0.00573 0.05347 0.00712 0.0537 C 0.00868 0.05394 0.01059 0.05394 0.01232 0.05417 C 0.01267 0.0544 0.01319 0.05463 0.01371 0.05486 C 0.01493 0.05532 0.01753 0.05579 0.01892 0.05625 C 0.02152 0.05579 0.02239 0.05579 0.02448 0.05486 C 0.02552 0.0544 0.02639 0.0537 0.02743 0.0537 L 0.03159 0.05301 C 0.03385 0.05255 0.03819 0.05162 0.03819 0.05185 C 0.03906 0.05139 0.03975 0.0507 0.04062 0.05046 C 0.04166 0.05 0.04375 0.05 0.04496 0.04907 C 0.04618 0.04838 0.04948 0.04537 0.05017 0.04352 L 0.05052 0.04213 " pathEditMode="relative" rAng="0" ptsTypes="AAAAAAAAAAAAAAAAAAAAAAAAAAAAAAAAAAAAAAAAAAAAAAAAAAAAAAAAAAAAAAAAAAAAAAAA">
                                      <p:cBhvr>
                                        <p:cTn id="65" dur="2750" fill="hold"/>
                                        <p:tgtEl>
                                          <p:spTgt spid="46"/>
                                        </p:tgtEl>
                                        <p:attrNameLst>
                                          <p:attrName>ppt_x</p:attrName>
                                          <p:attrName>ppt_y</p:attrName>
                                        </p:attrNameLst>
                                      </p:cBhvr>
                                      <p:rCtr x="2014" y="-787"/>
                                    </p:animMotion>
                                  </p:childTnLst>
                                </p:cTn>
                              </p:par>
                            </p:childTnLst>
                          </p:cTn>
                        </p:par>
                        <p:par>
                          <p:cTn id="66" fill="hold" nodeType="afterGroup">
                            <p:stCondLst>
                              <p:cond delay="20250"/>
                            </p:stCondLst>
                            <p:childTnLst>
                              <p:par>
                                <p:cTn id="67" presetID="10" presetClass="exit" presetSubtype="0" fill="hold" nodeType="afterEffect">
                                  <p:stCondLst>
                                    <p:cond delay="0"/>
                                  </p:stCondLst>
                                  <p:childTnLst>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par>
                          <p:cTn id="70" fill="hold" nodeType="afterGroup">
                            <p:stCondLst>
                              <p:cond delay="20750"/>
                            </p:stCondLst>
                            <p:childTnLst>
                              <p:par>
                                <p:cTn id="71" presetID="10"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par>
                          <p:cTn id="74" fill="hold" nodeType="afterGroup">
                            <p:stCondLst>
                              <p:cond delay="21250"/>
                            </p:stCondLst>
                            <p:childTnLst>
                              <p:par>
                                <p:cTn id="75" presetID="0" presetClass="path" presetSubtype="0" accel="50000" decel="50000" fill="hold" nodeType="afterEffect">
                                  <p:stCondLst>
                                    <p:cond delay="0"/>
                                  </p:stCondLst>
                                  <p:childTnLst>
                                    <p:animMotion origin="layout" path="M 1.38889E-6 2.59259E-6 L -0.01945 -0.00857 C -0.02222 -0.0081 -0.025 -0.00834 -0.02778 -0.00741 C -0.02882 -0.00695 -0.02952 -0.00556 -0.03056 -0.00486 C -0.03142 -0.00417 -0.03247 -0.00417 -0.03333 -0.00371 C -0.03524 -0.00209 -0.03698 -0.00023 -0.03889 0.00139 L -0.04167 0.0037 L -0.04445 0.00625 C -0.04497 0.0074 -0.04549 0.00879 -0.04618 0.00995 C -0.05156 0.01875 -0.04427 0.00463 -0.05 0.0162 C -0.05226 0.025 -0.0507 0.02129 -0.05365 0.02731 C -0.05399 0.03102 -0.05469 0.03796 -0.05556 0.04213 C -0.05556 0.04236 -0.05781 0.05139 -0.05833 0.05324 C -0.05868 0.0544 -0.05903 0.05555 -0.0592 0.05694 L -0.06007 0.0618 C -0.0599 0.06666 -0.05972 0.07176 -0.0592 0.07662 C -0.05903 0.07778 -0.05851 0.07893 -0.05833 0.08032 C -0.05573 0.09421 -0.05955 0.07801 -0.05556 0.09398 L -0.05452 0.09768 C -0.05434 0.09884 -0.05452 0.10046 -0.05365 0.10139 L -0.05087 0.1037 C -0.05052 0.10509 -0.0507 0.10671 -0.05 0.1074 C -0.04844 0.10903 -0.04618 0.10903 -0.04445 0.10995 L -0.04167 0.11111 C -0.04063 0.11157 -0.03976 0.11203 -0.03889 0.1125 C -0.03767 0.11273 -0.03629 0.11319 -0.03507 0.11365 C -0.0342 0.11389 -0.03333 0.11481 -0.03229 0.11481 C -0.03021 0.11504 -0.02813 0.11481 -0.02587 0.11481 L -0.00729 0.10879 C 0.00278 0.0993 -0.00174 0.10162 0.00469 0.09884 C 0.00555 0.09768 0.00642 0.09629 0.00746 0.09514 C 0.00833 0.09421 0.00955 0.09375 0.01024 0.09259 C 0.01337 0.08865 0.01076 0.08889 0.01302 0.08889 L 0.0158 0.07407 L 0.01944 -0.07755 L 0.01667 0.1037 C 0.01979 0.10949 0.02014 0.11203 0.02413 0.11481 C 0.025 0.11551 0.02604 0.11574 0.02691 0.1162 C 0.02951 0.11574 0.03489 0.11574 0.03802 0.11365 C 0.03837 0.11342 0.03871 0.11273 0.03906 0.1125 " pathEditMode="relative" rAng="0" ptsTypes="AAAAAAAAAAAAAAAAAAAAAAAAAAAAAAAAAAAAAAAA">
                                      <p:cBhvr>
                                        <p:cTn id="76" dur="2000" fill="hold"/>
                                        <p:tgtEl>
                                          <p:spTgt spid="47"/>
                                        </p:tgtEl>
                                        <p:attrNameLst>
                                          <p:attrName>ppt_x</p:attrName>
                                          <p:attrName>ppt_y</p:attrName>
                                        </p:attrNameLst>
                                      </p:cBhvr>
                                      <p:rCtr x="-1059" y="1921"/>
                                    </p:animMotion>
                                  </p:childTnLst>
                                </p:cTn>
                              </p:par>
                            </p:childTnLst>
                          </p:cTn>
                        </p:par>
                        <p:par>
                          <p:cTn id="77" fill="hold" nodeType="afterGroup">
                            <p:stCondLst>
                              <p:cond delay="23250"/>
                            </p:stCondLst>
                            <p:childTnLst>
                              <p:par>
                                <p:cTn id="78" presetID="10" presetClass="exit" presetSubtype="0" fill="hold" nodeType="afterEffect">
                                  <p:stCondLst>
                                    <p:cond delay="0"/>
                                  </p:stCondLst>
                                  <p:childTnLst>
                                    <p:animEffect transition="out" filter="fade">
                                      <p:cBhvr>
                                        <p:cTn id="79" dur="500"/>
                                        <p:tgtEl>
                                          <p:spTgt spid="47"/>
                                        </p:tgtEl>
                                      </p:cBhvr>
                                    </p:animEffect>
                                    <p:set>
                                      <p:cBhvr>
                                        <p:cTn id="8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1434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F6508B1-748F-4CC9-9E32-CFED41E411AD}"/>
              </a:ext>
            </a:extLst>
          </p:cNvPr>
          <p:cNvSpPr/>
          <p:nvPr/>
        </p:nvSpPr>
        <p:spPr>
          <a:xfrm>
            <a:off x="5630570" y="1844824"/>
            <a:ext cx="1165704"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e</a:t>
            </a:r>
            <a:endParaRPr lang="en-GB" sz="16600" dirty="0"/>
          </a:p>
        </p:txBody>
      </p:sp>
      <p:sp>
        <p:nvSpPr>
          <p:cNvPr id="45" name="Rectangle 44">
            <a:extLst>
              <a:ext uri="{FF2B5EF4-FFF2-40B4-BE49-F238E27FC236}">
                <a16:creationId xmlns:a16="http://schemas.microsoft.com/office/drawing/2014/main" id="{36ED6604-D516-4036-97B3-F2B01B8F2C4C}"/>
              </a:ext>
            </a:extLst>
          </p:cNvPr>
          <p:cNvSpPr/>
          <p:nvPr/>
        </p:nvSpPr>
        <p:spPr>
          <a:xfrm>
            <a:off x="6584786" y="1853139"/>
            <a:ext cx="1377300"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d</a:t>
            </a:r>
            <a:endParaRPr lang="en-GB" sz="16600" dirty="0"/>
          </a:p>
        </p:txBody>
      </p:sp>
      <p:sp>
        <p:nvSpPr>
          <p:cNvPr id="49" name="Rectangle 48">
            <a:extLst>
              <a:ext uri="{FF2B5EF4-FFF2-40B4-BE49-F238E27FC236}">
                <a16:creationId xmlns:a16="http://schemas.microsoft.com/office/drawing/2014/main" id="{12536A0A-9B24-4F26-96D8-AD3FDD6973DE}"/>
              </a:ext>
            </a:extLst>
          </p:cNvPr>
          <p:cNvSpPr/>
          <p:nvPr/>
        </p:nvSpPr>
        <p:spPr>
          <a:xfrm>
            <a:off x="3489188" y="1844824"/>
            <a:ext cx="1345240"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p</a:t>
            </a:r>
            <a:endParaRPr lang="en-GB" sz="16600" dirty="0"/>
          </a:p>
        </p:txBody>
      </p:sp>
      <p:sp>
        <p:nvSpPr>
          <p:cNvPr id="51" name="Rectangle 50">
            <a:extLst>
              <a:ext uri="{FF2B5EF4-FFF2-40B4-BE49-F238E27FC236}">
                <a16:creationId xmlns:a16="http://schemas.microsoft.com/office/drawing/2014/main" id="{3A0D6991-1BFD-43BE-A722-49DD7A1663A3}"/>
              </a:ext>
            </a:extLst>
          </p:cNvPr>
          <p:cNvSpPr/>
          <p:nvPr/>
        </p:nvSpPr>
        <p:spPr>
          <a:xfrm>
            <a:off x="4513419" y="1853139"/>
            <a:ext cx="1345240"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p</a:t>
            </a:r>
            <a:endParaRPr lang="en-GB" sz="16600" dirty="0"/>
          </a:p>
        </p:txBody>
      </p:sp>
      <p:sp>
        <p:nvSpPr>
          <p:cNvPr id="25" name="Rectangle 24">
            <a:extLst>
              <a:ext uri="{FF2B5EF4-FFF2-40B4-BE49-F238E27FC236}">
                <a16:creationId xmlns:a16="http://schemas.microsoft.com/office/drawing/2014/main" id="{68D35020-72CB-4495-8342-CE4F7CDB73D5}"/>
              </a:ext>
            </a:extLst>
          </p:cNvPr>
          <p:cNvSpPr/>
          <p:nvPr/>
        </p:nvSpPr>
        <p:spPr>
          <a:xfrm>
            <a:off x="971600" y="1844824"/>
            <a:ext cx="1093569"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s</a:t>
            </a:r>
            <a:endParaRPr lang="en-GB" sz="16600" dirty="0"/>
          </a:p>
        </p:txBody>
      </p:sp>
      <p:sp>
        <p:nvSpPr>
          <p:cNvPr id="30" name="Rectangle 29">
            <a:extLst>
              <a:ext uri="{FF2B5EF4-FFF2-40B4-BE49-F238E27FC236}">
                <a16:creationId xmlns:a16="http://schemas.microsoft.com/office/drawing/2014/main" id="{6B907183-E064-480D-A573-F25EE3D52447}"/>
              </a:ext>
            </a:extLst>
          </p:cNvPr>
          <p:cNvSpPr/>
          <p:nvPr/>
        </p:nvSpPr>
        <p:spPr>
          <a:xfrm>
            <a:off x="1883757" y="1853139"/>
            <a:ext cx="981359"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t</a:t>
            </a:r>
            <a:endParaRPr lang="en-GB" sz="16600" dirty="0"/>
          </a:p>
        </p:txBody>
      </p:sp>
      <p:sp>
        <p:nvSpPr>
          <p:cNvPr id="33" name="Rectangle 32">
            <a:extLst>
              <a:ext uri="{FF2B5EF4-FFF2-40B4-BE49-F238E27FC236}">
                <a16:creationId xmlns:a16="http://schemas.microsoft.com/office/drawing/2014/main" id="{0C64A86F-4ACC-40D7-8FB6-A3C943FF8294}"/>
              </a:ext>
            </a:extLst>
          </p:cNvPr>
          <p:cNvSpPr/>
          <p:nvPr/>
        </p:nvSpPr>
        <p:spPr>
          <a:xfrm>
            <a:off x="2540239" y="1853139"/>
            <a:ext cx="1293944" cy="2646878"/>
          </a:xfrm>
          <a:prstGeom prst="rect">
            <a:avLst/>
          </a:prstGeom>
        </p:spPr>
        <p:txBody>
          <a:bodyPr wrap="none">
            <a:spAutoFit/>
          </a:bodyPr>
          <a:lstStyle/>
          <a:p>
            <a:pPr>
              <a:defRPr/>
            </a:pPr>
            <a:r>
              <a:rPr lang="en-GB" sz="16600" dirty="0">
                <a:ln w="28575">
                  <a:solidFill>
                    <a:schemeClr val="tx1"/>
                  </a:solidFill>
                </a:ln>
                <a:solidFill>
                  <a:schemeClr val="bg1"/>
                </a:solidFill>
                <a:latin typeface="Twinkl SemiBold" pitchFamily="2" charset="0"/>
              </a:rPr>
              <a:t>o</a:t>
            </a:r>
            <a:endParaRPr lang="en-GB" sz="16600" dirty="0"/>
          </a:p>
        </p:txBody>
      </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4340" name="Write Action"/>
          <p:cNvGrpSpPr>
            <a:grpSpLocks/>
          </p:cNvGrpSpPr>
          <p:nvPr/>
        </p:nvGrpSpPr>
        <p:grpSpPr bwMode="auto">
          <a:xfrm>
            <a:off x="6915150" y="5516563"/>
            <a:ext cx="1544638" cy="720725"/>
            <a:chOff x="6914614" y="5517232"/>
            <a:chExt cx="1545818" cy="720080"/>
          </a:xfrm>
        </p:grpSpPr>
        <p:grpSp>
          <p:nvGrpSpPr>
            <p:cNvPr id="13331" name="Write action"/>
            <p:cNvGrpSpPr>
              <a:grpSpLocks/>
            </p:cNvGrpSpPr>
            <p:nvPr/>
          </p:nvGrpSpPr>
          <p:grpSpPr bwMode="auto">
            <a:xfrm>
              <a:off x="6914614" y="5517232"/>
              <a:ext cx="1545818" cy="720080"/>
              <a:chOff x="6914614" y="5517232"/>
              <a:chExt cx="1545818" cy="720080"/>
            </a:xfrm>
          </p:grpSpPr>
          <p:sp>
            <p:nvSpPr>
              <p:cNvPr id="17" name="Rectangle: Rounded Corners 16">
                <a:extLst>
                  <a:ext uri="{FF2B5EF4-FFF2-40B4-BE49-F238E27FC236}">
                    <a16:creationId xmlns:a16="http://schemas.microsoft.com/office/drawing/2014/main" id="{BD398B2E-9BCD-4449-94D9-0817456AF2B9}"/>
                  </a:ext>
                </a:extLst>
              </p:cNvPr>
              <p:cNvSpPr/>
              <p:nvPr/>
            </p:nvSpPr>
            <p:spPr>
              <a:xfrm>
                <a:off x="6914614" y="5650463"/>
                <a:ext cx="1099389" cy="432999"/>
              </a:xfrm>
              <a:prstGeom prst="roundRect">
                <a:avLst>
                  <a:gd name="adj" fmla="val 50000"/>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8" name="Oval 17">
                <a:extLst>
                  <a:ext uri="{FF2B5EF4-FFF2-40B4-BE49-F238E27FC236}">
                    <a16:creationId xmlns:a16="http://schemas.microsoft.com/office/drawing/2014/main" id="{FA708E22-1F29-4779-99E6-7731F1FFBBB2}"/>
                  </a:ext>
                </a:extLst>
              </p:cNvPr>
              <p:cNvSpPr/>
              <p:nvPr/>
            </p:nvSpPr>
            <p:spPr>
              <a:xfrm>
                <a:off x="7740745" y="5517232"/>
                <a:ext cx="719687" cy="720080"/>
              </a:xfrm>
              <a:prstGeom prst="ellipse">
                <a:avLst/>
              </a:prstGeom>
              <a:solidFill>
                <a:schemeClr val="bg1"/>
              </a:solidFill>
              <a:ln w="571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333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2754313"/>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2354263"/>
            <a:ext cx="71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25" y="22304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63" y="22383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2339975"/>
            <a:ext cx="71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20272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35213"/>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2249488"/>
            <a:ext cx="7112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nodeType="afterGroup">
                            <p:stCondLst>
                              <p:cond delay="500"/>
                            </p:stCondLst>
                            <p:childTnLst>
                              <p:par>
                                <p:cTn id="9" presetID="0" presetClass="path" presetSubtype="0" accel="50000" decel="50000" fill="hold" nodeType="afterEffect">
                                  <p:stCondLst>
                                    <p:cond delay="0"/>
                                  </p:stCondLst>
                                  <p:childTnLst>
                                    <p:animMotion origin="layout" path="M -1.94444E-6 -4.07407E-6 L -1.94444E-6 0.00024 C -0.00069 -0.00115 -0.00121 -0.00231 -0.00191 -0.00347 C -0.00295 -0.00532 -0.00382 -0.00578 -0.00538 -0.00717 C -0.0066 -0.00833 -0.00694 -0.00879 -0.00868 -0.00902 C -0.01007 -0.00949 -0.01163 -0.00972 -0.01285 -0.01018 C -0.01285 -0.00995 -0.01666 -0.01134 -0.01753 -0.01157 L -0.0191 -0.01203 C -0.0243 -0.01203 -0.02951 -0.01203 -0.03472 -0.01157 C -0.03785 -0.01134 -0.03698 -0.01064 -0.03923 -0.00972 C -0.03975 -0.00926 -0.04028 -0.00926 -0.0408 -0.00902 C -0.04132 -0.00879 -0.04166 -0.00833 -0.04219 -0.0081 C -0.04305 -0.00763 -0.04375 -0.00763 -0.04462 -0.00717 C -0.04514 -0.00671 -0.04548 -0.00625 -0.046 -0.00601 C -0.04687 -0.00555 -0.04774 -0.00555 -0.04844 -0.00509 C -0.04878 -0.00463 -0.04913 -0.00439 -0.04948 -0.00393 C -0.04982 -0.00347 -0.05017 -0.00301 -0.05069 -0.00254 C -0.05104 -0.00208 -0.05173 -0.00185 -0.05208 -0.00138 C -0.05243 -0.00092 -0.0526 -0.00046 -0.05295 -4.07407E-6 C -0.0533 0.00047 -0.05382 0.00047 -0.05399 0.00116 C -0.05434 0.00162 -0.05434 0.00232 -0.05451 0.00301 C -0.05451 0.00371 -0.05469 0.00417 -0.05486 0.00463 C -0.05469 0.01135 -0.05469 0.01806 -0.05451 0.025 C -0.05434 0.02616 -0.05434 0.02755 -0.05399 0.02894 C -0.05382 0.0301 -0.05295 0.03102 -0.05208 0.03149 C -0.05173 0.03172 -0.05139 0.03172 -0.05104 0.03195 C -0.05035 0.03241 -0.04982 0.03264 -0.04913 0.03311 C -0.04878 0.03311 -0.04826 0.03334 -0.04791 0.03357 C -0.04462 0.03542 -0.04791 0.0338 -0.04531 0.03496 C -0.04496 0.03565 -0.04444 0.03612 -0.0441 0.03658 C -0.04392 0.03704 -0.04375 0.03774 -0.0434 0.0382 C -0.04271 0.03912 -0.04201 0.03912 -0.04114 0.03959 C -0.0408 0.04005 -0.04045 0.04074 -0.03993 0.04121 C -0.03906 0.04167 -0.03698 0.04213 -0.03698 0.04237 C -0.03663 0.0426 -0.03628 0.04283 -0.03576 0.04306 C -0.03212 0.04514 -0.03663 0.04167 -0.03229 0.04468 C -0.03107 0.04561 -0.02986 0.04676 -0.02847 0.04769 C -0.02812 0.04815 -0.0276 0.04838 -0.02708 0.04885 C -0.02673 0.04908 -0.02621 0.04908 -0.02587 0.04931 C -0.02552 0.04954 -0.02517 0.05 -0.02465 0.05024 C -0.0243 0.05047 -0.02396 0.05047 -0.02361 0.0507 C -0.02326 0.05116 -0.02291 0.05162 -0.02239 0.05186 C -0.02118 0.05255 -0.01996 0.05301 -0.01857 0.05324 C -0.01805 0.05371 -0.01753 0.05394 -0.01719 0.0544 C -0.01666 0.05463 -0.01632 0.0551 -0.01597 0.05533 C -0.01528 0.05579 -0.01371 0.05649 -0.01371 0.05672 C -0.01267 0.05787 -0.01267 0.05811 -0.01146 0.0588 C -0.01094 0.05926 -0.01024 0.05949 -0.00989 0.05996 C -0.00903 0.06088 -0.0085 0.06204 -0.00764 0.06297 C -0.00382 0.0669 -0.0085 0.06181 -0.00451 0.06644 C -0.00382 0.06737 -0.00278 0.06829 -0.00191 0.06899 C -0.00017 0.07246 -0.00069 0.07084 -1.94444E-6 0.07362 C 0.00018 0.07709 0.00018 0.08033 0.00035 0.0838 C 0.00052 0.08426 0.00087 0.08473 0.00087 0.08519 C 0.00087 0.08704 0.0007 0.08866 0.00035 0.09028 C -0.00017 0.09399 -0.00017 0.0926 -0.00104 0.09491 C -0.00312 0.09977 -0.00156 0.09815 -0.00382 0.1 C -0.00434 0.10116 -0.00469 0.10209 -0.00573 0.10301 C -0.00607 0.10348 -0.00677 0.10371 -0.00729 0.10417 C -0.01041 0.10672 -0.00833 0.10556 -0.01059 0.10672 C -0.01441 0.11019 -0.01041 0.10672 -0.01337 0.10857 C -0.01371 0.10903 -0.01406 0.10949 -0.01441 0.10973 C -0.0151 0.10996 -0.0158 0.10996 -0.01632 0.11019 C -0.01719 0.11042 -0.01788 0.11088 -0.01857 0.11112 L -0.02014 0.11181 C -0.02517 0.11158 -0.03038 0.11158 -0.03541 0.11112 C -0.03576 0.11112 -0.03611 0.11088 -0.03663 0.11065 C -0.03785 0.11019 -0.04028 0.10973 -0.04028 0.10996 C -0.0408 0.10926 -0.04114 0.10903 -0.04149 0.10857 C -0.04219 0.10834 -0.04357 0.10787 -0.0441 0.10764 C -0.04687 0.10672 -0.0441 0.10718 -0.04913 0.10602 C -0.05121 0.10579 -0.05156 0.10579 -0.0533 0.1051 C -0.05364 0.10487 -0.05416 0.10487 -0.05451 0.10463 C -0.05712 0.10278 -0.05382 0.1044 -0.05712 0.10255 C -0.05781 0.10209 -0.05937 0.10162 -0.05937 0.10186 C -0.05972 0.10116 -0.06024 0.10093 -0.06059 0.10047 C -0.06076 0.1 -0.06059 0.09931 -0.06094 0.09908 C -0.06128 0.09862 -0.06198 0.09792 -0.06198 0.09815 " pathEditMode="relative" rAng="0" ptsTypes="AAAAAAAAAAAAAAAAAAAAAAAAAAAAAAAAAAAAAAAAAAAAAAAAAAAAAAAAAAAAAAAAAAAAAAAAAAAAAA">
                                      <p:cBhvr>
                                        <p:cTn id="10" dur="2750" fill="hold"/>
                                        <p:tgtEl>
                                          <p:spTgt spid="26"/>
                                        </p:tgtEl>
                                        <p:attrNameLst>
                                          <p:attrName>ppt_x</p:attrName>
                                          <p:attrName>ppt_y</p:attrName>
                                        </p:attrNameLst>
                                      </p:cBhvr>
                                      <p:rCtr x="-3056" y="4977"/>
                                    </p:animMotion>
                                  </p:childTnLst>
                                </p:cTn>
                              </p:par>
                            </p:childTnLst>
                          </p:cTn>
                        </p:par>
                        <p:par>
                          <p:cTn id="11" fill="hold" nodeType="afterGroup">
                            <p:stCondLst>
                              <p:cond delay="3250"/>
                            </p:stCondLst>
                            <p:childTnLst>
                              <p:par>
                                <p:cTn id="12" presetID="10" presetClass="exit" presetSubtype="0" fill="hold" nodeType="afterEffect">
                                  <p:stCondLst>
                                    <p:cond delay="0"/>
                                  </p:stCondLst>
                                  <p:childTnLst>
                                    <p:animEffect transition="out" filter="fade">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childTnLst>
                          </p:cTn>
                        </p:par>
                        <p:par>
                          <p:cTn id="15" fill="hold" nodeType="afterGroup">
                            <p:stCondLst>
                              <p:cond delay="375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nodeType="afterGroup">
                            <p:stCondLst>
                              <p:cond delay="4250"/>
                            </p:stCondLst>
                            <p:childTnLst>
                              <p:par>
                                <p:cTn id="20" presetID="0" presetClass="path" presetSubtype="0" accel="50000" decel="50000" fill="hold" nodeType="afterEffect">
                                  <p:stCondLst>
                                    <p:cond delay="0"/>
                                  </p:stCondLst>
                                  <p:childTnLst>
                                    <p:animMotion origin="layout" path="M 0 -2.22222E-6 L -0.00191 0.15209 C -0.00191 0.15463 -0.00191 0.15718 -0.00156 0.15972 C -0.00139 0.16065 -0.00104 0.16134 -0.00052 0.16181 C 0.00035 0.1625 0.00313 0.16343 0.00434 0.16366 C 0.00503 0.16412 0.00556 0.16482 0.00625 0.16505 C 0.00764 0.16551 0.01024 0.16644 0.01024 0.16667 C 0.01389 0.16621 0.01771 0.16597 0.02153 0.16574 C 0.02205 0.16551 0.02274 0.16528 0.02344 0.16505 C 0.02431 0.16482 0.025 0.16459 0.02587 0.16435 C 0.03003 0.16065 0.02465 0.16505 0.02882 0.1625 C 0.02934 0.16204 0.02969 0.16158 0.03021 0.16111 C 0.03229 0.15972 0.03142 0.16158 0.03229 0.15926 " pathEditMode="relative" rAng="0" ptsTypes="AAAAAAAAAAAAA">
                                      <p:cBhvr>
                                        <p:cTn id="21" dur="2000" fill="hold"/>
                                        <p:tgtEl>
                                          <p:spTgt spid="31"/>
                                        </p:tgtEl>
                                        <p:attrNameLst>
                                          <p:attrName>ppt_x</p:attrName>
                                          <p:attrName>ppt_y</p:attrName>
                                        </p:attrNameLst>
                                      </p:cBhvr>
                                      <p:rCtr x="1510" y="8333"/>
                                    </p:animMotion>
                                  </p:childTnLst>
                                </p:cTn>
                              </p:par>
                            </p:childTnLst>
                          </p:cTn>
                        </p:par>
                        <p:par>
                          <p:cTn id="22" fill="hold" nodeType="afterGroup">
                            <p:stCondLst>
                              <p:cond delay="6250"/>
                            </p:stCondLst>
                            <p:childTnLst>
                              <p:par>
                                <p:cTn id="23" presetID="10" presetClass="exit" presetSubtype="0" fill="hold" nodeType="after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par>
                          <p:cTn id="26" fill="hold" nodeType="afterGroup">
                            <p:stCondLst>
                              <p:cond delay="675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nodeType="afterGroup">
                            <p:stCondLst>
                              <p:cond delay="7250"/>
                            </p:stCondLst>
                            <p:childTnLst>
                              <p:par>
                                <p:cTn id="31" presetID="42" presetClass="path" presetSubtype="0" accel="50000" decel="50000" fill="hold" nodeType="afterEffect">
                                  <p:stCondLst>
                                    <p:cond delay="0"/>
                                  </p:stCondLst>
                                  <p:childTnLst>
                                    <p:animMotion origin="layout" path="M 4.72222E-6 3.7037E-7 L 0.05746 -0.00116 " pathEditMode="relative" rAng="0" ptsTypes="AA">
                                      <p:cBhvr>
                                        <p:cTn id="32" dur="1000" fill="hold"/>
                                        <p:tgtEl>
                                          <p:spTgt spid="32"/>
                                        </p:tgtEl>
                                        <p:attrNameLst>
                                          <p:attrName>ppt_x</p:attrName>
                                          <p:attrName>ppt_y</p:attrName>
                                        </p:attrNameLst>
                                      </p:cBhvr>
                                      <p:rCtr x="2865" y="-69"/>
                                    </p:animMotion>
                                  </p:childTnLst>
                                </p:cTn>
                              </p:par>
                            </p:childTnLst>
                          </p:cTn>
                        </p:par>
                        <p:par>
                          <p:cTn id="33" fill="hold" nodeType="afterGroup">
                            <p:stCondLst>
                              <p:cond delay="8250"/>
                            </p:stCondLst>
                            <p:childTnLst>
                              <p:par>
                                <p:cTn id="34" presetID="10" presetClass="exit" presetSubtype="0" fill="hold" nodeType="afterEffect">
                                  <p:stCondLst>
                                    <p:cond delay="0"/>
                                  </p:stCondLst>
                                  <p:childTnLst>
                                    <p:animEffect transition="out" filter="fade">
                                      <p:cBhvr>
                                        <p:cTn id="35" dur="500"/>
                                        <p:tgtEl>
                                          <p:spTgt spid="32"/>
                                        </p:tgtEl>
                                      </p:cBhvr>
                                    </p:animEffect>
                                    <p:set>
                                      <p:cBhvr>
                                        <p:cTn id="36" dur="1" fill="hold">
                                          <p:stCondLst>
                                            <p:cond delay="499"/>
                                          </p:stCondLst>
                                        </p:cTn>
                                        <p:tgtEl>
                                          <p:spTgt spid="32"/>
                                        </p:tgtEl>
                                        <p:attrNameLst>
                                          <p:attrName>style.visibility</p:attrName>
                                        </p:attrNameLst>
                                      </p:cBhvr>
                                      <p:to>
                                        <p:strVal val="hidden"/>
                                      </p:to>
                                    </p:set>
                                  </p:childTnLst>
                                </p:cTn>
                              </p:par>
                            </p:childTnLst>
                          </p:cTn>
                        </p:par>
                        <p:par>
                          <p:cTn id="37" fill="hold" nodeType="afterGroup">
                            <p:stCondLst>
                              <p:cond delay="875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par>
                          <p:cTn id="41" fill="hold" nodeType="afterGroup">
                            <p:stCondLst>
                              <p:cond delay="9250"/>
                            </p:stCondLst>
                            <p:childTnLst>
                              <p:par>
                                <p:cTn id="42" presetID="0" presetClass="path" presetSubtype="0" accel="50000" decel="50000" fill="hold" nodeType="afterEffect">
                                  <p:stCondLst>
                                    <p:cond delay="0"/>
                                  </p:stCondLst>
                                  <p:childTnLst>
                                    <p:animMotion origin="layout" path="M 1.94444E-6 1.85185E-6 L 1.94444E-6 0.00023 C -0.00504 1.85185E-6 -0.01007 0.00023 -0.01511 0.00046 C -0.01563 0.00046 -0.01615 0.00092 -0.01667 0.00116 C -0.01719 0.00139 -0.01754 0.00208 -0.01806 0.00231 C -0.01893 0.00301 -0.01997 0.00301 -0.02084 0.0037 C -0.02986 0.01157 -0.02014 0.00347 -0.02518 0.00694 C -0.0257 0.00717 -0.02604 0.00787 -0.02656 0.0081 C -0.02709 0.00833 -0.02761 0.00833 -0.02795 0.00879 C -0.02899 0.00949 -0.0309 0.01134 -0.0309 0.01157 C -0.03108 0.0118 -0.03143 0.0125 -0.03177 0.01319 C -0.03299 0.01504 -0.03316 0.01504 -0.03455 0.0162 C -0.0349 0.0169 -0.03524 0.01759 -0.03559 0.01829 C -0.03594 0.01875 -0.03663 0.01875 -0.03698 0.01944 C -0.03733 0.02014 -0.03715 0.02129 -0.0375 0.02199 C -0.03802 0.02338 -0.03906 0.0243 -0.03941 0.02569 L -0.0408 0.03148 C -0.04097 0.03217 -0.04115 0.03264 -0.04132 0.03333 C -0.04236 0.03935 -0.04167 0.0368 -0.04323 0.04097 C -0.04323 0.04467 -0.04358 0.04861 -0.04358 0.05231 C -0.04393 0.05926 -0.04375 0.06528 -0.04462 0.07199 C -0.04462 0.07268 -0.04497 0.07361 -0.04497 0.07454 C -0.04497 0.08055 -0.04479 0.08657 -0.04462 0.09282 C -0.04445 0.09375 -0.04445 0.09491 -0.0441 0.09583 C -0.04393 0.09653 -0.0434 0.09722 -0.04323 0.09768 C -0.04306 0.09884 -0.04288 0.1 -0.04271 0.10092 C -0.04236 0.10231 -0.04202 0.10347 -0.04167 0.10486 C -0.04063 0.11111 -0.04115 0.1081 -0.03976 0.11366 C -0.03976 0.11412 -0.03959 0.11504 -0.03941 0.11551 C -0.03906 0.1162 -0.03872 0.11666 -0.03837 0.11736 C -0.03698 0.12106 -0.03924 0.11759 -0.03646 0.12106 C -0.03559 0.12523 -0.03698 0.12129 -0.0342 0.12361 C -0.03368 0.12407 -0.03368 0.125 -0.03316 0.12569 C -0.03125 0.12778 -0.0316 0.12616 -0.02986 0.12754 C -0.02882 0.12824 -0.02813 0.12963 -0.02709 0.13009 C -0.02465 0.13079 -0.0257 0.13032 -0.02379 0.13125 C -0.02205 0.13356 -0.02344 0.13194 -0.02031 0.1331 C -0.01459 0.13541 -0.02101 0.13403 -0.01285 0.13518 L 0.00764 0.13449 C 0.00885 0.13426 0.01024 0.13426 0.01146 0.13379 C 0.0118 0.13356 0.01198 0.13287 0.01232 0.13264 C 0.01354 0.13194 0.01493 0.13171 0.01614 0.13125 C 0.01857 0.13055 0.01736 0.13102 0.01944 0.13009 L 0.02222 0.12754 C 0.02274 0.12708 0.02326 0.12685 0.02378 0.12616 C 0.02604 0.12315 0.02482 0.1243 0.02708 0.12245 C 0.02916 0.11805 0.02812 0.11967 0.02986 0.11736 C 0.03003 0.11643 0.03003 0.11574 0.03038 0.11481 C 0.03055 0.11435 0.03107 0.11412 0.03125 0.11366 C 0.03472 0.10764 0.03177 0.1118 0.03455 0.10787 C 0.03628 0.10092 0.03368 0.11157 0.03611 0.10416 C 0.03646 0.10301 0.03663 0.10162 0.03698 0.10023 L 0.0375 0.09838 C 0.03767 0.09768 0.03785 0.09722 0.03802 0.09653 C 0.03802 0.0956 0.03819 0.09491 0.03837 0.09398 C 0.03871 0.09282 0.03941 0.09028 0.03941 0.09051 C 0.03958 0.08889 0.03993 0.08773 0.03993 0.08634 C 0.03993 0.07592 0.03958 0.06528 0.03941 0.05486 C 0.03941 0.0537 0.03802 0.04884 0.03802 0.04861 C 0.03785 0.04791 0.03767 0.04722 0.0375 0.04653 C 0.03715 0.04606 0.0368 0.04537 0.03646 0.04467 C 0.03611 0.04352 0.03594 0.04213 0.03559 0.04097 L 0.03507 0.03912 C 0.03489 0.03842 0.03472 0.03773 0.03455 0.03727 C 0.03455 0.03634 0.03437 0.03541 0.0342 0.03472 C 0.03368 0.03333 0.03298 0.03241 0.03229 0.03148 L 0.03125 0.02778 C 0.03107 0.02708 0.03107 0.02639 0.0309 0.02569 L 0.02986 0.02384 C 0.02969 0.02315 0.02969 0.02222 0.02934 0.02129 C 0.02899 0.0206 0.02847 0.02014 0.02795 0.01944 C 0.0276 0.01898 0.02743 0.01805 0.02708 0.01759 C 0.02621 0.0162 0.02569 0.01597 0.02465 0.01504 C 0.0243 0.01435 0.02413 0.01366 0.02378 0.01319 C 0.01979 0.00856 0.02222 0.0118 0.01944 0.00995 C 0.0158 0.00764 0.02014 0.00972 0.01666 0.0081 C 0.01632 0.00787 0.01389 0.00532 0.01337 0.00486 C 0.01232 0.0044 0.01146 0.00416 0.01041 0.0037 C 0.00989 0.00347 0.00955 0.00324 0.00903 0.00301 C 0.00833 0.00254 0.00781 0.00208 0.00712 0.00185 C 0.00625 0.00139 0.00521 0.00092 0.00434 0.00046 L 1.94444E-6 1.85185E-6 Z " pathEditMode="relative" rAng="0" ptsTypes="AAAAAAAAAAAAAAAAAAAAAAAAAAAAAAAAAAAAAAAAAAAAAAAAAAAAAAAAAAAAAAAAAAAAAAAAAAAAAAAAAA">
                                      <p:cBhvr>
                                        <p:cTn id="43" dur="3000" fill="hold"/>
                                        <p:tgtEl>
                                          <p:spTgt spid="34"/>
                                        </p:tgtEl>
                                        <p:attrNameLst>
                                          <p:attrName>ppt_x</p:attrName>
                                          <p:attrName>ppt_y</p:attrName>
                                        </p:attrNameLst>
                                      </p:cBhvr>
                                      <p:rCtr x="-260" y="6759"/>
                                    </p:animMotion>
                                  </p:childTnLst>
                                </p:cTn>
                              </p:par>
                            </p:childTnLst>
                          </p:cTn>
                        </p:par>
                        <p:par>
                          <p:cTn id="44" fill="hold" nodeType="afterGroup">
                            <p:stCondLst>
                              <p:cond delay="12250"/>
                            </p:stCondLst>
                            <p:childTnLst>
                              <p:par>
                                <p:cTn id="45" presetID="10" presetClass="exit" presetSubtype="0" fill="hold" nodeType="afterEffect">
                                  <p:stCondLst>
                                    <p:cond delay="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childTnLst>
                          </p:cTn>
                        </p:par>
                        <p:par>
                          <p:cTn id="48" fill="hold" nodeType="afterGroup">
                            <p:stCondLst>
                              <p:cond delay="12750"/>
                            </p:stCondLst>
                            <p:childTnLst>
                              <p:par>
                                <p:cTn id="49" presetID="10" presetClass="entr" presetSubtype="0"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childTnLst>
                          </p:cTn>
                        </p:par>
                        <p:par>
                          <p:cTn id="52" fill="hold" nodeType="afterGroup">
                            <p:stCondLst>
                              <p:cond delay="13250"/>
                            </p:stCondLst>
                            <p:childTnLst>
                              <p:par>
                                <p:cTn id="53" presetID="0" presetClass="path" presetSubtype="0" accel="36364" decel="36364" fill="hold" nodeType="afterEffect">
                                  <p:stCondLst>
                                    <p:cond delay="0"/>
                                  </p:stCondLst>
                                  <p:childTnLst>
                                    <p:animMotion origin="layout" path="M -1.38889E-6 -1.85185E-6 C -0.00035 0.0706 -0.00069 0.14121 -0.00087 0.21204 L -0.00087 0.05972 C -0.00087 0.05996 0.00295 0.04838 0.00469 0.04607 C 0.00538 0.04491 0.0066 0.04445 0.00747 0.04352 C 0.0092 0.03634 0.00695 0.04306 0.01111 0.03727 C 0.01545 0.03171 0.01042 0.03472 0.0158 0.03241 C 0.01684 0.03102 0.01754 0.02963 0.01875 0.02847 C 0.01945 0.02778 0.02066 0.02801 0.02153 0.02732 C 0.0224 0.02662 0.02327 0.02546 0.02431 0.02477 C 0.02865 0.02222 0.03021 0.02246 0.03455 0.02107 C 0.03577 0.0206 0.03698 0.02037 0.0382 0.01991 C 0.04583 0.02037 0.0533 0.02037 0.06077 0.02107 C 0.06163 0.0213 0.06268 0.02153 0.06354 0.02222 C 0.06441 0.02338 0.06458 0.025 0.06545 0.02616 C 0.06788 0.03033 0.06823 0.02894 0.06997 0.03357 C 0.07049 0.03472 0.07049 0.03611 0.07101 0.03727 C 0.07205 0.03982 0.07396 0.0419 0.07465 0.04468 L 0.07656 0.05232 L 0.07761 0.05602 C 0.07726 0.06389 0.07708 0.07176 0.07656 0.07963 C 0.07639 0.0831 0.07622 0.08634 0.0757 0.08959 C 0.07518 0.09236 0.07431 0.09468 0.07379 0.09722 C 0.07083 0.11273 0.07465 0.09329 0.07188 0.10602 C 0.07153 0.10764 0.07136 0.10926 0.07101 0.11088 C 0.07066 0.11227 0.07031 0.11343 0.06997 0.11459 C 0.06945 0.11806 0.06893 0.12709 0.06545 0.12824 C 0.05538 0.13171 0.06042 0.13033 0.05035 0.13218 C 0.04167 0.13171 0.03299 0.13148 0.02431 0.13079 C 0.02257 0.13079 0.0158 0.12755 0.01493 0.12709 L 0.01215 0.12593 L 0.00938 0.12454 " pathEditMode="relative" rAng="0" ptsTypes="AAAAAAAAAAAAAAAAAAAAAAAAAAAAAAAA">
                                      <p:cBhvr>
                                        <p:cTn id="54" dur="2750" fill="hold"/>
                                        <p:tgtEl>
                                          <p:spTgt spid="50"/>
                                        </p:tgtEl>
                                        <p:attrNameLst>
                                          <p:attrName>ppt_x</p:attrName>
                                          <p:attrName>ppt_y</p:attrName>
                                        </p:attrNameLst>
                                      </p:cBhvr>
                                      <p:rCtr x="3837" y="10602"/>
                                    </p:animMotion>
                                  </p:childTnLst>
                                </p:cTn>
                              </p:par>
                            </p:childTnLst>
                          </p:cTn>
                        </p:par>
                        <p:par>
                          <p:cTn id="55" fill="hold" nodeType="afterGroup">
                            <p:stCondLst>
                              <p:cond delay="16000"/>
                            </p:stCondLst>
                            <p:childTnLst>
                              <p:par>
                                <p:cTn id="56" presetID="10" presetClass="exit" presetSubtype="0" fill="hold" nodeType="afterEffect">
                                  <p:stCondLst>
                                    <p:cond delay="0"/>
                                  </p:stCondLst>
                                  <p:childTnLst>
                                    <p:animEffect transition="out" filter="fade">
                                      <p:cBhvr>
                                        <p:cTn id="57" dur="500"/>
                                        <p:tgtEl>
                                          <p:spTgt spid="50"/>
                                        </p:tgtEl>
                                      </p:cBhvr>
                                    </p:animEffect>
                                    <p:set>
                                      <p:cBhvr>
                                        <p:cTn id="58" dur="1" fill="hold">
                                          <p:stCondLst>
                                            <p:cond delay="499"/>
                                          </p:stCondLst>
                                        </p:cTn>
                                        <p:tgtEl>
                                          <p:spTgt spid="50"/>
                                        </p:tgtEl>
                                        <p:attrNameLst>
                                          <p:attrName>style.visibility</p:attrName>
                                        </p:attrNameLst>
                                      </p:cBhvr>
                                      <p:to>
                                        <p:strVal val="hidden"/>
                                      </p:to>
                                    </p:set>
                                  </p:childTnLst>
                                </p:cTn>
                              </p:par>
                            </p:childTnLst>
                          </p:cTn>
                        </p:par>
                        <p:par>
                          <p:cTn id="59" fill="hold" nodeType="afterGroup">
                            <p:stCondLst>
                              <p:cond delay="16500"/>
                            </p:stCondLst>
                            <p:childTnLst>
                              <p:par>
                                <p:cTn id="60" presetID="10" presetClass="entr" presetSubtype="0"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par>
                          <p:cTn id="63" fill="hold" nodeType="afterGroup">
                            <p:stCondLst>
                              <p:cond delay="17000"/>
                            </p:stCondLst>
                            <p:childTnLst>
                              <p:par>
                                <p:cTn id="64" presetID="0" presetClass="path" presetSubtype="0" accel="36364" decel="36364" fill="hold" nodeType="afterEffect">
                                  <p:stCondLst>
                                    <p:cond delay="0"/>
                                  </p:stCondLst>
                                  <p:childTnLst>
                                    <p:animMotion origin="layout" path="M -5.55556E-7 7.40741E-7 C -0.00035 0.0706 -0.00069 0.1412 -0.00087 0.21204 L -0.00087 0.05972 C -0.00087 0.05995 0.00295 0.04838 0.00469 0.04606 C 0.00538 0.04491 0.0066 0.04444 0.00747 0.04352 C 0.0092 0.03634 0.00695 0.04305 0.01111 0.03727 C 0.01545 0.03171 0.01042 0.03472 0.0158 0.03241 C 0.01684 0.03102 0.01754 0.02963 0.01875 0.02847 C 0.01945 0.02778 0.02066 0.02801 0.02153 0.02731 C 0.0224 0.02662 0.02326 0.02546 0.02431 0.02477 C 0.02865 0.02222 0.03021 0.02245 0.03455 0.02106 C 0.03576 0.0206 0.03698 0.02037 0.0382 0.01991 C 0.04583 0.02037 0.0533 0.02037 0.06076 0.02106 C 0.06163 0.0213 0.06267 0.02153 0.06354 0.02222 C 0.06441 0.02338 0.06458 0.025 0.06545 0.02616 C 0.06788 0.03032 0.06823 0.02893 0.06997 0.03356 C 0.07049 0.03472 0.07049 0.03611 0.07101 0.03727 C 0.07205 0.03981 0.07396 0.0419 0.07465 0.04468 L 0.07656 0.05231 L 0.0776 0.05602 C 0.07726 0.06389 0.07708 0.07176 0.07656 0.07963 C 0.07639 0.0831 0.07622 0.08634 0.0757 0.08958 C 0.07517 0.09236 0.07431 0.09468 0.07379 0.09722 C 0.07083 0.11273 0.07465 0.09329 0.07188 0.10602 C 0.07153 0.10764 0.07135 0.10926 0.07101 0.11088 C 0.07066 0.11227 0.07031 0.11343 0.06997 0.11458 C 0.06945 0.11805 0.06892 0.12708 0.06545 0.12824 C 0.05538 0.13171 0.06042 0.13032 0.05035 0.13218 C 0.04167 0.13171 0.03299 0.13148 0.02431 0.13079 C 0.02257 0.13079 0.0158 0.12755 0.01493 0.12708 L 0.01215 0.12593 L 0.00938 0.12454 " pathEditMode="relative" rAng="0" ptsTypes="AAAAAAAAAAAAAAAAAAAAAAAAAAAAAAAA">
                                      <p:cBhvr>
                                        <p:cTn id="65" dur="2750" fill="hold"/>
                                        <p:tgtEl>
                                          <p:spTgt spid="52"/>
                                        </p:tgtEl>
                                        <p:attrNameLst>
                                          <p:attrName>ppt_x</p:attrName>
                                          <p:attrName>ppt_y</p:attrName>
                                        </p:attrNameLst>
                                      </p:cBhvr>
                                      <p:rCtr x="3837" y="10602"/>
                                    </p:animMotion>
                                  </p:childTnLst>
                                </p:cTn>
                              </p:par>
                            </p:childTnLst>
                          </p:cTn>
                        </p:par>
                        <p:par>
                          <p:cTn id="66" fill="hold" nodeType="afterGroup">
                            <p:stCondLst>
                              <p:cond delay="19750"/>
                            </p:stCondLst>
                            <p:childTnLst>
                              <p:par>
                                <p:cTn id="67" presetID="10" presetClass="exit" presetSubtype="0" fill="hold" nodeType="afterEffect">
                                  <p:stCondLst>
                                    <p:cond delay="0"/>
                                  </p:stCondLst>
                                  <p:childTnLst>
                                    <p:animEffect transition="out" filter="fade">
                                      <p:cBhvr>
                                        <p:cTn id="68" dur="500"/>
                                        <p:tgtEl>
                                          <p:spTgt spid="52"/>
                                        </p:tgtEl>
                                      </p:cBhvr>
                                    </p:animEffect>
                                    <p:set>
                                      <p:cBhvr>
                                        <p:cTn id="69" dur="1" fill="hold">
                                          <p:stCondLst>
                                            <p:cond delay="499"/>
                                          </p:stCondLst>
                                        </p:cTn>
                                        <p:tgtEl>
                                          <p:spTgt spid="52"/>
                                        </p:tgtEl>
                                        <p:attrNameLst>
                                          <p:attrName>style.visibility</p:attrName>
                                        </p:attrNameLst>
                                      </p:cBhvr>
                                      <p:to>
                                        <p:strVal val="hidden"/>
                                      </p:to>
                                    </p:set>
                                  </p:childTnLst>
                                </p:cTn>
                              </p:par>
                            </p:childTnLst>
                          </p:cTn>
                        </p:par>
                        <p:par>
                          <p:cTn id="70" fill="hold" nodeType="afterGroup">
                            <p:stCondLst>
                              <p:cond delay="20250"/>
                            </p:stCondLst>
                            <p:childTnLst>
                              <p:par>
                                <p:cTn id="71" presetID="10" presetClass="entr" presetSubtype="0"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par>
                          <p:cTn id="74" fill="hold" nodeType="afterGroup">
                            <p:stCondLst>
                              <p:cond delay="20750"/>
                            </p:stCondLst>
                            <p:childTnLst>
                              <p:par>
                                <p:cTn id="75" presetID="0" presetClass="path" presetSubtype="0" accel="50000" decel="50000" fill="hold" nodeType="afterEffect">
                                  <p:stCondLst>
                                    <p:cond delay="0"/>
                                  </p:stCondLst>
                                  <p:childTnLst>
                                    <p:animMotion origin="layout" path="M 4.72222E-6 -7.40741E-7 L 4.72222E-6 0.00023 C 0.00711 -0.00116 0.00156 -0.00023 0.00711 -0.00139 C 0.00816 -0.00162 0.0092 -0.00162 0.01041 -0.00208 C 0.01197 -0.00231 0.01354 -0.00255 0.0151 -0.00324 C 0.01597 -0.0037 0.01701 -0.0044 0.01788 -0.0044 L 0.0217 -0.00509 L 0.02604 -0.00694 C 0.02638 -0.00718 0.02691 -0.00764 0.02743 -0.00764 C 0.02829 -0.00787 0.0302 -0.00833 0.03125 -0.00903 C 0.03159 -0.00926 0.03211 -0.00995 0.03263 -0.01018 C 0.03316 -0.01065 0.03385 -0.01065 0.03454 -0.01088 C 0.03489 -0.01111 0.03541 -0.01134 0.03593 -0.01157 C 0.0368 -0.01227 0.03767 -0.01343 0.03871 -0.01389 C 0.03923 -0.01412 0.03975 -0.01435 0.0401 -0.01458 C 0.04444 -0.01782 0.04166 -0.01597 0.04444 -0.01898 C 0.04479 -0.01944 0.04548 -0.01991 0.04583 -0.02037 C 0.04652 -0.02106 0.04774 -0.02292 0.04774 -0.02268 C 0.04791 -0.02361 0.04791 -0.02454 0.04826 -0.02546 C 0.04982 -0.03032 0.04861 -0.0243 0.04965 -0.02917 C 0.05 -0.03079 0.05034 -0.03241 0.05052 -0.03426 C 0.05086 -0.0368 0.05104 -0.03935 0.05156 -0.0419 C 0.05156 -0.04236 0.05191 -0.04305 0.05208 -0.04375 C 0.05191 -0.04884 0.05191 -0.0537 0.05156 -0.0588 C 0.05138 -0.06018 0.05052 -0.06319 0.04965 -0.06458 C 0.0493 -0.06505 0.04861 -0.06528 0.04826 -0.06574 C 0.04774 -0.06643 0.04739 -0.06736 0.04687 -0.06759 C 0.04583 -0.06829 0.04496 -0.06852 0.04392 -0.06898 L 0.04114 -0.07014 C 0.04062 -0.07037 0.0401 -0.07083 0.03975 -0.07083 C 0.03437 -0.07176 0.03715 -0.0713 0.03125 -0.07199 C 0.02743 -0.07176 0.02395 -0.07199 0.02031 -0.07083 C 0.01979 -0.0706 0.01927 -0.07037 0.01892 -0.07014 C 0.01805 -0.06991 0.01736 -0.06991 0.01649 -0.06968 C 0.01527 -0.06921 0.01267 -0.06829 0.01267 -0.06805 C 0.01232 -0.06782 0.01215 -0.06736 0.0118 -0.06713 C 0.01093 -0.06643 0.00816 -0.06597 0.00746 -0.06574 C 0.00347 -0.06389 0.00833 -0.06643 0.0052 -0.06389 C 0.00468 -0.06366 0.00416 -0.06343 0.00364 -0.06319 C 0.00329 -0.06273 0.00277 -0.06227 0.00225 -0.06204 C 0.00173 -0.06157 0.00104 -0.06134 0.00034 -0.06065 C -0.00035 -0.05995 -0.0007 -0.0588 -0.00157 -0.0581 L -0.00296 -0.05694 C -0.00539 -0.05185 -0.00209 -0.0581 -0.00521 -0.0537 C -0.00608 -0.05278 -0.0066 -0.05069 -0.00712 -0.0493 C -0.00869 -0.04583 -0.00851 -0.0463 -0.01007 -0.04421 C -0.01025 -0.04259 -0.01077 -0.04097 -0.01094 -0.03935 C -0.01164 -0.0338 -0.01129 -0.0368 -0.01181 -0.03032 C -0.01181 -0.0169 -0.01181 -0.00347 -0.01146 0.00995 C -0.01129 0.01412 -0.01146 0.01829 -0.01042 0.02199 C -0.0099 0.02407 -0.0099 0.02431 -0.00955 0.02639 C -0.00938 0.02755 -0.00921 0.02847 -0.00903 0.02963 C -0.00886 0.03079 -0.00834 0.03218 -0.00816 0.03333 C -0.00799 0.03403 -0.00747 0.0382 -0.00712 0.03912 C -0.00695 0.03982 -0.0066 0.04028 -0.00625 0.04097 C -0.00608 0.04167 -0.00591 0.04236 -0.00573 0.04282 C -0.00521 0.04468 -0.00434 0.04653 -0.0033 0.04792 C -0.00296 0.04838 -0.00244 0.04861 -0.00191 0.04907 C -0.00157 0.04954 -0.00139 0.05023 -0.00105 0.05046 C 0.00052 0.05139 0.00208 0.05185 0.00364 0.05232 C 0.00503 0.05278 0.00572 0.05347 0.00711 0.0537 C 0.00868 0.05394 0.01059 0.05394 0.01232 0.05417 C 0.01267 0.0544 0.01319 0.05463 0.01371 0.05486 C 0.01493 0.05532 0.01753 0.05579 0.01892 0.05625 C 0.02152 0.05579 0.02239 0.05579 0.02447 0.05486 C 0.02552 0.0544 0.02638 0.0537 0.02743 0.0537 L 0.03159 0.05301 C 0.03385 0.05255 0.03819 0.05162 0.03819 0.05185 C 0.03906 0.05139 0.03975 0.0507 0.04062 0.05046 C 0.04166 0.05 0.04375 0.05 0.04496 0.04907 C 0.04618 0.04838 0.04947 0.04537 0.05017 0.04352 L 0.05052 0.04213 " pathEditMode="relative" rAng="0" ptsTypes="AAAAAAAAAAAAAAAAAAAAAAAAAAAAAAAAAAAAAAAAAAAAAAAAAAAAAAAAAAAAAAAAAAAAAAAA">
                                      <p:cBhvr>
                                        <p:cTn id="76" dur="2750" fill="hold"/>
                                        <p:tgtEl>
                                          <p:spTgt spid="46"/>
                                        </p:tgtEl>
                                        <p:attrNameLst>
                                          <p:attrName>ppt_x</p:attrName>
                                          <p:attrName>ppt_y</p:attrName>
                                        </p:attrNameLst>
                                      </p:cBhvr>
                                      <p:rCtr x="2014" y="-787"/>
                                    </p:animMotion>
                                  </p:childTnLst>
                                </p:cTn>
                              </p:par>
                            </p:childTnLst>
                          </p:cTn>
                        </p:par>
                        <p:par>
                          <p:cTn id="77" fill="hold" nodeType="afterGroup">
                            <p:stCondLst>
                              <p:cond delay="23500"/>
                            </p:stCondLst>
                            <p:childTnLst>
                              <p:par>
                                <p:cTn id="78" presetID="10" presetClass="exit" presetSubtype="0" fill="hold" nodeType="afterEffect">
                                  <p:stCondLst>
                                    <p:cond delay="0"/>
                                  </p:stCondLst>
                                  <p:childTnLst>
                                    <p:animEffect transition="out" filter="fade">
                                      <p:cBhvr>
                                        <p:cTn id="79" dur="500"/>
                                        <p:tgtEl>
                                          <p:spTgt spid="46"/>
                                        </p:tgtEl>
                                      </p:cBhvr>
                                    </p:animEffect>
                                    <p:set>
                                      <p:cBhvr>
                                        <p:cTn id="80" dur="1" fill="hold">
                                          <p:stCondLst>
                                            <p:cond delay="499"/>
                                          </p:stCondLst>
                                        </p:cTn>
                                        <p:tgtEl>
                                          <p:spTgt spid="46"/>
                                        </p:tgtEl>
                                        <p:attrNameLst>
                                          <p:attrName>style.visibility</p:attrName>
                                        </p:attrNameLst>
                                      </p:cBhvr>
                                      <p:to>
                                        <p:strVal val="hidden"/>
                                      </p:to>
                                    </p:set>
                                  </p:childTnLst>
                                </p:cTn>
                              </p:par>
                            </p:childTnLst>
                          </p:cTn>
                        </p:par>
                        <p:par>
                          <p:cTn id="81" fill="hold" nodeType="afterGroup">
                            <p:stCondLst>
                              <p:cond delay="24000"/>
                            </p:stCondLst>
                            <p:childTnLst>
                              <p:par>
                                <p:cTn id="82" presetID="10" presetClass="entr" presetSubtype="0"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childTnLst>
                          </p:cTn>
                        </p:par>
                        <p:par>
                          <p:cTn id="85" fill="hold" nodeType="afterGroup">
                            <p:stCondLst>
                              <p:cond delay="24500"/>
                            </p:stCondLst>
                            <p:childTnLst>
                              <p:par>
                                <p:cTn id="86" presetID="0" presetClass="path" presetSubtype="0" accel="50000" decel="50000" fill="hold" nodeType="afterEffect">
                                  <p:stCondLst>
                                    <p:cond delay="0"/>
                                  </p:stCondLst>
                                  <p:childTnLst>
                                    <p:animMotion origin="layout" path="M 3.05556E-6 2.59259E-6 L -0.01945 -0.00857 C -0.02223 -0.0081 -0.025 -0.00834 -0.02778 -0.00741 C -0.02882 -0.00695 -0.02952 -0.00556 -0.03056 -0.00486 C -0.03143 -0.00417 -0.03247 -0.00417 -0.03334 -0.00371 C -0.03525 -0.00209 -0.03698 -0.00023 -0.03889 0.00139 L -0.04167 0.0037 L -0.04445 0.00625 C -0.04497 0.0074 -0.04549 0.00879 -0.04618 0.00995 C -0.05157 0.01875 -0.04427 0.00463 -0.05 0.0162 C -0.05226 0.025 -0.0507 0.02129 -0.05365 0.02731 C -0.054 0.03102 -0.05469 0.03796 -0.05556 0.04213 C -0.05556 0.04236 -0.05782 0.05139 -0.05834 0.05324 C -0.05868 0.0544 -0.05903 0.05555 -0.0592 0.05694 L -0.06007 0.0618 C -0.0599 0.06666 -0.05973 0.07176 -0.0592 0.07662 C -0.05903 0.07778 -0.05851 0.07893 -0.05834 0.08032 C -0.05573 0.09421 -0.05955 0.07801 -0.05556 0.09398 L -0.05452 0.09768 C -0.05434 0.09884 -0.05452 0.10046 -0.05365 0.10139 L -0.05087 0.1037 C -0.05052 0.10509 -0.0507 0.10671 -0.05 0.1074 C -0.04844 0.10903 -0.04618 0.10903 -0.04445 0.10995 L -0.04167 0.11111 C -0.04063 0.11157 -0.03976 0.11203 -0.03889 0.1125 C -0.03768 0.11273 -0.03629 0.11319 -0.03507 0.11365 C -0.0342 0.11389 -0.03334 0.11481 -0.03229 0.11481 C -0.03021 0.11504 -0.02813 0.11481 -0.02587 0.11481 L -0.00729 0.10879 C 0.00277 0.0993 -0.00174 0.10162 0.00468 0.09884 C 0.00555 0.09768 0.00642 0.09629 0.00746 0.09514 C 0.00833 0.09421 0.00955 0.09375 0.01024 0.09259 C 0.01337 0.08865 0.01076 0.08889 0.01302 0.08889 L 0.0158 0.07407 L 0.01944 -0.07755 L 0.01666 0.1037 C 0.01979 0.10949 0.02014 0.11203 0.02413 0.11481 C 0.025 0.11551 0.02604 0.11574 0.02691 0.1162 C 0.02951 0.11574 0.03489 0.11574 0.03802 0.11365 C 0.03837 0.11342 0.03871 0.11273 0.03906 0.1125 " pathEditMode="relative" rAng="0" ptsTypes="AAAAAAAAAAAAAAAAAAAAAAAAAAAAAAAAAAAAAAAA">
                                      <p:cBhvr>
                                        <p:cTn id="87" dur="2000" fill="hold"/>
                                        <p:tgtEl>
                                          <p:spTgt spid="47"/>
                                        </p:tgtEl>
                                        <p:attrNameLst>
                                          <p:attrName>ppt_x</p:attrName>
                                          <p:attrName>ppt_y</p:attrName>
                                        </p:attrNameLst>
                                      </p:cBhvr>
                                      <p:rCtr x="-1059" y="1921"/>
                                    </p:animMotion>
                                  </p:childTnLst>
                                </p:cTn>
                              </p:par>
                            </p:childTnLst>
                          </p:cTn>
                        </p:par>
                        <p:par>
                          <p:cTn id="88" fill="hold" nodeType="afterGroup">
                            <p:stCondLst>
                              <p:cond delay="26500"/>
                            </p:stCondLst>
                            <p:childTnLst>
                              <p:par>
                                <p:cTn id="89" presetID="10" presetClass="exit" presetSubtype="0" fill="hold" nodeType="afterEffect">
                                  <p:stCondLst>
                                    <p:cond delay="0"/>
                                  </p:stCondLst>
                                  <p:childTnLst>
                                    <p:animEffect transition="out" filter="fade">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1434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2" name="Rectangle: Rounded Corners 11">
            <a:extLst>
              <a:ext uri="{FF2B5EF4-FFF2-40B4-BE49-F238E27FC236}">
                <a16:creationId xmlns:a16="http://schemas.microsoft.com/office/drawing/2014/main" id="{E72A1580-977E-4A81-BDD6-81944D43756D}"/>
              </a:ext>
            </a:extLst>
          </p:cNvPr>
          <p:cNvSpPr/>
          <p:nvPr/>
        </p:nvSpPr>
        <p:spPr>
          <a:xfrm>
            <a:off x="676275" y="908050"/>
            <a:ext cx="7791450" cy="1152525"/>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rPr>
              <a:t>Today, we are learning to add </a:t>
            </a:r>
            <a:r>
              <a:rPr lang="en-GB" sz="2400" b="1" dirty="0">
                <a:solidFill>
                  <a:schemeClr val="tx1"/>
                </a:solidFill>
              </a:rPr>
              <a:t>–</a:t>
            </a:r>
            <a:r>
              <a:rPr lang="en-GB" sz="2400" b="1" dirty="0" err="1">
                <a:solidFill>
                  <a:schemeClr val="tx1"/>
                </a:solidFill>
              </a:rPr>
              <a:t>ing</a:t>
            </a:r>
            <a:r>
              <a:rPr lang="en-GB" sz="2400" b="1" dirty="0">
                <a:solidFill>
                  <a:schemeClr val="tx1"/>
                </a:solidFill>
              </a:rPr>
              <a:t> </a:t>
            </a:r>
            <a:r>
              <a:rPr lang="en-GB" sz="2400" dirty="0">
                <a:solidFill>
                  <a:schemeClr val="tx1"/>
                </a:solidFill>
              </a:rPr>
              <a:t>and </a:t>
            </a:r>
            <a:r>
              <a:rPr lang="en-GB" sz="2400" b="1" dirty="0">
                <a:solidFill>
                  <a:schemeClr val="tx1"/>
                </a:solidFill>
              </a:rPr>
              <a:t>–</a:t>
            </a:r>
            <a:r>
              <a:rPr lang="en-GB" sz="2400" b="1" dirty="0" err="1">
                <a:solidFill>
                  <a:schemeClr val="tx1"/>
                </a:solidFill>
              </a:rPr>
              <a:t>ed</a:t>
            </a:r>
            <a:r>
              <a:rPr lang="en-GB" sz="2400" b="1" dirty="0">
                <a:solidFill>
                  <a:schemeClr val="tx1"/>
                </a:solidFill>
              </a:rPr>
              <a:t> </a:t>
            </a:r>
            <a:r>
              <a:rPr lang="en-GB" sz="2400" dirty="0">
                <a:solidFill>
                  <a:schemeClr val="tx1"/>
                </a:solidFill>
              </a:rPr>
              <a:t>to CVC and CCVC words.</a:t>
            </a:r>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75" y="2263775"/>
            <a:ext cx="212725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D37B"/>
        </a:solidFill>
        <a:effectLst/>
      </p:bgPr>
    </p:bg>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id="{A2AEAFA7-5F28-4B50-BD61-20B5F3FCDC95}"/>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009386"/>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2725738"/>
            <a:ext cx="38893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4750903"/>
            <a:ext cx="7775575" cy="1426059"/>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The family had been driving for more than an hour. “Nearly there! It will be worth it when we get there!” said Dad.</a:t>
            </a:r>
          </a:p>
          <a:p>
            <a:pPr>
              <a:defRPr/>
            </a:pPr>
            <a:r>
              <a:rPr lang="en-GB" sz="2000" dirty="0">
                <a:solidFill>
                  <a:schemeClr val="tx1"/>
                </a:solidFill>
              </a:rPr>
              <a:t>“Northern Ireland looks so different to where we live! There is so much green and countryside!” commented Sam.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childTnLst>
                                    <p:animMotion origin="layout" path="M -0.00729 -0.01435 L -0.00729 -0.01412 C 0.00104 -0.02129 -0.00156 -0.0199 -0.00399 -0.0162 C -0.00468 -0.01504 -0.00521 -0.01389 -0.0059 -0.01273 C -0.00659 -0.01296 -0.00746 -0.01296 -0.00781 -0.01365 C -0.00868 -0.01458 -0.00955 -0.01805 -0.00989 -0.01967 C -0.01059 -0.01875 -0.01093 -0.01713 -0.0118 -0.01713 C -0.01267 -0.01713 -0.01128 -0.01944 -0.01059 -0.01967 C -0.00972 -0.0199 -0.0092 -0.01852 -0.0085 -0.01782 C -0.00833 -0.0162 -0.00868 -0.01412 -0.00781 -0.01273 C -0.00746 -0.01203 -0.00764 -0.01458 -0.00729 -0.01527 C -0.00468 -0.02199 -0.00694 -0.01389 -0.00521 -0.0206 C -0.00503 -0.01921 -0.00486 -0.01759 -0.00468 -0.0162 C -0.00451 -0.01527 -0.00468 -0.01365 -0.00399 -0.01365 C -0.00312 -0.01365 -0.00312 -0.01527 -0.0026 -0.0162 C -0.00295 -0.01504 -0.00295 -0.01365 -0.0033 -0.01273 C -0.00451 -0.00995 -0.00538 -0.01018 -0.00729 -0.00926 C -0.00746 -0.01065 -0.00712 -0.0125 -0.00781 -0.01365 C -0.00833 -0.01435 -0.00781 -0.01111 -0.0085 -0.01111 C -0.0092 -0.01111 -0.00903 -0.01273 -0.0092 -0.01365 C -0.00955 -0.01504 -0.00955 -0.01643 -0.00989 -0.01782 C -0.01007 -0.01921 -0.01024 -0.02014 -0.01059 -0.02129 C -0.01215 -0.01481 -0.01215 -0.01805 -0.01111 -0.0118 C -0.01059 -0.0125 -0.00972 -0.01296 -0.0092 -0.01365 C -0.00868 -0.01435 -0.0085 -0.01551 -0.00781 -0.0162 C -0.00729 -0.01666 -0.00659 -0.0169 -0.0059 -0.01713 C -0.00555 -0.01782 -0.00521 -0.02037 -0.00468 -0.01967 C -0.00347 -0.01852 -0.0033 -0.01435 -0.0033 -0.01412 C -0.00312 -0.01527 -0.0026 -0.01805 -0.0026 -0.01713 C -0.0026 -0.01597 -0.0026 -0.01412 -0.0033 -0.01365 C -0.00416 -0.01296 -0.00503 -0.01412 -0.0059 -0.01435 C -0.00607 -0.01551 -0.00642 -0.0169 -0.00659 -0.01782 C -0.00677 -0.01875 -0.00677 -0.02129 -0.00729 -0.0206 C -0.00816 -0.01921 -0.0085 -0.01527 -0.0085 -0.01504 C -0.00903 -0.0162 -0.00955 -0.0169 -0.00989 -0.01782 C -0.01093 -0.02083 -0.01007 -0.02245 -0.01111 -0.01713 C -0.01093 -0.0162 -0.01111 -0.01481 -0.01059 -0.01435 C -0.00833 -0.01319 -0.00746 -0.01643 -0.00659 -0.01782 C -0.00642 -0.0162 -0.00694 -0.01389 -0.0059 -0.01273 C -0.00538 -0.01203 -0.00503 -0.01435 -0.00468 -0.01527 C -0.00434 -0.0162 -0.00416 -0.01713 -0.00399 -0.01782 C -0.00295 -0.01389 -0.00312 -0.0162 -0.00399 -0.01111 C -0.00434 -0.0118 -0.00503 -0.0125 -0.00521 -0.01365 C -0.00642 -0.01875 -0.00521 -0.02245 -0.00659 -0.01713 C -0.00816 -0.02291 -0.00625 -0.01736 -0.00781 -0.01527 C -0.00833 -0.01458 -0.0092 -0.01597 -0.00989 -0.0162 C -0.00972 -0.01504 -0.01007 -0.01319 -0.0092 -0.01273 C -0.00712 -0.01134 -0.00659 -0.01782 -0.00659 -0.01759 C -0.00642 -0.01666 -0.00625 -0.01551 -0.0059 -0.01435 C -0.00573 -0.01365 -0.00573 -0.01111 -0.00521 -0.0118 C -0.00434 -0.01319 -0.00399 -0.01713 -0.00399 -0.0169 C -0.00382 -0.0162 -0.0033 -0.01527 -0.0033 -0.01435 C -0.0033 -0.01365 -0.0033 -0.0118 -0.00399 -0.0118 C -0.00468 -0.0118 -0.00434 -0.01365 -0.00468 -0.01435 C -0.00503 -0.01551 -0.00555 -0.0162 -0.0059 -0.01713 C -0.00659 -0.0169 -0.00729 -0.01597 -0.00781 -0.0162 C -0.00868 -0.01666 -0.0092 -0.0199 -0.0092 -0.01875 C -0.0092 -0.01342 -0.0085 -0.01389 -0.0059 -0.01273 C -0.00416 -0.01967 -0.00486 -0.01967 -0.00399 -0.01273 C -0.00382 -0.01365 -0.0033 -0.0162 -0.0033 -0.01527 C -0.0033 -0.01412 -0.0033 -0.0125 -0.00399 -0.0118 C -0.00451 -0.01134 -0.00521 -0.0125 -0.0059 -0.01273 C -0.00607 -0.01342 -0.00729 -0.01875 -0.00781 -0.01875 C -0.00885 -0.01875 -0.00746 -0.01643 -0.00729 -0.01527 C -0.00677 -0.01365 -0.00729 -0.01065 -0.0059 -0.01018 C -0.00121 -0.0081 -0.00712 -0.01065 -0.00139 -0.00833 C -0.00069 -0.0081 0.0007 -0.0074 0.0007 -0.00717 " pathEditMode="relative" rAng="0" ptsTypes="AAAAAAAAAAAAAAAAAAAAAAAAAAAAAAAAAAAAAAAAAAAAAAAAAAAAAAAAAAAAAAAAAAA">
                                      <p:cBhvr>
                                        <p:cTn id="6" dur="15000" fill="hold"/>
                                        <p:tgtEl>
                                          <p:spTgt spid="8"/>
                                        </p:tgtEl>
                                        <p:attrNameLst>
                                          <p:attrName>ppt_x</p:attrName>
                                          <p:attrName>ppt_y</p:attrName>
                                        </p:attrNameLst>
                                      </p:cBhvr>
                                      <p:rCtr x="1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5AB2986-5574-45A2-BF7E-681B7DC8C31E}" vid="{9AE52945-30AF-4BF8-9DC2-03422E2D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2719</TotalTime>
  <Words>1025</Words>
  <Application>Microsoft Macintosh PowerPoint</Application>
  <PresentationFormat>On-screen Show (4:3)</PresentationFormat>
  <Paragraphs>134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Twinkl</vt:lpstr>
      <vt:lpstr>Arial</vt:lpstr>
      <vt:lpstr>Tuffy-TTF</vt:lpstr>
      <vt:lpstr>Twinkl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Suffix Stones</vt:lpstr>
      <vt:lpstr>PowerPoint Presentation</vt:lpstr>
      <vt:lpstr>PowerPoint Presentation</vt:lpstr>
      <vt:lpstr>PowerPoint Presentation</vt:lpstr>
      <vt:lpstr>PowerPoint Presentation</vt:lpstr>
      <vt:lpstr>PowerPoint Presentation</vt:lpstr>
      <vt:lpstr>PowerPoint Presentation</vt:lpstr>
      <vt:lpstr>Super Suffixes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Phonics</dc:title>
  <dc:creator>Holly Riglar</dc:creator>
  <cp:lastModifiedBy>Katy Gaunt</cp:lastModifiedBy>
  <cp:revision>1060</cp:revision>
  <dcterms:created xsi:type="dcterms:W3CDTF">2018-07-20T11:42:41Z</dcterms:created>
  <dcterms:modified xsi:type="dcterms:W3CDTF">2021-05-13T13:46:21Z</dcterms:modified>
</cp:coreProperties>
</file>