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3"/>
  </p:notesMasterIdLst>
  <p:sldIdLst>
    <p:sldId id="296" r:id="rId11"/>
    <p:sldId id="297" r:id="rId12"/>
    <p:sldId id="308" r:id="rId13"/>
    <p:sldId id="311" r:id="rId14"/>
    <p:sldId id="299" r:id="rId15"/>
    <p:sldId id="304" r:id="rId16"/>
    <p:sldId id="301" r:id="rId17"/>
    <p:sldId id="309" r:id="rId18"/>
    <p:sldId id="314" r:id="rId19"/>
    <p:sldId id="316" r:id="rId20"/>
    <p:sldId id="315" r:id="rId21"/>
    <p:sldId id="312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52" userDrawn="1">
          <p15:clr>
            <a:srgbClr val="A4A3A4"/>
          </p15:clr>
        </p15:guide>
        <p15:guide id="2" pos="11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  <a:srgbClr val="000000"/>
    <a:srgbClr val="E82C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2"/>
      </p:cViewPr>
      <p:guideLst>
        <p:guide orient="horz" pos="3952"/>
        <p:guide pos="1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30/01/2022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30/01/2022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0.png"/><Relationship Id="rId5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0213" y="2474893"/>
            <a:ext cx="6724471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4235425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0702" y="4254734"/>
            <a:ext cx="1427798" cy="172232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8744" y="2290587"/>
            <a:ext cx="1427798" cy="156865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063" y="4197023"/>
            <a:ext cx="1371025" cy="16907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42089"/>
            <a:ext cx="1334620" cy="1609923"/>
          </a:xfrm>
          <a:prstGeom prst="rect">
            <a:avLst/>
          </a:prstGeom>
        </p:spPr>
      </p:pic>
      <p:sp>
        <p:nvSpPr>
          <p:cNvPr id="2" name="Rounded Rectangular Callout 1"/>
          <p:cNvSpPr/>
          <p:nvPr/>
        </p:nvSpPr>
        <p:spPr>
          <a:xfrm>
            <a:off x="4206240" y="4767450"/>
            <a:ext cx="2560320" cy="696888"/>
          </a:xfrm>
          <a:prstGeom prst="wedgeRoundRectCallout">
            <a:avLst>
              <a:gd name="adj1" fmla="val 64881"/>
              <a:gd name="adj2" fmla="val 6784"/>
              <a:gd name="adj3" fmla="val 16667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We’ve been video calling our relatives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5335776" y="3625171"/>
            <a:ext cx="2058605" cy="696888"/>
          </a:xfrm>
          <a:prstGeom prst="wedgeRoundRectCallout">
            <a:avLst>
              <a:gd name="adj1" fmla="val 44370"/>
              <a:gd name="adj2" fmla="val -112500"/>
              <a:gd name="adj3" fmla="val 16667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We’ve called 5 grandmas!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1170438" y="3667091"/>
            <a:ext cx="2560320" cy="696888"/>
          </a:xfrm>
          <a:prstGeom prst="wedgeRoundRectCallout">
            <a:avLst>
              <a:gd name="adj1" fmla="val -50377"/>
              <a:gd name="adj2" fmla="val -83871"/>
              <a:gd name="adj3" fmla="val 16667"/>
            </a:avLst>
          </a:prstGeom>
          <a:ln>
            <a:solidFill>
              <a:srgbClr val="00B0F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And twice as many uncles as grandmas!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1655088" y="5190860"/>
            <a:ext cx="2190129" cy="696888"/>
          </a:xfrm>
          <a:prstGeom prst="wedgeRoundRectCallout">
            <a:avLst>
              <a:gd name="adj1" fmla="val -59363"/>
              <a:gd name="adj2" fmla="val -43315"/>
              <a:gd name="adj3" fmla="val 16667"/>
            </a:avLst>
          </a:prstGeom>
          <a:ln>
            <a:solidFill>
              <a:srgbClr val="E5BCE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But one less cousin than uncles</a:t>
            </a:r>
          </a:p>
        </p:txBody>
      </p:sp>
      <p:sp>
        <p:nvSpPr>
          <p:cNvPr id="3" name="Rectangle 2"/>
          <p:cNvSpPr/>
          <p:nvPr/>
        </p:nvSpPr>
        <p:spPr>
          <a:xfrm>
            <a:off x="1256077" y="706345"/>
            <a:ext cx="1412308" cy="4239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256077" y="736034"/>
            <a:ext cx="14123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Relatives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1256077" y="1130294"/>
            <a:ext cx="1412308" cy="4239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1256077" y="1162497"/>
            <a:ext cx="14123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Grandmas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2668384" y="1130294"/>
            <a:ext cx="4310359" cy="4239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4025108" y="353847"/>
                <a:ext cx="3831498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Key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     1 relative called</a:t>
                </a: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5108" y="353847"/>
                <a:ext cx="3831498" cy="461665"/>
              </a:xfrm>
              <a:prstGeom prst="rect">
                <a:avLst/>
              </a:prstGeom>
              <a:blipFill>
                <a:blip r:embed="rId9"/>
                <a:stretch>
                  <a:fillRect l="-2385" t="-10526" r="-1590" b="-289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5100892" y="354051"/>
            <a:ext cx="221041" cy="414363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2836277" y="114215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251221" y="114215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675011" y="1063253"/>
            <a:ext cx="445797" cy="366112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666165" y="114215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081108" y="114215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1256077" y="1553285"/>
            <a:ext cx="1412308" cy="4239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1256077" y="1587871"/>
            <a:ext cx="14123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Uncles</a:t>
            </a:r>
            <a:endParaRPr lang="en-GB" dirty="0"/>
          </a:p>
        </p:txBody>
      </p:sp>
      <p:sp>
        <p:nvSpPr>
          <p:cNvPr id="28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496050" y="114215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668385" y="1553285"/>
            <a:ext cx="4310359" cy="4239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2836277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251221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666165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081108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496050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905721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5326048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5749731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6170058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6590384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1256077" y="1971929"/>
            <a:ext cx="1412308" cy="4239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1256078" y="2000252"/>
            <a:ext cx="14123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Cousins</a:t>
            </a:r>
            <a:endParaRPr lang="en-GB" dirty="0"/>
          </a:p>
        </p:txBody>
      </p:sp>
      <p:sp>
        <p:nvSpPr>
          <p:cNvPr id="42" name="Rectangle 41"/>
          <p:cNvSpPr/>
          <p:nvPr/>
        </p:nvSpPr>
        <p:spPr>
          <a:xfrm>
            <a:off x="2668385" y="1971929"/>
            <a:ext cx="4310359" cy="4239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2816587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231531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646475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061418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476360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886031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5306358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5730041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6150368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6570694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1459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5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xit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09" dur="1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  <p:bldP spid="3" grpId="0" animBg="1"/>
      <p:bldP spid="4" grpId="0"/>
      <p:bldP spid="16" grpId="0" animBg="1"/>
      <p:bldP spid="17" grpId="0"/>
      <p:bldP spid="18" grpId="0" animBg="1"/>
      <p:bldP spid="19" grpId="0"/>
      <p:bldP spid="20" grpId="0" animBg="1"/>
      <p:bldP spid="21" grpId="0" animBg="1"/>
      <p:bldP spid="22" grpId="0" animBg="1"/>
      <p:bldP spid="23" grpId="0" animBg="1"/>
      <p:bldP spid="23" grpId="1" animBg="1"/>
      <p:bldP spid="24" grpId="0" animBg="1"/>
      <p:bldP spid="25" grpId="0" animBg="1"/>
      <p:bldP spid="26" grpId="0" animBg="1"/>
      <p:bldP spid="27" grpId="0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2" grpId="1" animBg="1"/>
      <p:bldP spid="52" grpId="2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 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882906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86544"/>
            <a:ext cx="749747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How many does each tally represent?</a:t>
            </a: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	a)                   b)</a:t>
            </a:r>
          </a:p>
          <a:p>
            <a:r>
              <a:rPr lang="en-GB" sz="1400" dirty="0">
                <a:latin typeface="Comic Sans MS" panose="030F0702030302020204" pitchFamily="66" charset="0"/>
                <a:cs typeface="Calibri" panose="020F0502020204030204" pitchFamily="34" charset="0"/>
              </a:rPr>
              <a:t>       </a:t>
            </a:r>
            <a:endParaRPr lang="en-GB" sz="60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Draw tallies to show</a:t>
            </a:r>
          </a:p>
          <a:p>
            <a:pPr marL="514350" indent="-514350">
              <a:buAutoNum type="arabicParenR" startAt="2"/>
            </a:pPr>
            <a:endParaRPr lang="en-GB" sz="1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	 a) 7               b) 11</a:t>
            </a: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3) 	 Complete the tally chart.</a:t>
            </a: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      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1576842" y="1040588"/>
            <a:ext cx="965114" cy="483326"/>
            <a:chOff x="1611579" y="5272556"/>
            <a:chExt cx="965114" cy="483326"/>
          </a:xfrm>
        </p:grpSpPr>
        <p:grpSp>
          <p:nvGrpSpPr>
            <p:cNvPr id="85" name="Group 84"/>
            <p:cNvGrpSpPr/>
            <p:nvPr/>
          </p:nvGrpSpPr>
          <p:grpSpPr>
            <a:xfrm>
              <a:off x="1611579" y="5272556"/>
              <a:ext cx="504000" cy="483326"/>
              <a:chOff x="1611579" y="5272556"/>
              <a:chExt cx="504000" cy="483326"/>
            </a:xfrm>
          </p:grpSpPr>
          <p:cxnSp>
            <p:nvCxnSpPr>
              <p:cNvPr id="80" name="Straight Connector 79"/>
              <p:cNvCxnSpPr/>
              <p:nvPr/>
            </p:nvCxnSpPr>
            <p:spPr>
              <a:xfrm>
                <a:off x="1685601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1800264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1914927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2029590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1611579" y="5311744"/>
                <a:ext cx="504000" cy="378823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86" name="Straight Connector 85"/>
            <p:cNvCxnSpPr/>
            <p:nvPr/>
          </p:nvCxnSpPr>
          <p:spPr>
            <a:xfrm>
              <a:off x="2276246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2376395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2476544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2576693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4110544" y="1027524"/>
            <a:ext cx="504000" cy="483326"/>
            <a:chOff x="4145281" y="457200"/>
            <a:chExt cx="504000" cy="483326"/>
          </a:xfrm>
        </p:grpSpPr>
        <p:cxnSp>
          <p:nvCxnSpPr>
            <p:cNvPr id="92" name="Straight Connector 91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4725572" y="1022813"/>
            <a:ext cx="504000" cy="483326"/>
            <a:chOff x="4145281" y="457200"/>
            <a:chExt cx="504000" cy="483326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5325817" y="1016355"/>
            <a:ext cx="504000" cy="483326"/>
            <a:chOff x="4145281" y="457200"/>
            <a:chExt cx="504000" cy="483326"/>
          </a:xfrm>
        </p:grpSpPr>
        <p:cxnSp>
          <p:nvCxnSpPr>
            <p:cNvPr id="104" name="Straight Connector 103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9" name="Group 108"/>
          <p:cNvGrpSpPr/>
          <p:nvPr/>
        </p:nvGrpSpPr>
        <p:grpSpPr>
          <a:xfrm>
            <a:off x="5940258" y="1040588"/>
            <a:ext cx="504000" cy="483326"/>
            <a:chOff x="4145281" y="457200"/>
            <a:chExt cx="504000" cy="483326"/>
          </a:xfrm>
        </p:grpSpPr>
        <p:cxnSp>
          <p:nvCxnSpPr>
            <p:cNvPr id="110" name="Straight Connector 109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6653446" y="1027524"/>
            <a:ext cx="100149" cy="483326"/>
            <a:chOff x="6653446" y="1027524"/>
            <a:chExt cx="100149" cy="483326"/>
          </a:xfrm>
        </p:grpSpPr>
        <p:cxnSp>
          <p:nvCxnSpPr>
            <p:cNvPr id="115" name="Straight Connector 114"/>
            <p:cNvCxnSpPr/>
            <p:nvPr/>
          </p:nvCxnSpPr>
          <p:spPr>
            <a:xfrm>
              <a:off x="6653446" y="1027524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6753595" y="1027524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117" name="Table 1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011445"/>
              </p:ext>
            </p:extLst>
          </p:nvPr>
        </p:nvGraphicFramePr>
        <p:xfrm>
          <a:off x="3422865" y="3857290"/>
          <a:ext cx="4752781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655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1397223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  <a:gridCol w="1194903">
                  <a:extLst>
                    <a:ext uri="{9D8B030D-6E8A-4147-A177-3AD203B41FA5}">
                      <a16:colId xmlns:a16="http://schemas.microsoft.com/office/drawing/2014/main" val="6554469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Button Colour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Tally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Total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pink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blue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green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</a:tbl>
          </a:graphicData>
        </a:graphic>
      </p:graphicFrame>
      <p:pic>
        <p:nvPicPr>
          <p:cNvPr id="131" name="Picture 1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86" y="3751172"/>
            <a:ext cx="2631843" cy="222317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95456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86544"/>
            <a:ext cx="749747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How many does each tally represent?</a:t>
            </a: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	a)                   b)</a:t>
            </a:r>
          </a:p>
          <a:p>
            <a:r>
              <a:rPr lang="en-GB" sz="1400" dirty="0">
                <a:latin typeface="Comic Sans MS" panose="030F0702030302020204" pitchFamily="66" charset="0"/>
                <a:cs typeface="Calibri" panose="020F0502020204030204" pitchFamily="34" charset="0"/>
              </a:rPr>
              <a:t>       </a:t>
            </a:r>
            <a:endParaRPr lang="en-GB" sz="60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Draw tallies to show</a:t>
            </a:r>
          </a:p>
          <a:p>
            <a:pPr marL="514350" indent="-514350">
              <a:buAutoNum type="arabicParenR" startAt="2"/>
            </a:pPr>
            <a:endParaRPr lang="en-GB" sz="1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	 a) 7               b) 11</a:t>
            </a: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3) 	 Complete the tally chart.</a:t>
            </a: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      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1576842" y="1040588"/>
            <a:ext cx="965114" cy="483326"/>
            <a:chOff x="1611579" y="5272556"/>
            <a:chExt cx="965114" cy="483326"/>
          </a:xfrm>
        </p:grpSpPr>
        <p:grpSp>
          <p:nvGrpSpPr>
            <p:cNvPr id="85" name="Group 84"/>
            <p:cNvGrpSpPr/>
            <p:nvPr/>
          </p:nvGrpSpPr>
          <p:grpSpPr>
            <a:xfrm>
              <a:off x="1611579" y="5272556"/>
              <a:ext cx="504000" cy="483326"/>
              <a:chOff x="1611579" y="5272556"/>
              <a:chExt cx="504000" cy="483326"/>
            </a:xfrm>
          </p:grpSpPr>
          <p:cxnSp>
            <p:nvCxnSpPr>
              <p:cNvPr id="80" name="Straight Connector 79"/>
              <p:cNvCxnSpPr/>
              <p:nvPr/>
            </p:nvCxnSpPr>
            <p:spPr>
              <a:xfrm>
                <a:off x="1685601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1800264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1914927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2029590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1611579" y="5311744"/>
                <a:ext cx="504000" cy="378823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86" name="Straight Connector 85"/>
            <p:cNvCxnSpPr/>
            <p:nvPr/>
          </p:nvCxnSpPr>
          <p:spPr>
            <a:xfrm>
              <a:off x="2276246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2376395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2476544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2576693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4110544" y="1027524"/>
            <a:ext cx="504000" cy="483326"/>
            <a:chOff x="4145281" y="457200"/>
            <a:chExt cx="504000" cy="483326"/>
          </a:xfrm>
        </p:grpSpPr>
        <p:cxnSp>
          <p:nvCxnSpPr>
            <p:cNvPr id="92" name="Straight Connector 91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4725572" y="1022813"/>
            <a:ext cx="504000" cy="483326"/>
            <a:chOff x="4145281" y="457200"/>
            <a:chExt cx="504000" cy="483326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5325817" y="1016355"/>
            <a:ext cx="504000" cy="483326"/>
            <a:chOff x="4145281" y="457200"/>
            <a:chExt cx="504000" cy="483326"/>
          </a:xfrm>
        </p:grpSpPr>
        <p:cxnSp>
          <p:nvCxnSpPr>
            <p:cNvPr id="104" name="Straight Connector 103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9" name="Group 108"/>
          <p:cNvGrpSpPr/>
          <p:nvPr/>
        </p:nvGrpSpPr>
        <p:grpSpPr>
          <a:xfrm>
            <a:off x="5940258" y="1040588"/>
            <a:ext cx="504000" cy="483326"/>
            <a:chOff x="4145281" y="457200"/>
            <a:chExt cx="504000" cy="483326"/>
          </a:xfrm>
        </p:grpSpPr>
        <p:cxnSp>
          <p:nvCxnSpPr>
            <p:cNvPr id="110" name="Straight Connector 109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6653446" y="1027524"/>
            <a:ext cx="100149" cy="483326"/>
            <a:chOff x="6653446" y="1027524"/>
            <a:chExt cx="100149" cy="483326"/>
          </a:xfrm>
        </p:grpSpPr>
        <p:cxnSp>
          <p:nvCxnSpPr>
            <p:cNvPr id="115" name="Straight Connector 114"/>
            <p:cNvCxnSpPr/>
            <p:nvPr/>
          </p:nvCxnSpPr>
          <p:spPr>
            <a:xfrm>
              <a:off x="6653446" y="1027524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6753595" y="1027524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117" name="Table 1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011445"/>
              </p:ext>
            </p:extLst>
          </p:nvPr>
        </p:nvGraphicFramePr>
        <p:xfrm>
          <a:off x="3422865" y="3857290"/>
          <a:ext cx="4752781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655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1397223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  <a:gridCol w="1194903">
                  <a:extLst>
                    <a:ext uri="{9D8B030D-6E8A-4147-A177-3AD203B41FA5}">
                      <a16:colId xmlns:a16="http://schemas.microsoft.com/office/drawing/2014/main" val="6554469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Button Colour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Tally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Total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pink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blue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green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</a:tbl>
          </a:graphicData>
        </a:graphic>
      </p:graphicFrame>
      <p:pic>
        <p:nvPicPr>
          <p:cNvPr id="131" name="Picture 1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86" y="3751172"/>
            <a:ext cx="2631843" cy="2223172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2747908" y="1053542"/>
            <a:ext cx="411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058697" y="1053542"/>
            <a:ext cx="7102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22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2163680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278343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393006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507669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089658" y="2411859"/>
            <a:ext cx="504000" cy="37882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738446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842949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595577" y="2354839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4710240" y="2354839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824903" y="2354839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939566" y="2354839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521555" y="2394027"/>
            <a:ext cx="504000" cy="37882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286690" y="2354840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401353" y="2354840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516016" y="2354840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630679" y="2354840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5212668" y="2394028"/>
            <a:ext cx="504000" cy="37882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5938276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7416457" y="4280540"/>
            <a:ext cx="180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65" name="Straight Connector 64"/>
          <p:cNvCxnSpPr/>
          <p:nvPr/>
        </p:nvCxnSpPr>
        <p:spPr>
          <a:xfrm>
            <a:off x="6279656" y="437250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6379805" y="437250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6479954" y="437250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6216821" y="5295610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6316970" y="5295610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6417119" y="5295610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6512433" y="5304377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6227049" y="484399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6317142" y="484399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6407234" y="484399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6497326" y="484399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6168889" y="4870261"/>
            <a:ext cx="396000" cy="25394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6681951" y="4835234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7404804" y="4745191"/>
            <a:ext cx="180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7422505" y="5191272"/>
            <a:ext cx="180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960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9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9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10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1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64" grpId="0"/>
      <p:bldP spid="79" grpId="0"/>
      <p:bldP spid="1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377293"/>
              </p:ext>
            </p:extLst>
          </p:nvPr>
        </p:nvGraphicFramePr>
        <p:xfrm>
          <a:off x="979717" y="3646993"/>
          <a:ext cx="6222688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61587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3861101">
                  <a:extLst>
                    <a:ext uri="{9D8B030D-6E8A-4147-A177-3AD203B41FA5}">
                      <a16:colId xmlns:a16="http://schemas.microsoft.com/office/drawing/2014/main" val="6554469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Shape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Square</a:t>
                      </a:r>
                      <a:r>
                        <a:rPr lang="en-GB" sz="2400" baseline="0" dirty="0">
                          <a:latin typeface="Comic Sans MS" panose="030F0702030302020204" pitchFamily="66" charset="0"/>
                        </a:rPr>
                        <a:t> 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Triangle</a:t>
                      </a:r>
                      <a:r>
                        <a:rPr lang="en-GB" sz="2400" baseline="0" dirty="0">
                          <a:latin typeface="Comic Sans MS" panose="030F0702030302020204" pitchFamily="66" charset="0"/>
                        </a:rPr>
                        <a:t> 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Decagon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Trapezium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072746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435251" y="3131070"/>
                <a:ext cx="370291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 shape</a:t>
                </a: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5251" y="3131070"/>
                <a:ext cx="3702911" cy="461665"/>
              </a:xfrm>
              <a:prstGeom prst="rect">
                <a:avLst/>
              </a:prstGeom>
              <a:blipFill>
                <a:blip r:embed="rId5"/>
                <a:stretch>
                  <a:fillRect l="-2636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rapezoid 10"/>
          <p:cNvSpPr/>
          <p:nvPr/>
        </p:nvSpPr>
        <p:spPr>
          <a:xfrm rot="10800000">
            <a:off x="3816536" y="2348244"/>
            <a:ext cx="1069751" cy="685800"/>
          </a:xfrm>
          <a:prstGeom prst="trapezoid">
            <a:avLst>
              <a:gd name="adj" fmla="val 63095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5-Point Star 11"/>
          <p:cNvSpPr/>
          <p:nvPr/>
        </p:nvSpPr>
        <p:spPr>
          <a:xfrm>
            <a:off x="3884266" y="859991"/>
            <a:ext cx="934288" cy="934288"/>
          </a:xfrm>
          <a:prstGeom prst="star5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3" name="Isosceles Triangle 12"/>
          <p:cNvSpPr/>
          <p:nvPr/>
        </p:nvSpPr>
        <p:spPr>
          <a:xfrm>
            <a:off x="4225573" y="1638575"/>
            <a:ext cx="251675" cy="699364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0" name="Trapezoid 39"/>
          <p:cNvSpPr/>
          <p:nvPr/>
        </p:nvSpPr>
        <p:spPr>
          <a:xfrm rot="10800000">
            <a:off x="5336487" y="2118270"/>
            <a:ext cx="1412404" cy="905469"/>
          </a:xfrm>
          <a:prstGeom prst="trapezoid">
            <a:avLst>
              <a:gd name="adj" fmla="val 32619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5" name="Right Triangle 14"/>
          <p:cNvSpPr/>
          <p:nvPr/>
        </p:nvSpPr>
        <p:spPr>
          <a:xfrm>
            <a:off x="5851208" y="859649"/>
            <a:ext cx="551906" cy="1258621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grpSp>
        <p:nvGrpSpPr>
          <p:cNvPr id="26" name="Group 25"/>
          <p:cNvGrpSpPr/>
          <p:nvPr/>
        </p:nvGrpSpPr>
        <p:grpSpPr>
          <a:xfrm>
            <a:off x="5277395" y="3203849"/>
            <a:ext cx="311600" cy="311600"/>
            <a:chOff x="5235846" y="3162300"/>
            <a:chExt cx="394697" cy="394697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5" name="Group 54"/>
          <p:cNvGrpSpPr/>
          <p:nvPr/>
        </p:nvGrpSpPr>
        <p:grpSpPr>
          <a:xfrm>
            <a:off x="3467798" y="4174558"/>
            <a:ext cx="311600" cy="311600"/>
            <a:chOff x="5235846" y="3162300"/>
            <a:chExt cx="394697" cy="394697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763487" y="1719200"/>
            <a:ext cx="1314845" cy="131484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Isosceles Triangle 9"/>
          <p:cNvSpPr/>
          <p:nvPr/>
        </p:nvSpPr>
        <p:spPr>
          <a:xfrm>
            <a:off x="1750787" y="580723"/>
            <a:ext cx="1319329" cy="1137351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70" name="Picture 6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92397" flipH="1">
            <a:off x="581882" y="2845871"/>
            <a:ext cx="1022042" cy="716855"/>
          </a:xfrm>
          <a:prstGeom prst="rect">
            <a:avLst/>
          </a:prstGeom>
        </p:spPr>
      </p:pic>
      <p:grpSp>
        <p:nvGrpSpPr>
          <p:cNvPr id="74" name="Group 73"/>
          <p:cNvGrpSpPr/>
          <p:nvPr/>
        </p:nvGrpSpPr>
        <p:grpSpPr>
          <a:xfrm>
            <a:off x="3467798" y="4647681"/>
            <a:ext cx="311601" cy="311600"/>
            <a:chOff x="5235846" y="3162300"/>
            <a:chExt cx="394697" cy="394697"/>
          </a:xfrm>
        </p:grpSpPr>
        <p:cxnSp>
          <p:nvCxnSpPr>
            <p:cNvPr id="75" name="Straight Connector 74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3934428" y="4647681"/>
            <a:ext cx="311601" cy="311600"/>
            <a:chOff x="5235846" y="3162300"/>
            <a:chExt cx="394697" cy="394697"/>
          </a:xfrm>
        </p:grpSpPr>
        <p:cxnSp>
          <p:nvCxnSpPr>
            <p:cNvPr id="92" name="Straight Connector 91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4" name="Group 93"/>
          <p:cNvGrpSpPr/>
          <p:nvPr/>
        </p:nvGrpSpPr>
        <p:grpSpPr>
          <a:xfrm>
            <a:off x="3467798" y="5099106"/>
            <a:ext cx="311601" cy="311600"/>
            <a:chOff x="5235846" y="3162300"/>
            <a:chExt cx="394697" cy="394697"/>
          </a:xfrm>
        </p:grpSpPr>
        <p:cxnSp>
          <p:nvCxnSpPr>
            <p:cNvPr id="95" name="Straight Connector 94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4395531" y="4647681"/>
            <a:ext cx="311601" cy="311600"/>
            <a:chOff x="5235846" y="3162300"/>
            <a:chExt cx="394697" cy="394697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0" name="Group 99"/>
          <p:cNvGrpSpPr/>
          <p:nvPr/>
        </p:nvGrpSpPr>
        <p:grpSpPr>
          <a:xfrm>
            <a:off x="3467798" y="5554709"/>
            <a:ext cx="311601" cy="311600"/>
            <a:chOff x="5235846" y="3162300"/>
            <a:chExt cx="394697" cy="394697"/>
          </a:xfrm>
        </p:grpSpPr>
        <p:cxnSp>
          <p:nvCxnSpPr>
            <p:cNvPr id="101" name="Straight Connector 100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3935260" y="5554709"/>
            <a:ext cx="311601" cy="311600"/>
            <a:chOff x="5235846" y="3162300"/>
            <a:chExt cx="394697" cy="394697"/>
          </a:xfrm>
        </p:grpSpPr>
        <p:cxnSp>
          <p:nvCxnSpPr>
            <p:cNvPr id="104" name="Straight Connector 103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7D31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AD47"/>
                                      </p:to>
                                    </p:animClr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questions 1 and 2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470" y="5223112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34334" y="536580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245963"/>
              </p:ext>
            </p:extLst>
          </p:nvPr>
        </p:nvGraphicFramePr>
        <p:xfrm>
          <a:off x="482946" y="555159"/>
          <a:ext cx="7492654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2654">
                  <a:extLst>
                    <a:ext uri="{9D8B030D-6E8A-4147-A177-3AD203B41FA5}">
                      <a16:colId xmlns:a16="http://schemas.microsoft.com/office/drawing/2014/main" val="1263891223"/>
                    </a:ext>
                  </a:extLst>
                </a:gridCol>
                <a:gridCol w="5080000">
                  <a:extLst>
                    <a:ext uri="{9D8B030D-6E8A-4147-A177-3AD203B41FA5}">
                      <a16:colId xmlns:a16="http://schemas.microsoft.com/office/drawing/2014/main" val="378700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Minutes spent</a:t>
                      </a:r>
                      <a:r>
                        <a:rPr lang="en-GB" sz="2800" b="0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 reading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655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004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081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1488020"/>
                  </a:ext>
                </a:extLst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113786"/>
              </p:ext>
            </p:extLst>
          </p:nvPr>
        </p:nvGraphicFramePr>
        <p:xfrm>
          <a:off x="482946" y="3045976"/>
          <a:ext cx="7492654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2654">
                  <a:extLst>
                    <a:ext uri="{9D8B030D-6E8A-4147-A177-3AD203B41FA5}">
                      <a16:colId xmlns:a16="http://schemas.microsoft.com/office/drawing/2014/main" val="1263891223"/>
                    </a:ext>
                  </a:extLst>
                </a:gridCol>
                <a:gridCol w="5080000">
                  <a:extLst>
                    <a:ext uri="{9D8B030D-6E8A-4147-A177-3AD203B41FA5}">
                      <a16:colId xmlns:a16="http://schemas.microsoft.com/office/drawing/2014/main" val="378700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655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004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081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1488020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902238" y="2948290"/>
            <a:ext cx="5174962" cy="605963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4260058" y="2983878"/>
                <a:ext cx="39164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   1 minute reading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0058" y="2983878"/>
                <a:ext cx="3916457" cy="461665"/>
              </a:xfrm>
              <a:prstGeom prst="rect">
                <a:avLst/>
              </a:prstGeom>
              <a:blipFill>
                <a:blip r:embed="rId7"/>
                <a:stretch>
                  <a:fillRect l="-2492" t="-10526" r="-1402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5296234" y="301855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6156" y="2222141"/>
            <a:ext cx="1275496" cy="894626"/>
          </a:xfrm>
          <a:prstGeom prst="rect">
            <a:avLst/>
          </a:prstGeom>
        </p:spPr>
      </p:pic>
      <p:sp>
        <p:nvSpPr>
          <p:cNvPr id="47" name="Rectangle 46"/>
          <p:cNvSpPr/>
          <p:nvPr/>
        </p:nvSpPr>
        <p:spPr>
          <a:xfrm>
            <a:off x="2993383" y="3648100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3410920" y="3648100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3828458" y="3648100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2990268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3409363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3828458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4247553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4666648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5085743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5504838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5923933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6343028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6762122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2993383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3641712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4290041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4938370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5586699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6235028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6883357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7531685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1356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6" grpId="0" animBg="1"/>
      <p:bldP spid="7" grpId="0"/>
      <p:bldP spid="10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086" y="538163"/>
            <a:ext cx="7594635" cy="4605338"/>
          </a:xfrm>
          <a:prstGeom prst="rect">
            <a:avLst/>
          </a:prstGeom>
        </p:spPr>
      </p:pic>
      <p:graphicFrame>
        <p:nvGraphicFramePr>
          <p:cNvPr id="68" name="Tab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890930"/>
              </p:ext>
            </p:extLst>
          </p:nvPr>
        </p:nvGraphicFramePr>
        <p:xfrm>
          <a:off x="482946" y="3045976"/>
          <a:ext cx="7492654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2654">
                  <a:extLst>
                    <a:ext uri="{9D8B030D-6E8A-4147-A177-3AD203B41FA5}">
                      <a16:colId xmlns:a16="http://schemas.microsoft.com/office/drawing/2014/main" val="1263891223"/>
                    </a:ext>
                  </a:extLst>
                </a:gridCol>
                <a:gridCol w="5080000">
                  <a:extLst>
                    <a:ext uri="{9D8B030D-6E8A-4147-A177-3AD203B41FA5}">
                      <a16:colId xmlns:a16="http://schemas.microsoft.com/office/drawing/2014/main" val="378700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655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004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081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1488020"/>
                  </a:ext>
                </a:extLst>
              </a:tr>
            </a:tbl>
          </a:graphicData>
        </a:graphic>
      </p:graphicFrame>
      <p:sp>
        <p:nvSpPr>
          <p:cNvPr id="69" name="Rectangle 68"/>
          <p:cNvSpPr/>
          <p:nvPr/>
        </p:nvSpPr>
        <p:spPr>
          <a:xfrm>
            <a:off x="2902238" y="2948290"/>
            <a:ext cx="5174962" cy="605963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69"/>
              <p:cNvSpPr/>
              <p:nvPr/>
            </p:nvSpPr>
            <p:spPr>
              <a:xfrm>
                <a:off x="4260058" y="2983878"/>
                <a:ext cx="3916457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Key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     1 minute reading</a:t>
                </a:r>
              </a:p>
            </p:txBody>
          </p:sp>
        </mc:Choice>
        <mc:Fallback xmlns="">
          <p:sp>
            <p:nvSpPr>
              <p:cNvPr id="70" name="Rectangle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0058" y="2983878"/>
                <a:ext cx="3916457" cy="461665"/>
              </a:xfrm>
              <a:prstGeom prst="rect">
                <a:avLst/>
              </a:prstGeom>
              <a:blipFill>
                <a:blip r:embed="rId6"/>
                <a:stretch>
                  <a:fillRect l="-2492" t="-10526" r="-1402" b="-289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Rectangle 70"/>
          <p:cNvSpPr/>
          <p:nvPr/>
        </p:nvSpPr>
        <p:spPr>
          <a:xfrm>
            <a:off x="5296234" y="301855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2993383" y="3648100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410920" y="3648100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3828458" y="3648100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990268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3409363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828458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4247553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666648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085743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5504838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5923933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6343028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6762122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2992696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3411791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3830886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4249981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4669076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5088171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5507266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5926361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7104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7037E-7 L 5E-6 -0.4141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7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0" grpId="0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|5.6|0.7|0.7|0.7|1.7|1.5|15|0.8|0.7|0.7|0.9|1.4|0.8|2.4|0.8|0.7|0.6|0.6|1.4|0.7|0.5|0.7|0.7|1.6|11.5|0.7|0.7|0.7|4.1|0.7|0.4|0.5|0.7|0.9|1.1|3.8|0.5|0.5|0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|4.8|0.7|0.6|0.7|2.8|6.1|1.2|0.4|0.6|0.6|2.4|0.4|5.6|0.3|0.3|0.3|0.3|2|0.3|0.2|0.2|0.4|3.1|7.6|0.5|0.4|2|3.1|0.3|0.4|0.4|0.6|1.9|1|1.7|0.4|0.2|0.3|0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1|31.9|8.6|10.6|4.6|4.5|4.1|3.1|6.5|3.6|7.4|5.1|7|5.4|17.9|2.1|1.2|2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5|36.7|12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5|3.8|1.8|15.7|0.9|0.7|2.9|0.7|0.6|0.6|0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5.3|5.6|3.6|5.7|9.5|1.9|3.5|4.4|3.5|2.4|2.7|8.9|10.2|9.4|1.4|1.1|13.4|2.6|1.6|1.2|4.2|3.1|3.1|1.3|7.4|5|0.6|0.5|0.4|0.4|5.1|2.2|1.8|10.2|2.3|3.4|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http://purl.org/dc/elements/1.1/"/>
    <ds:schemaRef ds:uri="522d4c35-b548-4432-90ae-af4376e1c4b4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11125</TotalTime>
  <Words>192</Words>
  <Application>Microsoft Office PowerPoint</Application>
  <PresentationFormat>On-screen Show (4:3)</PresentationFormat>
  <Paragraphs>76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and 2 on the worksheet</vt:lpstr>
      <vt:lpstr>PowerPoint Presentation</vt:lpstr>
      <vt:lpstr>PowerPoint Presentation</vt:lpstr>
      <vt:lpstr>Have a go at question 3 on the worksheet</vt:lpstr>
      <vt:lpstr>PowerPoint Presentation</vt:lpstr>
      <vt:lpstr>Have a go at question 4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Claire Moore</cp:lastModifiedBy>
  <cp:revision>244</cp:revision>
  <dcterms:created xsi:type="dcterms:W3CDTF">2019-07-05T11:02:13Z</dcterms:created>
  <dcterms:modified xsi:type="dcterms:W3CDTF">2022-01-30T18:10:37Z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